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57" r:id="rId3"/>
    <p:sldId id="259" r:id="rId4"/>
    <p:sldId id="258" r:id="rId5"/>
    <p:sldId id="260" r:id="rId6"/>
    <p:sldId id="274" r:id="rId7"/>
    <p:sldId id="261" r:id="rId8"/>
    <p:sldId id="275" r:id="rId9"/>
    <p:sldId id="265" r:id="rId10"/>
    <p:sldId id="262" r:id="rId11"/>
    <p:sldId id="264" r:id="rId12"/>
    <p:sldId id="263" r:id="rId13"/>
    <p:sldId id="268" r:id="rId14"/>
    <p:sldId id="266" r:id="rId15"/>
    <p:sldId id="267" r:id="rId16"/>
    <p:sldId id="271" r:id="rId17"/>
    <p:sldId id="273" r:id="rId18"/>
    <p:sldId id="269" r:id="rId19"/>
    <p:sldId id="270" r:id="rId20"/>
    <p:sldId id="27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70" d="100"/>
          <a:sy n="70" d="100"/>
        </p:scale>
        <p:origin x="-744" y="-21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3BCEBF0-E284-40FC-A299-E41D8FF0553D}" type="datetimeFigureOut">
              <a:rPr lang="en-GB" smtClean="0"/>
              <a:t>20/11/2014</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FEEFECF-2DFD-49CD-892E-D20435AFC00C}"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1481330"/>
            <a:ext cx="109728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3BCEBF0-E284-40FC-A299-E41D8FF0553D}" type="datetimeFigureOut">
              <a:rPr lang="en-GB" smtClean="0"/>
              <a:t>20/11/2014</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5FEEFECF-2DFD-49CD-892E-D20435AFC00C}"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41"/>
            <a:ext cx="84328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3BCEBF0-E284-40FC-A299-E41D8FF0553D}" type="datetimeFigureOut">
              <a:rPr lang="en-GB" smtClean="0"/>
              <a:t>20/11/2014</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5FEEFECF-2DFD-49CD-892E-D20435AFC00C}"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3BCEBF0-E284-40FC-A299-E41D8FF0553D}" type="datetimeFigureOut">
              <a:rPr lang="en-GB" smtClean="0"/>
              <a:t>20/11/2014</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5FEEFECF-2DFD-49CD-892E-D20435AFC00C}" type="slidenum">
              <a:rPr lang="en-GB" smtClean="0"/>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3BCEBF0-E284-40FC-A299-E41D8FF0553D}" type="datetimeFigureOut">
              <a:rPr lang="en-GB" smtClean="0"/>
              <a:t>20/11/2014</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5FEEFECF-2DFD-49CD-892E-D20435AFC00C}" type="slidenum">
              <a:rPr lang="en-GB" smtClean="0"/>
              <a:t>‹#›</a:t>
            </a:fld>
            <a:endParaRPr lang="en-GB"/>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3BCEBF0-E284-40FC-A299-E41D8FF0553D}" type="datetimeFigureOut">
              <a:rPr lang="en-GB" smtClean="0"/>
              <a:t>20/11/2014</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5FEEFECF-2DFD-49CD-892E-D20435AFC00C}" type="slidenum">
              <a:rPr lang="en-GB" smtClean="0"/>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3BCEBF0-E284-40FC-A299-E41D8FF0553D}" type="datetimeFigureOut">
              <a:rPr lang="en-GB" smtClean="0"/>
              <a:t>20/11/2014</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5FEEFECF-2DFD-49CD-892E-D20435AFC00C}"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3BCEBF0-E284-40FC-A299-E41D8FF0553D}" type="datetimeFigureOut">
              <a:rPr lang="en-GB" smtClean="0"/>
              <a:t>20/11/2014</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5FEEFECF-2DFD-49CD-892E-D20435AFC00C}" type="slidenum">
              <a:rPr lang="en-GB" smtClean="0"/>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3BCEBF0-E284-40FC-A299-E41D8FF0553D}" type="datetimeFigureOut">
              <a:rPr lang="en-GB" smtClean="0"/>
              <a:t>20/11/2014</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5FEEFECF-2DFD-49CD-892E-D20435AFC00C}"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extLst/>
          </a:lstStyle>
          <a:p>
            <a:fld id="{D3BCEBF0-E284-40FC-A299-E41D8FF0553D}" type="datetimeFigureOut">
              <a:rPr lang="en-GB" smtClean="0"/>
              <a:t>20/11/2014</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5FEEFECF-2DFD-49CD-892E-D20435AFC00C}"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3BCEBF0-E284-40FC-A299-E41D8FF0553D}" type="datetimeFigureOut">
              <a:rPr lang="en-GB" smtClean="0"/>
              <a:t>20/11/2014</a:t>
            </a:fld>
            <a:endParaRPr lang="en-GB"/>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FEEFECF-2DFD-49CD-892E-D20435AFC00C}" type="slidenum">
              <a:rPr lang="en-GB" smtClean="0"/>
              <a:t>‹#›</a:t>
            </a:fld>
            <a:endParaRPr lang="en-GB"/>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D3BCEBF0-E284-40FC-A299-E41D8FF0553D}" type="datetimeFigureOut">
              <a:rPr lang="en-GB" smtClean="0"/>
              <a:t>20/11/2014</a:t>
            </a:fld>
            <a:endParaRPr lang="en-GB"/>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5FEEFECF-2DFD-49CD-892E-D20435AFC00C}"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9156319" cy="2262781"/>
          </a:xfrm>
        </p:spPr>
        <p:txBody>
          <a:bodyPr/>
          <a:lstStyle/>
          <a:p>
            <a:r>
              <a:rPr lang="en-GB" dirty="0" smtClean="0"/>
              <a:t>Improving your creative writing</a:t>
            </a:r>
            <a:endParaRPr lang="en-GB" dirty="0"/>
          </a:p>
        </p:txBody>
      </p:sp>
    </p:spTree>
    <p:extLst>
      <p:ext uri="{BB962C8B-B14F-4D97-AF65-F5344CB8AC3E}">
        <p14:creationId xmlns:p14="http://schemas.microsoft.com/office/powerpoint/2010/main" val="31094454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GB" dirty="0" smtClean="0"/>
              <a:t>Write a paragraph describing an ALTERNATIVE description of the bunk house in </a:t>
            </a:r>
            <a:r>
              <a:rPr lang="en-GB" i="1" dirty="0" smtClean="0"/>
              <a:t>Of Mice and Men. </a:t>
            </a:r>
            <a:endParaRPr lang="en-GB" dirty="0" smtClean="0"/>
          </a:p>
          <a:p>
            <a:endParaRPr lang="en-GB" dirty="0"/>
          </a:p>
          <a:p>
            <a:pPr marL="109728" indent="0">
              <a:buNone/>
            </a:pPr>
            <a:r>
              <a:rPr lang="en-GB" dirty="0" smtClean="0">
                <a:solidFill>
                  <a:srgbClr val="FF0000"/>
                </a:solidFill>
              </a:rPr>
              <a:t>Remember!</a:t>
            </a:r>
          </a:p>
          <a:p>
            <a:pPr>
              <a:buFontTx/>
              <a:buChar char="-"/>
            </a:pPr>
            <a:r>
              <a:rPr lang="en-GB" b="1" dirty="0" smtClean="0"/>
              <a:t>Vary</a:t>
            </a:r>
            <a:r>
              <a:rPr lang="en-GB" dirty="0" smtClean="0"/>
              <a:t> your sentence types. </a:t>
            </a:r>
          </a:p>
          <a:p>
            <a:pPr marL="109728" indent="0">
              <a:buNone/>
            </a:pPr>
            <a:endParaRPr lang="en-GB" dirty="0" smtClean="0"/>
          </a:p>
          <a:p>
            <a:pPr>
              <a:buFontTx/>
              <a:buChar char="-"/>
            </a:pPr>
            <a:r>
              <a:rPr lang="en-GB" b="1" dirty="0" smtClean="0"/>
              <a:t>Self-conscious </a:t>
            </a:r>
            <a:r>
              <a:rPr lang="en-GB" dirty="0" smtClean="0"/>
              <a:t>use of language – be careful about your choices. </a:t>
            </a:r>
          </a:p>
          <a:p>
            <a:pPr marL="109728" indent="0">
              <a:buNone/>
            </a:pPr>
            <a:endParaRPr lang="en-GB" dirty="0" smtClean="0"/>
          </a:p>
          <a:p>
            <a:pPr>
              <a:buFontTx/>
              <a:buChar char="-"/>
            </a:pPr>
            <a:r>
              <a:rPr lang="en-GB" dirty="0" smtClean="0"/>
              <a:t>Use a </a:t>
            </a:r>
            <a:r>
              <a:rPr lang="en-GB" b="1" dirty="0" smtClean="0"/>
              <a:t>range </a:t>
            </a:r>
            <a:r>
              <a:rPr lang="en-GB" dirty="0" smtClean="0"/>
              <a:t>of punctuation. </a:t>
            </a:r>
          </a:p>
          <a:p>
            <a:pPr marL="109728" indent="0">
              <a:buNone/>
            </a:pPr>
            <a:endParaRPr lang="en-GB" dirty="0" smtClean="0"/>
          </a:p>
          <a:p>
            <a:pPr>
              <a:buFontTx/>
              <a:buChar char="-"/>
            </a:pPr>
            <a:r>
              <a:rPr lang="en-GB" dirty="0" smtClean="0"/>
              <a:t>Think about how you can imaginatively </a:t>
            </a:r>
            <a:r>
              <a:rPr lang="en-GB" b="1" dirty="0" smtClean="0"/>
              <a:t>engage</a:t>
            </a:r>
            <a:r>
              <a:rPr lang="en-GB" dirty="0" smtClean="0"/>
              <a:t> your reader. </a:t>
            </a:r>
            <a:endParaRPr lang="en-GB" dirty="0"/>
          </a:p>
        </p:txBody>
      </p:sp>
      <p:sp>
        <p:nvSpPr>
          <p:cNvPr id="3" name="Title 2"/>
          <p:cNvSpPr>
            <a:spLocks noGrp="1"/>
          </p:cNvSpPr>
          <p:nvPr>
            <p:ph type="title"/>
          </p:nvPr>
        </p:nvSpPr>
        <p:spPr/>
        <p:txBody>
          <a:bodyPr/>
          <a:lstStyle/>
          <a:p>
            <a:pPr algn="ctr"/>
            <a:r>
              <a:rPr lang="en-GB" dirty="0" smtClean="0"/>
              <a:t>Task 1: Describing your setting</a:t>
            </a:r>
            <a:endParaRPr lang="en-GB" dirty="0"/>
          </a:p>
        </p:txBody>
      </p:sp>
    </p:spTree>
    <p:extLst>
      <p:ext uri="{BB962C8B-B14F-4D97-AF65-F5344CB8AC3E}">
        <p14:creationId xmlns:p14="http://schemas.microsoft.com/office/powerpoint/2010/main" val="29135074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GB" sz="3200" dirty="0" smtClean="0"/>
              <a:t>TASK – What can you remember about George in </a:t>
            </a:r>
            <a:r>
              <a:rPr lang="en-GB" sz="3200" i="1" dirty="0" smtClean="0"/>
              <a:t>Of Mice and Men? </a:t>
            </a:r>
          </a:p>
          <a:p>
            <a:endParaRPr lang="en-GB" sz="3200" i="1" dirty="0"/>
          </a:p>
          <a:p>
            <a:r>
              <a:rPr lang="en-GB" sz="3200" dirty="0" smtClean="0"/>
              <a:t>Draw a mind-map and write three quotes that could be added to George’s dialogue. </a:t>
            </a:r>
          </a:p>
          <a:p>
            <a:endParaRPr lang="en-GB" sz="3200" dirty="0"/>
          </a:p>
          <a:p>
            <a:r>
              <a:rPr lang="en-GB" sz="3200" dirty="0" smtClean="0"/>
              <a:t>Ranch, Lennie, the Boss. </a:t>
            </a:r>
            <a:endParaRPr lang="en-GB" sz="3200" dirty="0"/>
          </a:p>
        </p:txBody>
      </p:sp>
      <p:sp>
        <p:nvSpPr>
          <p:cNvPr id="3" name="Title 2"/>
          <p:cNvSpPr>
            <a:spLocks noGrp="1"/>
          </p:cNvSpPr>
          <p:nvPr>
            <p:ph type="title"/>
          </p:nvPr>
        </p:nvSpPr>
        <p:spPr/>
        <p:txBody>
          <a:bodyPr/>
          <a:lstStyle/>
          <a:p>
            <a:pPr algn="ctr"/>
            <a:r>
              <a:rPr lang="en-GB" dirty="0" smtClean="0"/>
              <a:t>Mind-map: George Milton </a:t>
            </a:r>
            <a:endParaRPr lang="en-GB" dirty="0"/>
          </a:p>
        </p:txBody>
      </p:sp>
      <p:pic>
        <p:nvPicPr>
          <p:cNvPr id="4" name="Picture 2" descr="C:\Users\jessica\AppData\Local\Microsoft\Windows\Temporary Internet Files\Content.IE5\W4TVHMA0\MM900323763[1].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365032" y="4007273"/>
            <a:ext cx="2234057" cy="24145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0972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82304" y="1358499"/>
            <a:ext cx="10972800" cy="4905823"/>
          </a:xfrm>
        </p:spPr>
        <p:txBody>
          <a:bodyPr>
            <a:normAutofit fontScale="77500" lnSpcReduction="20000"/>
          </a:bodyPr>
          <a:lstStyle/>
          <a:p>
            <a:pPr marL="109728" indent="0">
              <a:lnSpc>
                <a:spcPct val="160000"/>
              </a:lnSpc>
              <a:buNone/>
            </a:pPr>
            <a:r>
              <a:rPr lang="en-GB" sz="1800" dirty="0" smtClean="0"/>
              <a:t>‘Although there was evening brightness showing through the windows of the bunk house, inside it was dusk. Through the open door came the thuds and occasional clangs of a horseshoe game, and now and then the sound of voices raised in approval or derision…</a:t>
            </a:r>
          </a:p>
          <a:p>
            <a:pPr marL="109728" indent="0">
              <a:lnSpc>
                <a:spcPct val="160000"/>
              </a:lnSpc>
              <a:buNone/>
            </a:pPr>
            <a:endParaRPr lang="en-GB" sz="1800" dirty="0"/>
          </a:p>
          <a:p>
            <a:pPr marL="109728" indent="0">
              <a:lnSpc>
                <a:spcPct val="160000"/>
              </a:lnSpc>
              <a:buNone/>
            </a:pPr>
            <a:r>
              <a:rPr lang="en-GB" sz="1800" dirty="0" smtClean="0"/>
              <a:t>George spoke proudly. ‘‘Jus’ tell Lennie what to do an’ he’ll do it if it don’t take no figuring. He can’t think of nothing to do himself, but he sure can take orders.’’ </a:t>
            </a:r>
          </a:p>
          <a:p>
            <a:pPr marL="109728" indent="0">
              <a:lnSpc>
                <a:spcPct val="160000"/>
              </a:lnSpc>
              <a:buNone/>
            </a:pPr>
            <a:r>
              <a:rPr lang="en-GB" sz="1800" dirty="0" smtClean="0"/>
              <a:t>There was a clang of horseshoe on iron stake outside and a little cheer of voices. </a:t>
            </a:r>
          </a:p>
          <a:p>
            <a:pPr marL="109728" indent="0">
              <a:lnSpc>
                <a:spcPct val="160000"/>
              </a:lnSpc>
              <a:buNone/>
            </a:pPr>
            <a:r>
              <a:rPr lang="en-GB" sz="1800" dirty="0" smtClean="0"/>
              <a:t>Slim moved back slightly so the light was not on his face. ‘‘Funny how you an’ him string along together.’’ It was </a:t>
            </a:r>
            <a:r>
              <a:rPr lang="en-GB" sz="1800" dirty="0" err="1" smtClean="0"/>
              <a:t>Slim’s</a:t>
            </a:r>
            <a:r>
              <a:rPr lang="en-GB" sz="1800" dirty="0" smtClean="0"/>
              <a:t> calm invitation to confidence. </a:t>
            </a:r>
          </a:p>
          <a:p>
            <a:pPr marL="109728" indent="0">
              <a:lnSpc>
                <a:spcPct val="160000"/>
              </a:lnSpc>
              <a:buNone/>
            </a:pPr>
            <a:r>
              <a:rPr lang="en-GB" sz="1800" dirty="0" smtClean="0"/>
              <a:t>‘‘What’s funny about it?’’ George demanded defensively. </a:t>
            </a:r>
          </a:p>
          <a:p>
            <a:pPr marL="109728" indent="0">
              <a:lnSpc>
                <a:spcPct val="160000"/>
              </a:lnSpc>
              <a:buNone/>
            </a:pPr>
            <a:r>
              <a:rPr lang="en-GB" sz="1800" dirty="0" smtClean="0"/>
              <a:t>‘‘Oh, I </a:t>
            </a:r>
            <a:r>
              <a:rPr lang="en-GB" sz="1800" dirty="0" err="1" smtClean="0"/>
              <a:t>dunno</a:t>
            </a:r>
            <a:r>
              <a:rPr lang="en-GB" sz="1800" dirty="0" smtClean="0"/>
              <a:t>. Hardly none of the guys ever travel together…’’</a:t>
            </a:r>
          </a:p>
          <a:p>
            <a:pPr marL="109728" indent="0">
              <a:lnSpc>
                <a:spcPct val="160000"/>
              </a:lnSpc>
              <a:buNone/>
            </a:pPr>
            <a:r>
              <a:rPr lang="en-GB" sz="1800" dirty="0" smtClean="0"/>
              <a:t>‘‘He ain’t no cuckoo’’, said George. He’s dumb as hell, but he ain’t crazy. An’ I my own crops, ‘ain’t so bright neither, or I wouldn’t be </a:t>
            </a:r>
            <a:r>
              <a:rPr lang="en-GB" sz="1800" dirty="0" err="1" smtClean="0"/>
              <a:t>buckin</a:t>
            </a:r>
            <a:r>
              <a:rPr lang="en-GB" sz="1800" dirty="0" smtClean="0"/>
              <a:t>’ barley for my fifty and found. If I was bright, if I was even a little bit smart, I’d have my own place…’stead of </a:t>
            </a:r>
            <a:r>
              <a:rPr lang="en-GB" sz="1800" dirty="0" err="1" smtClean="0"/>
              <a:t>doin</a:t>
            </a:r>
            <a:r>
              <a:rPr lang="en-GB" sz="1800" dirty="0" smtClean="0"/>
              <a:t>’ all the work and not getting what comes up outta the ground’’. </a:t>
            </a:r>
            <a:endParaRPr lang="en-GB" sz="1800" dirty="0"/>
          </a:p>
          <a:p>
            <a:pPr marL="109728" indent="0">
              <a:buNone/>
            </a:pPr>
            <a:endParaRPr lang="en-GB" sz="1800" dirty="0" smtClean="0"/>
          </a:p>
        </p:txBody>
      </p:sp>
      <p:sp>
        <p:nvSpPr>
          <p:cNvPr id="3" name="Title 2"/>
          <p:cNvSpPr>
            <a:spLocks noGrp="1"/>
          </p:cNvSpPr>
          <p:nvPr>
            <p:ph type="title"/>
          </p:nvPr>
        </p:nvSpPr>
        <p:spPr/>
        <p:txBody>
          <a:bodyPr>
            <a:normAutofit fontScale="90000"/>
          </a:bodyPr>
          <a:lstStyle/>
          <a:p>
            <a:r>
              <a:rPr lang="en-GB" dirty="0" smtClean="0"/>
              <a:t>Extract 2 – Crafting character using dialogue </a:t>
            </a:r>
            <a:endParaRPr lang="en-GB" dirty="0"/>
          </a:p>
        </p:txBody>
      </p:sp>
    </p:spTree>
    <p:extLst>
      <p:ext uri="{BB962C8B-B14F-4D97-AF65-F5344CB8AC3E}">
        <p14:creationId xmlns:p14="http://schemas.microsoft.com/office/powerpoint/2010/main" val="21178327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 </a:t>
            </a:r>
            <a:r>
              <a:rPr lang="en-GB" sz="3600" dirty="0" smtClean="0"/>
              <a:t>How does Steinbeck use setting in this extract? </a:t>
            </a:r>
          </a:p>
          <a:p>
            <a:endParaRPr lang="en-GB" sz="3600" dirty="0"/>
          </a:p>
          <a:p>
            <a:r>
              <a:rPr lang="en-GB" sz="3600" dirty="0" smtClean="0"/>
              <a:t>What are the features of George’s dialogue? Look at style, language and any other descriptive features. </a:t>
            </a:r>
            <a:endParaRPr lang="en-GB" sz="3600" dirty="0"/>
          </a:p>
        </p:txBody>
      </p:sp>
      <p:sp>
        <p:nvSpPr>
          <p:cNvPr id="3" name="Title 2"/>
          <p:cNvSpPr>
            <a:spLocks noGrp="1"/>
          </p:cNvSpPr>
          <p:nvPr>
            <p:ph type="title"/>
          </p:nvPr>
        </p:nvSpPr>
        <p:spPr/>
        <p:txBody>
          <a:bodyPr/>
          <a:lstStyle/>
          <a:p>
            <a:pPr algn="ctr"/>
            <a:r>
              <a:rPr lang="en-GB" dirty="0" smtClean="0"/>
              <a:t>Task: Extract 2 - Dialogue </a:t>
            </a:r>
            <a:endParaRPr lang="en-GB" dirty="0"/>
          </a:p>
        </p:txBody>
      </p:sp>
    </p:spTree>
    <p:extLst>
      <p:ext uri="{BB962C8B-B14F-4D97-AF65-F5344CB8AC3E}">
        <p14:creationId xmlns:p14="http://schemas.microsoft.com/office/powerpoint/2010/main" val="14869890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3248" y="1413090"/>
            <a:ext cx="10972800" cy="4525963"/>
          </a:xfrm>
        </p:spPr>
        <p:txBody>
          <a:bodyPr/>
          <a:lstStyle/>
          <a:p>
            <a:r>
              <a:rPr lang="en-GB" dirty="0" smtClean="0"/>
              <a:t>Setting the scene at the beginning.  Put your characters into context. </a:t>
            </a:r>
          </a:p>
          <a:p>
            <a:endParaRPr lang="en-GB" dirty="0"/>
          </a:p>
          <a:p>
            <a:r>
              <a:rPr lang="en-GB" dirty="0" smtClean="0"/>
              <a:t> Adverbs – allow the reader to imaginatively engage with the characters. </a:t>
            </a:r>
          </a:p>
          <a:p>
            <a:endParaRPr lang="en-GB" dirty="0"/>
          </a:p>
          <a:p>
            <a:r>
              <a:rPr lang="en-GB" dirty="0" smtClean="0"/>
              <a:t>George’s language – abbreviations. </a:t>
            </a:r>
            <a:endParaRPr lang="en-GB" dirty="0"/>
          </a:p>
        </p:txBody>
      </p:sp>
      <p:sp>
        <p:nvSpPr>
          <p:cNvPr id="3" name="Title 2"/>
          <p:cNvSpPr>
            <a:spLocks noGrp="1"/>
          </p:cNvSpPr>
          <p:nvPr>
            <p:ph type="title"/>
          </p:nvPr>
        </p:nvSpPr>
        <p:spPr>
          <a:xfrm>
            <a:off x="609600" y="220047"/>
            <a:ext cx="11263952" cy="1143000"/>
          </a:xfrm>
        </p:spPr>
        <p:txBody>
          <a:bodyPr>
            <a:normAutofit/>
          </a:bodyPr>
          <a:lstStyle/>
          <a:p>
            <a:pPr algn="ctr"/>
            <a:r>
              <a:rPr lang="en-GB" dirty="0" smtClean="0"/>
              <a:t>Feedback</a:t>
            </a:r>
            <a:endParaRPr lang="en-GB" dirty="0"/>
          </a:p>
        </p:txBody>
      </p:sp>
    </p:spTree>
    <p:extLst>
      <p:ext uri="{BB962C8B-B14F-4D97-AF65-F5344CB8AC3E}">
        <p14:creationId xmlns:p14="http://schemas.microsoft.com/office/powerpoint/2010/main" val="30820496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www.goodtricks.net/images/face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8517" y="109418"/>
            <a:ext cx="4511960" cy="664323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545910" y="1105469"/>
            <a:ext cx="3671248" cy="4708981"/>
          </a:xfrm>
          <a:prstGeom prst="rect">
            <a:avLst/>
          </a:prstGeom>
          <a:noFill/>
        </p:spPr>
        <p:txBody>
          <a:bodyPr wrap="square" rtlCol="0">
            <a:spAutoFit/>
          </a:bodyPr>
          <a:lstStyle/>
          <a:p>
            <a:r>
              <a:rPr lang="en-GB" sz="6000" dirty="0" smtClean="0"/>
              <a:t>How many things can you see?</a:t>
            </a:r>
          </a:p>
        </p:txBody>
      </p:sp>
    </p:spTree>
    <p:extLst>
      <p:ext uri="{BB962C8B-B14F-4D97-AF65-F5344CB8AC3E}">
        <p14:creationId xmlns:p14="http://schemas.microsoft.com/office/powerpoint/2010/main" val="27063442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lnSpc>
                <a:spcPct val="150000"/>
              </a:lnSpc>
              <a:buNone/>
            </a:pPr>
            <a:r>
              <a:rPr lang="en-GB" sz="2000" dirty="0" smtClean="0"/>
              <a:t>‘George looked over at Slim and saw the calm, Godlike eyes fastened on him. ‘‘Funny’’, said George. ‘‘I used to have a hell of a lot of fun with ‘</a:t>
            </a:r>
            <a:r>
              <a:rPr lang="en-GB" sz="2000" dirty="0" err="1" smtClean="0"/>
              <a:t>im</a:t>
            </a:r>
            <a:r>
              <a:rPr lang="en-GB" sz="2000" dirty="0" smtClean="0"/>
              <a:t>. Used to play jokes on ‘</a:t>
            </a:r>
            <a:r>
              <a:rPr lang="en-GB" sz="2000" dirty="0" err="1" smtClean="0"/>
              <a:t>im</a:t>
            </a:r>
            <a:r>
              <a:rPr lang="en-GB" sz="2000" dirty="0" smtClean="0"/>
              <a:t> ‘cause he was too dumb to take care of ‘</a:t>
            </a:r>
            <a:r>
              <a:rPr lang="en-GB" sz="2000" dirty="0" err="1" smtClean="0"/>
              <a:t>imself</a:t>
            </a:r>
            <a:r>
              <a:rPr lang="en-GB" sz="2000" dirty="0" smtClean="0"/>
              <a:t>. But he was too dumb even to know he had a joke played on him’. I had fun. Made me seem God damn smart alongside of him. Why he’d do any damn thing I </a:t>
            </a:r>
            <a:r>
              <a:rPr lang="en-GB" sz="2000" dirty="0" err="1" smtClean="0"/>
              <a:t>tol</a:t>
            </a:r>
            <a:r>
              <a:rPr lang="en-GB" sz="2000" dirty="0" smtClean="0"/>
              <a:t>’ him. If I </a:t>
            </a:r>
            <a:r>
              <a:rPr lang="en-GB" sz="2000" dirty="0" err="1" smtClean="0"/>
              <a:t>tol</a:t>
            </a:r>
            <a:r>
              <a:rPr lang="en-GB" sz="2000" dirty="0" smtClean="0"/>
              <a:t>’ him to walk over a cliff, over he’d go. That wasn’t so damn much fun after a while. He never got mad about it, neither. I’ve beat the hell outta him, and he </a:t>
            </a:r>
            <a:r>
              <a:rPr lang="en-GB" sz="2000" dirty="0" err="1" smtClean="0"/>
              <a:t>coulda</a:t>
            </a:r>
            <a:r>
              <a:rPr lang="en-GB" sz="2000" dirty="0" smtClean="0"/>
              <a:t> bust every bone in my body jus’ with his </a:t>
            </a:r>
            <a:r>
              <a:rPr lang="en-GB" sz="2000" dirty="0" err="1" smtClean="0"/>
              <a:t>han’s</a:t>
            </a:r>
            <a:r>
              <a:rPr lang="en-GB" sz="2000" dirty="0" smtClean="0"/>
              <a:t>, but he never lifted a finger against me’’. </a:t>
            </a:r>
          </a:p>
          <a:p>
            <a:pPr marL="109728" indent="0">
              <a:lnSpc>
                <a:spcPct val="150000"/>
              </a:lnSpc>
              <a:buNone/>
            </a:pPr>
            <a:endParaRPr lang="en-GB" sz="2000" dirty="0"/>
          </a:p>
        </p:txBody>
      </p:sp>
      <p:sp>
        <p:nvSpPr>
          <p:cNvPr id="3" name="Title 2"/>
          <p:cNvSpPr>
            <a:spLocks noGrp="1"/>
          </p:cNvSpPr>
          <p:nvPr>
            <p:ph type="title"/>
          </p:nvPr>
        </p:nvSpPr>
        <p:spPr/>
        <p:txBody>
          <a:bodyPr>
            <a:normAutofit fontScale="90000"/>
          </a:bodyPr>
          <a:lstStyle/>
          <a:p>
            <a:r>
              <a:rPr lang="en-GB" dirty="0" smtClean="0"/>
              <a:t>Extract 3: How can we improve our writing?</a:t>
            </a:r>
            <a:endParaRPr lang="en-GB" dirty="0"/>
          </a:p>
        </p:txBody>
      </p:sp>
    </p:spTree>
    <p:extLst>
      <p:ext uri="{BB962C8B-B14F-4D97-AF65-F5344CB8AC3E}">
        <p14:creationId xmlns:p14="http://schemas.microsoft.com/office/powerpoint/2010/main" val="13073794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sz="4800" dirty="0" smtClean="0"/>
              <a:t>Do you notice anything similar to the last extract? </a:t>
            </a:r>
          </a:p>
          <a:p>
            <a:endParaRPr lang="en-GB" sz="4800" dirty="0"/>
          </a:p>
          <a:p>
            <a:r>
              <a:rPr lang="en-GB" sz="4800" dirty="0" smtClean="0"/>
              <a:t>Did you use anything similar in your mind-map? </a:t>
            </a:r>
            <a:endParaRPr lang="en-GB" dirty="0" smtClean="0"/>
          </a:p>
          <a:p>
            <a:pPr marL="109728" indent="0">
              <a:buNone/>
            </a:pPr>
            <a:endParaRPr lang="en-GB" dirty="0"/>
          </a:p>
          <a:p>
            <a:endParaRPr lang="en-GB" dirty="0"/>
          </a:p>
        </p:txBody>
      </p:sp>
      <p:sp>
        <p:nvSpPr>
          <p:cNvPr id="3" name="Title 2"/>
          <p:cNvSpPr>
            <a:spLocks noGrp="1"/>
          </p:cNvSpPr>
          <p:nvPr>
            <p:ph type="title"/>
          </p:nvPr>
        </p:nvSpPr>
        <p:spPr/>
        <p:txBody>
          <a:bodyPr>
            <a:noAutofit/>
          </a:bodyPr>
          <a:lstStyle/>
          <a:p>
            <a:pPr algn="ctr"/>
            <a:r>
              <a:rPr lang="en-GB" sz="6000" dirty="0" smtClean="0"/>
              <a:t>Task: Looking at dialogue</a:t>
            </a:r>
            <a:endParaRPr lang="en-GB" sz="6000" dirty="0"/>
          </a:p>
        </p:txBody>
      </p:sp>
    </p:spTree>
    <p:extLst>
      <p:ext uri="{BB962C8B-B14F-4D97-AF65-F5344CB8AC3E}">
        <p14:creationId xmlns:p14="http://schemas.microsoft.com/office/powerpoint/2010/main" val="7630367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109728" indent="0">
              <a:buNone/>
            </a:pPr>
            <a:r>
              <a:rPr lang="en-GB" b="1" dirty="0" smtClean="0"/>
              <a:t>TASK</a:t>
            </a:r>
            <a:r>
              <a:rPr lang="en-GB" dirty="0" smtClean="0"/>
              <a:t> – 5 </a:t>
            </a:r>
            <a:r>
              <a:rPr lang="en-GB" dirty="0" err="1" smtClean="0"/>
              <a:t>mins</a:t>
            </a:r>
            <a:r>
              <a:rPr lang="en-GB" dirty="0" smtClean="0"/>
              <a:t> prep, 15 </a:t>
            </a:r>
            <a:r>
              <a:rPr lang="en-GB" dirty="0" err="1" smtClean="0"/>
              <a:t>mins</a:t>
            </a:r>
            <a:r>
              <a:rPr lang="en-GB" dirty="0" smtClean="0"/>
              <a:t> writing.  </a:t>
            </a:r>
          </a:p>
          <a:p>
            <a:pPr marL="109728" indent="0">
              <a:buNone/>
            </a:pPr>
            <a:endParaRPr lang="en-GB" dirty="0"/>
          </a:p>
          <a:p>
            <a:pPr marL="109728" indent="0">
              <a:buNone/>
            </a:pPr>
            <a:r>
              <a:rPr lang="en-GB" b="1" dirty="0" smtClean="0"/>
              <a:t>Imagine that George is having a conversation with Crooks/the Boss/Curley. </a:t>
            </a:r>
          </a:p>
          <a:p>
            <a:pPr marL="109728" indent="0">
              <a:buNone/>
            </a:pPr>
            <a:endParaRPr lang="en-GB" dirty="0" smtClean="0"/>
          </a:p>
          <a:p>
            <a:r>
              <a:rPr lang="en-GB" dirty="0" smtClean="0"/>
              <a:t>Draw a mind-map to help you organise your ideas. </a:t>
            </a:r>
          </a:p>
          <a:p>
            <a:pPr marL="109728" indent="0">
              <a:buNone/>
            </a:pPr>
            <a:endParaRPr lang="en-GB" dirty="0"/>
          </a:p>
          <a:p>
            <a:r>
              <a:rPr lang="en-GB" dirty="0" smtClean="0"/>
              <a:t>Think about your</a:t>
            </a:r>
            <a:r>
              <a:rPr lang="en-GB" b="1" dirty="0" smtClean="0"/>
              <a:t> topic </a:t>
            </a:r>
            <a:r>
              <a:rPr lang="en-GB" dirty="0" smtClean="0"/>
              <a:t>of conversation – the ranch? The future? Lennie? </a:t>
            </a:r>
          </a:p>
          <a:p>
            <a:pPr marL="109728" indent="0">
              <a:buNone/>
            </a:pPr>
            <a:endParaRPr lang="en-GB" dirty="0"/>
          </a:p>
          <a:p>
            <a:r>
              <a:rPr lang="en-GB" dirty="0" smtClean="0"/>
              <a:t>Think about </a:t>
            </a:r>
            <a:r>
              <a:rPr lang="en-GB" b="1" dirty="0" smtClean="0"/>
              <a:t>setting</a:t>
            </a:r>
            <a:r>
              <a:rPr lang="en-GB" dirty="0" smtClean="0"/>
              <a:t>. </a:t>
            </a:r>
            <a:endParaRPr lang="en-GB" dirty="0"/>
          </a:p>
        </p:txBody>
      </p:sp>
      <p:sp>
        <p:nvSpPr>
          <p:cNvPr id="3" name="Title 2"/>
          <p:cNvSpPr>
            <a:spLocks noGrp="1"/>
          </p:cNvSpPr>
          <p:nvPr>
            <p:ph type="title"/>
          </p:nvPr>
        </p:nvSpPr>
        <p:spPr/>
        <p:txBody>
          <a:bodyPr/>
          <a:lstStyle/>
          <a:p>
            <a:r>
              <a:rPr lang="en-GB" dirty="0" smtClean="0"/>
              <a:t>Dialogue: Improving your creative writing</a:t>
            </a:r>
            <a:endParaRPr lang="en-GB" dirty="0"/>
          </a:p>
        </p:txBody>
      </p:sp>
    </p:spTree>
    <p:extLst>
      <p:ext uri="{BB962C8B-B14F-4D97-AF65-F5344CB8AC3E}">
        <p14:creationId xmlns:p14="http://schemas.microsoft.com/office/powerpoint/2010/main" val="10826084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GB" dirty="0" smtClean="0"/>
              <a:t> Swap your work with your neighbour. </a:t>
            </a:r>
          </a:p>
          <a:p>
            <a:endParaRPr lang="en-GB" dirty="0"/>
          </a:p>
          <a:p>
            <a:r>
              <a:rPr lang="en-GB" b="1" dirty="0" smtClean="0"/>
              <a:t>Identify</a:t>
            </a:r>
            <a:r>
              <a:rPr lang="en-GB" dirty="0" smtClean="0"/>
              <a:t> - </a:t>
            </a:r>
          </a:p>
          <a:p>
            <a:pPr marL="109728" indent="0">
              <a:buNone/>
            </a:pPr>
            <a:endParaRPr lang="en-GB" dirty="0"/>
          </a:p>
          <a:p>
            <a:pPr marL="109728" indent="0">
              <a:buNone/>
            </a:pPr>
            <a:r>
              <a:rPr lang="en-GB" b="1" dirty="0" smtClean="0"/>
              <a:t>WWW</a:t>
            </a:r>
            <a:r>
              <a:rPr lang="en-GB" dirty="0" smtClean="0"/>
              <a:t> – what went well? </a:t>
            </a:r>
          </a:p>
          <a:p>
            <a:pPr marL="109728" indent="0">
              <a:buNone/>
            </a:pPr>
            <a:r>
              <a:rPr lang="en-GB" b="1" dirty="0" smtClean="0"/>
              <a:t>EBI</a:t>
            </a:r>
            <a:r>
              <a:rPr lang="en-GB" dirty="0" smtClean="0"/>
              <a:t> – even better if</a:t>
            </a:r>
          </a:p>
          <a:p>
            <a:endParaRPr lang="en-GB" dirty="0"/>
          </a:p>
          <a:p>
            <a:r>
              <a:rPr lang="en-GB" dirty="0" smtClean="0"/>
              <a:t>Setting – descriptive, engaging? </a:t>
            </a:r>
          </a:p>
          <a:p>
            <a:r>
              <a:rPr lang="en-GB" dirty="0" smtClean="0"/>
              <a:t>Sentence types</a:t>
            </a:r>
          </a:p>
          <a:p>
            <a:r>
              <a:rPr lang="en-GB" dirty="0" smtClean="0"/>
              <a:t>Punctuation</a:t>
            </a:r>
          </a:p>
          <a:p>
            <a:r>
              <a:rPr lang="en-GB" dirty="0" smtClean="0"/>
              <a:t>Dialogue – is it engaging, believable? </a:t>
            </a:r>
          </a:p>
          <a:p>
            <a:endParaRPr lang="en-GB" dirty="0"/>
          </a:p>
          <a:p>
            <a:endParaRPr lang="en-GB" dirty="0" smtClean="0"/>
          </a:p>
        </p:txBody>
      </p:sp>
      <p:sp>
        <p:nvSpPr>
          <p:cNvPr id="3" name="Title 2"/>
          <p:cNvSpPr>
            <a:spLocks noGrp="1"/>
          </p:cNvSpPr>
          <p:nvPr>
            <p:ph type="title"/>
          </p:nvPr>
        </p:nvSpPr>
        <p:spPr/>
        <p:txBody>
          <a:bodyPr/>
          <a:lstStyle/>
          <a:p>
            <a:pPr algn="ctr"/>
            <a:r>
              <a:rPr lang="en-GB" dirty="0" smtClean="0"/>
              <a:t>Task: Feedback </a:t>
            </a:r>
            <a:endParaRPr lang="en-GB" dirty="0"/>
          </a:p>
        </p:txBody>
      </p:sp>
      <p:pic>
        <p:nvPicPr>
          <p:cNvPr id="5122" name="Picture 2" descr="C:\Users\jessica\AppData\Local\Microsoft\Windows\Temporary Internet Files\Content.IE5\2VY0GAXM\MC900434713[2].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53841" y="3253782"/>
            <a:ext cx="1844675" cy="1933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6996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109728" indent="0">
              <a:buNone/>
            </a:pPr>
            <a:endParaRPr lang="en-GB" dirty="0"/>
          </a:p>
          <a:p>
            <a:endParaRPr lang="en-GB" dirty="0" smtClean="0"/>
          </a:p>
          <a:p>
            <a:r>
              <a:rPr lang="en-GB" dirty="0" smtClean="0"/>
              <a:t>Imagine you have landed on a desert island. </a:t>
            </a:r>
          </a:p>
          <a:p>
            <a:pPr marL="109728" indent="0">
              <a:buNone/>
            </a:pPr>
            <a:endParaRPr lang="en-GB" dirty="0"/>
          </a:p>
          <a:p>
            <a:r>
              <a:rPr lang="en-GB" dirty="0" smtClean="0"/>
              <a:t>List the first 5 things that you see. </a:t>
            </a:r>
            <a:endParaRPr lang="en-GB" dirty="0"/>
          </a:p>
        </p:txBody>
      </p:sp>
      <p:sp>
        <p:nvSpPr>
          <p:cNvPr id="2" name="Title 1"/>
          <p:cNvSpPr>
            <a:spLocks noGrp="1"/>
          </p:cNvSpPr>
          <p:nvPr>
            <p:ph type="title"/>
          </p:nvPr>
        </p:nvSpPr>
        <p:spPr/>
        <p:txBody>
          <a:bodyPr>
            <a:noAutofit/>
          </a:bodyPr>
          <a:lstStyle/>
          <a:p>
            <a:pPr algn="ctr"/>
            <a:r>
              <a:rPr lang="en-GB" sz="7200" dirty="0" smtClean="0"/>
              <a:t>Starter </a:t>
            </a:r>
            <a:endParaRPr lang="en-GB" sz="7200" dirty="0"/>
          </a:p>
        </p:txBody>
      </p:sp>
      <p:pic>
        <p:nvPicPr>
          <p:cNvPr id="1026" name="Picture 2" descr="C:\Users\jessica\AppData\Local\Microsoft\Windows\Temporary Internet Files\Content.IE5\W4TVHMA0\MM900323763[1].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109437" y="2879678"/>
            <a:ext cx="3479383" cy="37605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39292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109728" indent="0">
              <a:buNone/>
            </a:pPr>
            <a:r>
              <a:rPr lang="en-GB" b="1" dirty="0" smtClean="0"/>
              <a:t>Learning Objectives </a:t>
            </a:r>
          </a:p>
          <a:p>
            <a:pPr marL="109728" indent="0">
              <a:buNone/>
            </a:pPr>
            <a:endParaRPr lang="en-GB" dirty="0"/>
          </a:p>
          <a:p>
            <a:pPr>
              <a:lnSpc>
                <a:spcPct val="150000"/>
              </a:lnSpc>
            </a:pPr>
            <a:r>
              <a:rPr lang="en-GB" dirty="0"/>
              <a:t>Students will </a:t>
            </a:r>
            <a:r>
              <a:rPr lang="en-GB" b="1" dirty="0"/>
              <a:t>re-cap</a:t>
            </a:r>
            <a:r>
              <a:rPr lang="en-GB" dirty="0"/>
              <a:t> their knowledge of the mark scheme and </a:t>
            </a:r>
            <a:r>
              <a:rPr lang="en-GB" b="1" dirty="0"/>
              <a:t>key techniques </a:t>
            </a:r>
            <a:r>
              <a:rPr lang="en-GB" dirty="0"/>
              <a:t>to employ in their creative writing. </a:t>
            </a:r>
          </a:p>
          <a:p>
            <a:pPr marL="109728" indent="0">
              <a:lnSpc>
                <a:spcPct val="150000"/>
              </a:lnSpc>
              <a:buNone/>
            </a:pPr>
            <a:endParaRPr lang="en-GB" dirty="0"/>
          </a:p>
          <a:p>
            <a:pPr>
              <a:lnSpc>
                <a:spcPct val="150000"/>
              </a:lnSpc>
            </a:pPr>
            <a:r>
              <a:rPr lang="en-GB" dirty="0"/>
              <a:t>Students will develop their creative writing skills, using their knowledge of the mark scheme to describe </a:t>
            </a:r>
            <a:r>
              <a:rPr lang="en-GB" b="1" dirty="0"/>
              <a:t>setting</a:t>
            </a:r>
            <a:r>
              <a:rPr lang="en-GB" dirty="0"/>
              <a:t> and create a </a:t>
            </a:r>
            <a:r>
              <a:rPr lang="en-GB" b="1" dirty="0"/>
              <a:t>dialogue</a:t>
            </a:r>
            <a:r>
              <a:rPr lang="en-GB" dirty="0"/>
              <a:t> between characters. </a:t>
            </a:r>
          </a:p>
          <a:p>
            <a:pPr marL="109728" indent="0">
              <a:buNone/>
            </a:pPr>
            <a:endParaRPr lang="en-GB" dirty="0" smtClean="0"/>
          </a:p>
          <a:p>
            <a:pPr marL="109728" indent="0">
              <a:buNone/>
            </a:pPr>
            <a:endParaRPr lang="en-GB" dirty="0"/>
          </a:p>
          <a:p>
            <a:pPr marL="109728" indent="0">
              <a:buNone/>
            </a:pPr>
            <a:endParaRPr lang="en-GB" dirty="0"/>
          </a:p>
        </p:txBody>
      </p:sp>
      <p:sp>
        <p:nvSpPr>
          <p:cNvPr id="3" name="Title 2"/>
          <p:cNvSpPr>
            <a:spLocks noGrp="1"/>
          </p:cNvSpPr>
          <p:nvPr>
            <p:ph type="title"/>
          </p:nvPr>
        </p:nvSpPr>
        <p:spPr/>
        <p:txBody>
          <a:bodyPr/>
          <a:lstStyle/>
          <a:p>
            <a:pPr algn="ctr"/>
            <a:r>
              <a:rPr lang="en-GB" dirty="0" smtClean="0"/>
              <a:t>Plenary</a:t>
            </a:r>
            <a:endParaRPr lang="en-GB" dirty="0"/>
          </a:p>
        </p:txBody>
      </p:sp>
    </p:spTree>
    <p:extLst>
      <p:ext uri="{BB962C8B-B14F-4D97-AF65-F5344CB8AC3E}">
        <p14:creationId xmlns:p14="http://schemas.microsoft.com/office/powerpoint/2010/main" val="1895424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GB" dirty="0"/>
          </a:p>
          <a:p>
            <a:r>
              <a:rPr lang="en-GB" b="1" dirty="0" smtClean="0"/>
              <a:t>Artful and self-conscious use of language for impact. </a:t>
            </a:r>
          </a:p>
          <a:p>
            <a:endParaRPr lang="en-GB" dirty="0"/>
          </a:p>
          <a:p>
            <a:r>
              <a:rPr lang="en-GB" dirty="0" smtClean="0"/>
              <a:t>Varied and sophisticated sentence structures.</a:t>
            </a:r>
          </a:p>
          <a:p>
            <a:endParaRPr lang="en-GB" dirty="0"/>
          </a:p>
          <a:p>
            <a:r>
              <a:rPr lang="en-GB" dirty="0" smtClean="0"/>
              <a:t>Range of punctuation used accurately. </a:t>
            </a:r>
          </a:p>
          <a:p>
            <a:endParaRPr lang="en-GB" dirty="0"/>
          </a:p>
          <a:p>
            <a:r>
              <a:rPr lang="en-GB" b="1" dirty="0" smtClean="0"/>
              <a:t>Cohesive features embedded throughout. </a:t>
            </a:r>
            <a:endParaRPr lang="en-GB" b="1" dirty="0"/>
          </a:p>
        </p:txBody>
      </p:sp>
      <p:sp>
        <p:nvSpPr>
          <p:cNvPr id="3" name="Title 2"/>
          <p:cNvSpPr>
            <a:spLocks noGrp="1"/>
          </p:cNvSpPr>
          <p:nvPr>
            <p:ph type="title"/>
          </p:nvPr>
        </p:nvSpPr>
        <p:spPr/>
        <p:txBody>
          <a:bodyPr>
            <a:noAutofit/>
          </a:bodyPr>
          <a:lstStyle/>
          <a:p>
            <a:pPr algn="ctr"/>
            <a:r>
              <a:rPr lang="en-GB" sz="7200" dirty="0" smtClean="0"/>
              <a:t>Starter - Feedback </a:t>
            </a:r>
            <a:endParaRPr lang="en-GB" sz="7200" dirty="0"/>
          </a:p>
        </p:txBody>
      </p:sp>
      <p:pic>
        <p:nvPicPr>
          <p:cNvPr id="2051" name="Picture 3" descr="C:\Users\jessica\AppData\Local\Microsoft\Windows\Temporary Internet Files\Content.IE5\2VY0GAXM\MC900434713[2].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274608" y="3806103"/>
            <a:ext cx="1844675" cy="1933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82884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nSpc>
                <a:spcPct val="150000"/>
              </a:lnSpc>
            </a:pPr>
            <a:r>
              <a:rPr lang="en-GB" dirty="0" smtClean="0"/>
              <a:t> Students will </a:t>
            </a:r>
            <a:r>
              <a:rPr lang="en-GB" b="1" dirty="0" smtClean="0"/>
              <a:t>re-cap</a:t>
            </a:r>
            <a:r>
              <a:rPr lang="en-GB" dirty="0" smtClean="0"/>
              <a:t> their knowledge of the mark scheme and </a:t>
            </a:r>
            <a:r>
              <a:rPr lang="en-GB" b="1" dirty="0" smtClean="0"/>
              <a:t>key techniques </a:t>
            </a:r>
            <a:r>
              <a:rPr lang="en-GB" dirty="0" smtClean="0"/>
              <a:t>to employ in their creative writing. </a:t>
            </a:r>
          </a:p>
          <a:p>
            <a:pPr marL="109728" indent="0">
              <a:lnSpc>
                <a:spcPct val="150000"/>
              </a:lnSpc>
              <a:buNone/>
            </a:pPr>
            <a:endParaRPr lang="en-GB" dirty="0" smtClean="0"/>
          </a:p>
          <a:p>
            <a:pPr>
              <a:lnSpc>
                <a:spcPct val="150000"/>
              </a:lnSpc>
            </a:pPr>
            <a:r>
              <a:rPr lang="en-GB" dirty="0" smtClean="0"/>
              <a:t>Students will develop their creative writing skills, using their knowledge of the mark scheme to describe </a:t>
            </a:r>
            <a:r>
              <a:rPr lang="en-GB" b="1" dirty="0" smtClean="0"/>
              <a:t>setting</a:t>
            </a:r>
            <a:r>
              <a:rPr lang="en-GB" dirty="0" smtClean="0"/>
              <a:t> and create a </a:t>
            </a:r>
            <a:r>
              <a:rPr lang="en-GB" b="1" dirty="0" smtClean="0"/>
              <a:t>dialogue</a:t>
            </a:r>
            <a:r>
              <a:rPr lang="en-GB" dirty="0" smtClean="0"/>
              <a:t> between characters. </a:t>
            </a:r>
          </a:p>
          <a:p>
            <a:endParaRPr lang="en-GB" dirty="0"/>
          </a:p>
          <a:p>
            <a:endParaRPr lang="en-GB" dirty="0"/>
          </a:p>
        </p:txBody>
      </p:sp>
      <p:sp>
        <p:nvSpPr>
          <p:cNvPr id="3" name="Title 2"/>
          <p:cNvSpPr>
            <a:spLocks noGrp="1"/>
          </p:cNvSpPr>
          <p:nvPr>
            <p:ph type="title"/>
          </p:nvPr>
        </p:nvSpPr>
        <p:spPr/>
        <p:txBody>
          <a:bodyPr>
            <a:normAutofit/>
          </a:bodyPr>
          <a:lstStyle/>
          <a:p>
            <a:pPr algn="ctr"/>
            <a:r>
              <a:rPr lang="en-GB" sz="4400" dirty="0" smtClean="0"/>
              <a:t>Learning Objectives </a:t>
            </a:r>
            <a:endParaRPr lang="en-GB" sz="4400" dirty="0"/>
          </a:p>
        </p:txBody>
      </p:sp>
    </p:spTree>
    <p:extLst>
      <p:ext uri="{BB962C8B-B14F-4D97-AF65-F5344CB8AC3E}">
        <p14:creationId xmlns:p14="http://schemas.microsoft.com/office/powerpoint/2010/main" val="16547611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109728" indent="0">
              <a:lnSpc>
                <a:spcPct val="150000"/>
              </a:lnSpc>
              <a:buNone/>
            </a:pPr>
            <a:r>
              <a:rPr lang="en-GB" sz="2800" dirty="0" smtClean="0"/>
              <a:t>‘The bunk house was a long, rectangular building. Inside, the walls were whitewashed and the floor unpainted. In three walls there were small, square windows, and in the fourth, a solid door with a wooden latch. Against the walls were eight bunks, five of them made up with blankets and the other three showing their burlap ticking. Over each bunk there was nailed an apple box with the opening forward so that it made to shelves for the personal belongings of the occupant of the bunk. </a:t>
            </a:r>
            <a:endParaRPr lang="en-GB" sz="2800" dirty="0"/>
          </a:p>
        </p:txBody>
      </p:sp>
      <p:sp>
        <p:nvSpPr>
          <p:cNvPr id="3" name="Title 2"/>
          <p:cNvSpPr>
            <a:spLocks noGrp="1"/>
          </p:cNvSpPr>
          <p:nvPr>
            <p:ph type="title"/>
          </p:nvPr>
        </p:nvSpPr>
        <p:spPr/>
        <p:txBody>
          <a:bodyPr/>
          <a:lstStyle/>
          <a:p>
            <a:pPr algn="ctr"/>
            <a:r>
              <a:rPr lang="en-GB" dirty="0" smtClean="0"/>
              <a:t>Extract 1: Describing the setting</a:t>
            </a:r>
            <a:endParaRPr lang="en-GB" dirty="0"/>
          </a:p>
        </p:txBody>
      </p:sp>
    </p:spTree>
    <p:extLst>
      <p:ext uri="{BB962C8B-B14F-4D97-AF65-F5344CB8AC3E}">
        <p14:creationId xmlns:p14="http://schemas.microsoft.com/office/powerpoint/2010/main" val="9194333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109728" indent="0">
              <a:lnSpc>
                <a:spcPct val="150000"/>
              </a:lnSpc>
              <a:buNone/>
            </a:pPr>
            <a:r>
              <a:rPr lang="en-GB" dirty="0"/>
              <a:t>And these shelves were loaded with little articles, soap and talcum powder, razors and those Western magazines ranch men love to read and scoff at and secretly believe. And there were medicines on the shelves, and little vials, combs; and from nails on the box sides, a few neckties. Near one wall there was a black cast-iron stove, its stovepipe going straight up through the ceiling. In the middle of the room stood a big square table littered with playing cards, and around it were grouped boxes for the players to sit on’. </a:t>
            </a:r>
          </a:p>
          <a:p>
            <a:endParaRPr lang="en-GB" dirty="0"/>
          </a:p>
        </p:txBody>
      </p:sp>
      <p:sp>
        <p:nvSpPr>
          <p:cNvPr id="3" name="Title 2"/>
          <p:cNvSpPr>
            <a:spLocks noGrp="1"/>
          </p:cNvSpPr>
          <p:nvPr>
            <p:ph type="title"/>
          </p:nvPr>
        </p:nvSpPr>
        <p:spPr/>
        <p:txBody>
          <a:bodyPr/>
          <a:lstStyle/>
          <a:p>
            <a:pPr algn="ctr"/>
            <a:r>
              <a:rPr lang="en-GB" dirty="0" smtClean="0"/>
              <a:t>Extract 1 continued</a:t>
            </a:r>
            <a:endParaRPr lang="en-GB" dirty="0"/>
          </a:p>
        </p:txBody>
      </p:sp>
    </p:spTree>
    <p:extLst>
      <p:ext uri="{BB962C8B-B14F-4D97-AF65-F5344CB8AC3E}">
        <p14:creationId xmlns:p14="http://schemas.microsoft.com/office/powerpoint/2010/main" val="2922000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lnSpc>
                <a:spcPct val="150000"/>
              </a:lnSpc>
              <a:buNone/>
            </a:pPr>
            <a:r>
              <a:rPr lang="en-GB" sz="3200" dirty="0" smtClean="0"/>
              <a:t>‘It was Saturday night. Through the open door that led into the barn came the sound of moving horses, of feet stirring, of teeth champing on hay, of the rattle of halter chains. In the stable buck’s room a small electric globe threw a </a:t>
            </a:r>
            <a:r>
              <a:rPr lang="en-GB" sz="3200" dirty="0" err="1" smtClean="0"/>
              <a:t>meager</a:t>
            </a:r>
            <a:r>
              <a:rPr lang="en-GB" sz="3200" dirty="0" smtClean="0"/>
              <a:t> yellow light’. </a:t>
            </a:r>
            <a:endParaRPr lang="en-GB" sz="3200" dirty="0"/>
          </a:p>
        </p:txBody>
      </p:sp>
    </p:spTree>
    <p:extLst>
      <p:ext uri="{BB962C8B-B14F-4D97-AF65-F5344CB8AC3E}">
        <p14:creationId xmlns:p14="http://schemas.microsoft.com/office/powerpoint/2010/main" val="32582535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GB" sz="3200" dirty="0" smtClean="0"/>
              <a:t>Do you recognise any features that Steinbeck has used? </a:t>
            </a:r>
          </a:p>
          <a:p>
            <a:endParaRPr lang="en-GB" sz="3200" dirty="0"/>
          </a:p>
          <a:p>
            <a:r>
              <a:rPr lang="en-GB" sz="3200" dirty="0" smtClean="0"/>
              <a:t>What is the impact of those features? </a:t>
            </a:r>
          </a:p>
        </p:txBody>
      </p:sp>
      <p:sp>
        <p:nvSpPr>
          <p:cNvPr id="3" name="Title 2"/>
          <p:cNvSpPr>
            <a:spLocks noGrp="1"/>
          </p:cNvSpPr>
          <p:nvPr>
            <p:ph type="title"/>
          </p:nvPr>
        </p:nvSpPr>
        <p:spPr/>
        <p:txBody>
          <a:bodyPr/>
          <a:lstStyle/>
          <a:p>
            <a:pPr algn="ctr"/>
            <a:r>
              <a:rPr lang="en-GB" dirty="0" smtClean="0"/>
              <a:t>Key questions </a:t>
            </a:r>
            <a:endParaRPr lang="en-GB" dirty="0"/>
          </a:p>
        </p:txBody>
      </p:sp>
    </p:spTree>
    <p:extLst>
      <p:ext uri="{BB962C8B-B14F-4D97-AF65-F5344CB8AC3E}">
        <p14:creationId xmlns:p14="http://schemas.microsoft.com/office/powerpoint/2010/main" val="2856360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b="1" dirty="0" smtClean="0"/>
              <a:t> Complex </a:t>
            </a:r>
            <a:r>
              <a:rPr lang="en-GB" dirty="0" smtClean="0"/>
              <a:t>sentences – additional information, engaging the reader. Creating a detailed picture. </a:t>
            </a:r>
          </a:p>
          <a:p>
            <a:endParaRPr lang="en-GB" dirty="0"/>
          </a:p>
          <a:p>
            <a:r>
              <a:rPr lang="en-GB" b="1" dirty="0" smtClean="0"/>
              <a:t>Zooming in </a:t>
            </a:r>
            <a:r>
              <a:rPr lang="en-GB" dirty="0" smtClean="0"/>
              <a:t>on setting – shining a light on various aspects of the bunk house. </a:t>
            </a:r>
          </a:p>
          <a:p>
            <a:endParaRPr lang="en-GB" dirty="0"/>
          </a:p>
          <a:p>
            <a:r>
              <a:rPr lang="en-GB" dirty="0" smtClean="0"/>
              <a:t> Locating items - ‘</a:t>
            </a:r>
            <a:r>
              <a:rPr lang="en-GB" b="1" dirty="0" smtClean="0"/>
              <a:t>On </a:t>
            </a:r>
            <a:r>
              <a:rPr lang="en-GB" dirty="0" smtClean="0"/>
              <a:t>the shelves’, ‘</a:t>
            </a:r>
            <a:r>
              <a:rPr lang="en-GB" b="1" dirty="0" smtClean="0"/>
              <a:t>against</a:t>
            </a:r>
            <a:r>
              <a:rPr lang="en-GB" dirty="0" smtClean="0"/>
              <a:t> the walls’. Invite your reader to engage with the description. </a:t>
            </a:r>
            <a:endParaRPr lang="en-GB" dirty="0"/>
          </a:p>
        </p:txBody>
      </p:sp>
      <p:sp>
        <p:nvSpPr>
          <p:cNvPr id="3" name="Title 2"/>
          <p:cNvSpPr>
            <a:spLocks noGrp="1"/>
          </p:cNvSpPr>
          <p:nvPr>
            <p:ph type="title"/>
          </p:nvPr>
        </p:nvSpPr>
        <p:spPr/>
        <p:txBody>
          <a:bodyPr/>
          <a:lstStyle/>
          <a:p>
            <a:pPr algn="ctr"/>
            <a:r>
              <a:rPr lang="en-GB" dirty="0" smtClean="0"/>
              <a:t>Feedback </a:t>
            </a:r>
            <a:endParaRPr lang="en-GB" dirty="0"/>
          </a:p>
        </p:txBody>
      </p:sp>
    </p:spTree>
    <p:extLst>
      <p:ext uri="{BB962C8B-B14F-4D97-AF65-F5344CB8AC3E}">
        <p14:creationId xmlns:p14="http://schemas.microsoft.com/office/powerpoint/2010/main" val="33605915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480</TotalTime>
  <Words>1207</Words>
  <Application>Microsoft Office PowerPoint</Application>
  <PresentationFormat>Custom</PresentationFormat>
  <Paragraphs>107</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Concourse</vt:lpstr>
      <vt:lpstr>Improving your creative writing</vt:lpstr>
      <vt:lpstr>Starter </vt:lpstr>
      <vt:lpstr>Starter - Feedback </vt:lpstr>
      <vt:lpstr>Learning Objectives </vt:lpstr>
      <vt:lpstr>Extract 1: Describing the setting</vt:lpstr>
      <vt:lpstr>Extract 1 continued</vt:lpstr>
      <vt:lpstr>PowerPoint Presentation</vt:lpstr>
      <vt:lpstr>Key questions </vt:lpstr>
      <vt:lpstr>Feedback </vt:lpstr>
      <vt:lpstr>Task 1: Describing your setting</vt:lpstr>
      <vt:lpstr>Mind-map: George Milton </vt:lpstr>
      <vt:lpstr>Extract 2 – Crafting character using dialogue </vt:lpstr>
      <vt:lpstr>Task: Extract 2 - Dialogue </vt:lpstr>
      <vt:lpstr>Feedback</vt:lpstr>
      <vt:lpstr>PowerPoint Presentation</vt:lpstr>
      <vt:lpstr>Extract 3: How can we improve our writing?</vt:lpstr>
      <vt:lpstr>Task: Looking at dialogue</vt:lpstr>
      <vt:lpstr>Dialogue: Improving your creative writing</vt:lpstr>
      <vt:lpstr>Task: Feedback </vt:lpstr>
      <vt:lpstr>Plenary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Improving your creative writing</dc:title>
  <dc:creator>ALAN TARR</dc:creator>
  <cp:lastModifiedBy>Administrator</cp:lastModifiedBy>
  <cp:revision>24</cp:revision>
  <dcterms:created xsi:type="dcterms:W3CDTF">2014-11-19T10:04:51Z</dcterms:created>
  <dcterms:modified xsi:type="dcterms:W3CDTF">2014-11-20T08:25:15Z</dcterms:modified>
</cp:coreProperties>
</file>