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984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pPr/>
              <a:t>9/11/2013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7.png"/><Relationship Id="rId4" Type="http://schemas.openxmlformats.org/officeDocument/2006/relationships/package" Target="../embeddings/Microsoft_Word_Document1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406462"/>
            <a:ext cx="6477000" cy="2631882"/>
          </a:xfrm>
        </p:spPr>
        <p:txBody>
          <a:bodyPr/>
          <a:lstStyle/>
          <a:p>
            <a:r>
              <a:rPr lang="en-US" sz="8800" b="1" dirty="0" smtClean="0"/>
              <a:t>What is Sociology?</a:t>
            </a:r>
            <a:endParaRPr lang="en-US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4000" b="1" dirty="0"/>
              <a:t>T</a:t>
            </a:r>
            <a:r>
              <a:rPr lang="en-US" sz="4000" b="1" dirty="0" smtClean="0"/>
              <a:t>he </a:t>
            </a:r>
            <a:r>
              <a:rPr lang="en-US" sz="4000" b="1" dirty="0"/>
              <a:t>study of how society is organized and how people interact and experience life. </a:t>
            </a:r>
          </a:p>
        </p:txBody>
      </p:sp>
    </p:spTree>
    <p:extLst>
      <p:ext uri="{BB962C8B-B14F-4D97-AF65-F5344CB8AC3E}">
        <p14:creationId xmlns:p14="http://schemas.microsoft.com/office/powerpoint/2010/main" val="275260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How do we study it?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Sociologists investigate the structure of groups, social </a:t>
            </a:r>
            <a:r>
              <a:rPr lang="en-US" sz="3200" dirty="0" smtClean="0"/>
              <a:t>institutions (like the family, school, prisons, </a:t>
            </a:r>
            <a:r>
              <a:rPr lang="en-US" sz="3200" dirty="0" err="1"/>
              <a:t>etc</a:t>
            </a:r>
            <a:r>
              <a:rPr lang="en-US" sz="3200" dirty="0"/>
              <a:t>) and how people </a:t>
            </a:r>
            <a:r>
              <a:rPr lang="en-US" sz="3200" dirty="0" smtClean="0"/>
              <a:t>interact within these settings. </a:t>
            </a:r>
            <a:endParaRPr lang="en-US" sz="3200" dirty="0"/>
          </a:p>
          <a:p>
            <a:pPr lvl="0"/>
            <a:r>
              <a:rPr lang="en-US" sz="3200" b="1" i="1" dirty="0"/>
              <a:t>Methods used:</a:t>
            </a:r>
            <a:r>
              <a:rPr lang="en-US" sz="3200" dirty="0"/>
              <a:t> </a:t>
            </a:r>
            <a:r>
              <a:rPr lang="en-US" sz="3200" dirty="0" smtClean="0"/>
              <a:t>theoretical analysis, </a:t>
            </a:r>
            <a:r>
              <a:rPr lang="en-US" sz="3200" dirty="0"/>
              <a:t>stats, </a:t>
            </a:r>
            <a:r>
              <a:rPr lang="en-US" sz="3200" dirty="0" smtClean="0"/>
              <a:t>and observation.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522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u="sng" dirty="0"/>
              <a:t>4 MAIN THEORIES TO KNOW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b="1" i="1" dirty="0" smtClean="0"/>
              <a:t>(</a:t>
            </a:r>
            <a:r>
              <a:rPr lang="en-US" sz="3200" b="1" i="1" dirty="0"/>
              <a:t>Sociology theories are just different views about how society works</a:t>
            </a:r>
            <a:r>
              <a:rPr lang="en-US" sz="3200" b="1" i="1" dirty="0" smtClean="0"/>
              <a:t>)</a:t>
            </a:r>
          </a:p>
          <a:p>
            <a:pPr lvl="0"/>
            <a:r>
              <a:rPr lang="en-US" sz="3200" b="1" i="1" dirty="0" smtClean="0"/>
              <a:t>1) </a:t>
            </a:r>
            <a:r>
              <a:rPr lang="en-US" sz="3200" b="1" u="sng" dirty="0" smtClean="0"/>
              <a:t>Functionalism</a:t>
            </a:r>
          </a:p>
          <a:p>
            <a:pPr lvl="0"/>
            <a:r>
              <a:rPr lang="en-US" sz="3200" b="1" dirty="0" smtClean="0"/>
              <a:t>2) </a:t>
            </a:r>
            <a:r>
              <a:rPr lang="en-US" sz="3200" b="1" u="sng" dirty="0" smtClean="0"/>
              <a:t>Marxism</a:t>
            </a:r>
            <a:r>
              <a:rPr lang="en-US" sz="3200" dirty="0" smtClean="0"/>
              <a:t> </a:t>
            </a:r>
          </a:p>
          <a:p>
            <a:pPr lvl="0"/>
            <a:r>
              <a:rPr lang="en-US" sz="3200" b="1" dirty="0" smtClean="0"/>
              <a:t>3) </a:t>
            </a:r>
            <a:r>
              <a:rPr lang="en-US" sz="3200" b="1" u="sng" dirty="0"/>
              <a:t>Feminism </a:t>
            </a:r>
          </a:p>
          <a:p>
            <a:pPr lvl="0"/>
            <a:r>
              <a:rPr lang="en-US" sz="3200" b="1" dirty="0" smtClean="0"/>
              <a:t>4) </a:t>
            </a:r>
            <a:r>
              <a:rPr lang="en-US" sz="3200" b="1" u="sng" dirty="0"/>
              <a:t>Interactionism</a:t>
            </a:r>
            <a:r>
              <a:rPr lang="en-US" sz="3200" dirty="0"/>
              <a:t> 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473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5449"/>
            <a:ext cx="7313613" cy="868362"/>
          </a:xfrm>
        </p:spPr>
        <p:txBody>
          <a:bodyPr/>
          <a:lstStyle/>
          <a:p>
            <a:r>
              <a:rPr lang="en-US" b="1" u="sng" dirty="0" smtClean="0"/>
              <a:t>Functionalist Perspective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344" y="953811"/>
            <a:ext cx="8671971" cy="5262883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Functionalists believe we each have </a:t>
            </a:r>
            <a:r>
              <a:rPr lang="en-US" b="1" dirty="0" smtClean="0"/>
              <a:t>a ROLE/FUNCTION </a:t>
            </a:r>
            <a:r>
              <a:rPr lang="en-US" dirty="0"/>
              <a:t>[a job to do] and </a:t>
            </a:r>
            <a:r>
              <a:rPr lang="en-US" dirty="0" smtClean="0"/>
              <a:t>we are interdependent </a:t>
            </a:r>
            <a:r>
              <a:rPr lang="en-US" dirty="0"/>
              <a:t>upon </a:t>
            </a:r>
            <a:r>
              <a:rPr lang="en-US" dirty="0" smtClean="0"/>
              <a:t>each </a:t>
            </a:r>
            <a:r>
              <a:rPr lang="en-US" dirty="0"/>
              <a:t>other to contribute to society functioning as a </a:t>
            </a:r>
            <a:r>
              <a:rPr lang="en-US" dirty="0" smtClean="0"/>
              <a:t>whole (</a:t>
            </a:r>
            <a:r>
              <a:rPr lang="en-US" b="1" dirty="0" smtClean="0"/>
              <a:t>MACRO</a:t>
            </a:r>
            <a:r>
              <a:rPr lang="en-US" dirty="0" smtClean="0"/>
              <a:t>/big picture).</a:t>
            </a:r>
            <a:endParaRPr lang="en-US" dirty="0"/>
          </a:p>
          <a:p>
            <a:pPr lvl="0"/>
            <a:r>
              <a:rPr lang="en-US" dirty="0" smtClean="0"/>
              <a:t>We each have a role and a piece in the big puzzle.</a:t>
            </a:r>
          </a:p>
          <a:p>
            <a:pPr lvl="0"/>
            <a:r>
              <a:rPr lang="en-US" dirty="0" smtClean="0"/>
              <a:t>We share </a:t>
            </a:r>
            <a:r>
              <a:rPr lang="en-US" dirty="0"/>
              <a:t>values, norms, attitudes and beliefs (consensus) </a:t>
            </a:r>
            <a:endParaRPr lang="en-US" dirty="0" smtClean="0"/>
          </a:p>
          <a:p>
            <a:r>
              <a:rPr lang="en-US" dirty="0" smtClean="0"/>
              <a:t>Change </a:t>
            </a:r>
            <a:r>
              <a:rPr lang="en-US" dirty="0"/>
              <a:t>is generally viewed as disruptive and </a:t>
            </a:r>
            <a:r>
              <a:rPr lang="en-US" dirty="0" smtClean="0"/>
              <a:t>gradual. </a:t>
            </a:r>
          </a:p>
          <a:p>
            <a:pPr marL="0" indent="0">
              <a:buNone/>
            </a:pPr>
            <a:endParaRPr lang="en-US" dirty="0"/>
          </a:p>
          <a:p>
            <a:pPr lvl="0">
              <a:buFont typeface="Arial"/>
              <a:buChar char="•"/>
            </a:pPr>
            <a:r>
              <a:rPr lang="en-US" dirty="0" smtClean="0"/>
              <a:t>Example</a:t>
            </a:r>
            <a:r>
              <a:rPr lang="en-US" dirty="0"/>
              <a:t>: </a:t>
            </a:r>
            <a:r>
              <a:rPr lang="en-US" dirty="0" smtClean="0"/>
              <a:t>The Macro BIG PICTURE of our Education system:</a:t>
            </a:r>
          </a:p>
          <a:p>
            <a:pPr marL="0" indent="0">
              <a:buNone/>
            </a:pPr>
            <a:r>
              <a:rPr lang="en-US" dirty="0" smtClean="0"/>
              <a:t>*</a:t>
            </a:r>
            <a:r>
              <a:rPr lang="en-US" u="sng" dirty="0" smtClean="0"/>
              <a:t>Role of all teachers </a:t>
            </a:r>
            <a:r>
              <a:rPr lang="en-US" dirty="0" smtClean="0"/>
              <a:t>= to educate &amp; enforce proper behaviour and a life skill-set so that all students will be prepared for adulthood.</a:t>
            </a:r>
            <a:endParaRPr lang="en-US" dirty="0"/>
          </a:p>
        </p:txBody>
      </p:sp>
      <p:pic>
        <p:nvPicPr>
          <p:cNvPr id="4" name="Picture 3" descr="f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431" y="1754712"/>
            <a:ext cx="1474568" cy="287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18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Marxist Perspective (Macro)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Society is </a:t>
            </a:r>
            <a:r>
              <a:rPr lang="en-US" dirty="0"/>
              <a:t>dominated by the </a:t>
            </a:r>
            <a:r>
              <a:rPr lang="en-US" b="1" dirty="0"/>
              <a:t>ruling class </a:t>
            </a:r>
            <a:r>
              <a:rPr lang="en-US" dirty="0"/>
              <a:t>(the </a:t>
            </a:r>
            <a:r>
              <a:rPr lang="en-US" dirty="0" smtClean="0"/>
              <a:t>big wigs at the top of the food chain have </a:t>
            </a:r>
            <a:r>
              <a:rPr lang="en-US" b="1" dirty="0" smtClean="0"/>
              <a:t>the power).</a:t>
            </a:r>
          </a:p>
          <a:p>
            <a:pPr lvl="0"/>
            <a:r>
              <a:rPr lang="en-US" b="1" dirty="0" smtClean="0"/>
              <a:t>Power = control, money, access, prestige, privilege, authority, respect… </a:t>
            </a:r>
          </a:p>
          <a:p>
            <a:pPr lvl="0"/>
            <a:r>
              <a:rPr lang="en-US" dirty="0" smtClean="0"/>
              <a:t>Society based on </a:t>
            </a:r>
            <a:r>
              <a:rPr lang="en-US" b="1" u="sng" dirty="0" smtClean="0"/>
              <a:t>conflict</a:t>
            </a:r>
            <a:r>
              <a:rPr lang="en-US" dirty="0" smtClean="0"/>
              <a:t>: </a:t>
            </a:r>
            <a:r>
              <a:rPr lang="en-US" dirty="0"/>
              <a:t>the WORKING CLASS [called the </a:t>
            </a:r>
            <a:r>
              <a:rPr lang="en-US" b="1" dirty="0"/>
              <a:t>proletariat</a:t>
            </a:r>
            <a:r>
              <a:rPr lang="en-US" dirty="0"/>
              <a:t>] are in conflict with the RULING CLASS [called the </a:t>
            </a:r>
            <a:r>
              <a:rPr lang="en-US" b="1" dirty="0" smtClean="0"/>
              <a:t>bourgeoisie/elite</a:t>
            </a:r>
            <a:r>
              <a:rPr lang="en-US" dirty="0" smtClean="0"/>
              <a:t>]).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9" y="4891380"/>
            <a:ext cx="3809626" cy="19666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559" y="5021175"/>
            <a:ext cx="4220755" cy="18368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07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9469" y="68419"/>
            <a:ext cx="7313613" cy="868362"/>
          </a:xfrm>
        </p:spPr>
        <p:txBody>
          <a:bodyPr/>
          <a:lstStyle/>
          <a:p>
            <a:r>
              <a:rPr lang="en-US" b="1" u="sng" dirty="0" smtClean="0"/>
              <a:t>Feminist Theory (Macro)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35138"/>
            <a:ext cx="4127124" cy="5122862"/>
          </a:xfrm>
        </p:spPr>
        <p:txBody>
          <a:bodyPr>
            <a:normAutofit/>
          </a:bodyPr>
          <a:lstStyle/>
          <a:p>
            <a:pPr lvl="0"/>
            <a:r>
              <a:rPr lang="en-US" b="1" u="sng" dirty="0"/>
              <a:t>Feminism</a:t>
            </a:r>
            <a:r>
              <a:rPr lang="en-US" b="1" dirty="0"/>
              <a:t> is considered to be a “structural theory”</a:t>
            </a:r>
            <a:r>
              <a:rPr lang="en-US" b="1" u="sng" dirty="0"/>
              <a:t> </a:t>
            </a:r>
            <a:r>
              <a:rPr lang="en-US" dirty="0"/>
              <a:t>(we are all passive puppets manipulated by society to perform our roles) and </a:t>
            </a:r>
            <a:r>
              <a:rPr lang="en-US" b="1" dirty="0"/>
              <a:t>women are primarily at a disadvantage to </a:t>
            </a:r>
            <a:r>
              <a:rPr lang="en-US" dirty="0"/>
              <a:t>men in today’s </a:t>
            </a:r>
            <a:r>
              <a:rPr lang="en-US" b="1" dirty="0"/>
              <a:t>Patriarchal</a:t>
            </a:r>
            <a:r>
              <a:rPr lang="en-US" dirty="0"/>
              <a:t> (male dominated and empowered) society. </a:t>
            </a:r>
          </a:p>
          <a:p>
            <a:pPr lvl="0"/>
            <a:r>
              <a:rPr lang="en-US" b="1" dirty="0"/>
              <a:t>(macro level structural theory)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4990" y="70630"/>
            <a:ext cx="1062852" cy="88571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124" y="937419"/>
            <a:ext cx="5016876" cy="59205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374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555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/>
              <a:t>Feminists believe women function in the family as subordinate members because their role is reduced to…</a:t>
            </a:r>
            <a:endParaRPr lang="en-US" sz="2800" dirty="0"/>
          </a:p>
          <a:p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b="1" dirty="0" smtClean="0"/>
              <a:t>1) Reproducing </a:t>
            </a:r>
            <a:r>
              <a:rPr lang="en-US" sz="2800" b="1" dirty="0"/>
              <a:t>the </a:t>
            </a:r>
            <a:r>
              <a:rPr lang="en-US" sz="2800" b="1" dirty="0" err="1"/>
              <a:t>labour</a:t>
            </a:r>
            <a:r>
              <a:rPr lang="en-US" sz="2800" b="1" dirty="0"/>
              <a:t> force</a:t>
            </a:r>
            <a:r>
              <a:rPr lang="en-US" sz="2800" dirty="0"/>
              <a:t> (populating and nurturing children)</a:t>
            </a:r>
          </a:p>
          <a:p>
            <a:r>
              <a:rPr lang="en-US" sz="2800" dirty="0"/>
              <a:t> </a:t>
            </a:r>
          </a:p>
          <a:p>
            <a:pPr lvl="0"/>
            <a:r>
              <a:rPr lang="en-US" sz="2800" b="1" dirty="0" smtClean="0"/>
              <a:t>2) Performing </a:t>
            </a:r>
            <a:r>
              <a:rPr lang="en-US" sz="2800" b="1" dirty="0"/>
              <a:t>“unpaid/free </a:t>
            </a:r>
            <a:r>
              <a:rPr lang="en-US" sz="2800" b="1" dirty="0" err="1"/>
              <a:t>labour</a:t>
            </a:r>
            <a:r>
              <a:rPr lang="en-US" sz="2800" b="1" dirty="0"/>
              <a:t>” services in the home</a:t>
            </a:r>
            <a:r>
              <a:rPr lang="en-US" sz="2800" dirty="0"/>
              <a:t>. </a:t>
            </a:r>
          </a:p>
          <a:p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b="1" dirty="0" smtClean="0"/>
              <a:t>3) Absorbing </a:t>
            </a:r>
            <a:r>
              <a:rPr lang="en-US" sz="2800" b="1" dirty="0"/>
              <a:t>the anger/stress of the family</a:t>
            </a:r>
            <a:r>
              <a:rPr lang="en-US" sz="2800" dirty="0"/>
              <a:t> and their partner (women are pressured to create a stable and stress free home environment).</a:t>
            </a:r>
          </a:p>
          <a:p>
            <a:r>
              <a:rPr lang="en-US" sz="2800" b="1" dirty="0"/>
              <a:t> </a:t>
            </a:r>
            <a:endParaRPr lang="en-US" sz="2800" dirty="0"/>
          </a:p>
          <a:p>
            <a:pPr lvl="0"/>
            <a:r>
              <a:rPr lang="en-US" sz="2800" b="1" dirty="0" smtClean="0"/>
              <a:t>4) Serving </a:t>
            </a:r>
            <a:r>
              <a:rPr lang="en-US" sz="2800" b="1" dirty="0"/>
              <a:t>the needs of men within marriage</a:t>
            </a:r>
            <a:r>
              <a:rPr lang="en-US" sz="2800" dirty="0"/>
              <a:t> (sexually; as the nurturer; providing free domestic work and primarily in charge of the household; main child care provider, </a:t>
            </a:r>
            <a:r>
              <a:rPr lang="en-US" sz="2800" dirty="0" err="1"/>
              <a:t>etc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577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143036"/>
              </p:ext>
            </p:extLst>
          </p:nvPr>
        </p:nvGraphicFramePr>
        <p:xfrm>
          <a:off x="71086" y="985983"/>
          <a:ext cx="9185468" cy="3359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4" imgW="5626100" imgH="2057400" progId="Word.Document.12">
                  <p:embed/>
                </p:oleObj>
              </mc:Choice>
              <mc:Fallback>
                <p:oleObj name="Document" r:id="rId4" imgW="5626100" imgH="2057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86" y="985983"/>
                        <a:ext cx="9185468" cy="3359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988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143" y="16710"/>
            <a:ext cx="8228013" cy="720169"/>
          </a:xfrm>
        </p:spPr>
        <p:txBody>
          <a:bodyPr/>
          <a:lstStyle/>
          <a:p>
            <a:r>
              <a:rPr lang="en-US" b="1" u="sng" dirty="0" err="1" smtClean="0"/>
              <a:t>Interactionist</a:t>
            </a:r>
            <a:r>
              <a:rPr lang="en-US" b="1" u="sng" dirty="0" smtClean="0"/>
              <a:t> Perspective (Micro)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736879"/>
            <a:ext cx="5196498" cy="5920581"/>
          </a:xfrm>
        </p:spPr>
        <p:txBody>
          <a:bodyPr>
            <a:noAutofit/>
          </a:bodyPr>
          <a:lstStyle/>
          <a:p>
            <a:r>
              <a:rPr lang="en-US" dirty="0" smtClean="0"/>
              <a:t>Studies </a:t>
            </a:r>
            <a:r>
              <a:rPr lang="en-US" dirty="0"/>
              <a:t>society through interactions within </a:t>
            </a:r>
            <a:r>
              <a:rPr lang="en-US" dirty="0" smtClean="0"/>
              <a:t>individual </a:t>
            </a:r>
            <a:r>
              <a:rPr lang="en-US" dirty="0"/>
              <a:t>and small </a:t>
            </a:r>
            <a:r>
              <a:rPr lang="en-US" dirty="0" smtClean="0"/>
              <a:t>(micro scale) groups.</a:t>
            </a:r>
            <a:endParaRPr lang="en-US" dirty="0"/>
          </a:p>
          <a:p>
            <a:r>
              <a:rPr lang="en-US" dirty="0" smtClean="0"/>
              <a:t>Interaction </a:t>
            </a:r>
            <a:r>
              <a:rPr lang="en-US" dirty="0"/>
              <a:t>between individuals is negotiated through </a:t>
            </a:r>
            <a:r>
              <a:rPr lang="en-US" dirty="0" smtClean="0"/>
              <a:t>shared </a:t>
            </a:r>
            <a:r>
              <a:rPr lang="en-US" dirty="0"/>
              <a:t>symbols, </a:t>
            </a:r>
            <a:r>
              <a:rPr lang="en-US" dirty="0" smtClean="0"/>
              <a:t>gestures and verbal + nonverbal communication</a:t>
            </a:r>
            <a:endParaRPr lang="en-US" dirty="0"/>
          </a:p>
          <a:p>
            <a:r>
              <a:rPr lang="en-US" sz="2200" b="1" u="sng" dirty="0" err="1" smtClean="0"/>
              <a:t>Interactionists</a:t>
            </a:r>
            <a:r>
              <a:rPr lang="en-US" sz="2200" b="1" u="sng" dirty="0" smtClean="0"/>
              <a:t> ask questions like</a:t>
            </a:r>
            <a:r>
              <a:rPr lang="en-US" sz="2200" b="1" u="sng" dirty="0" smtClean="0">
                <a:latin typeface="Arial"/>
              </a:rPr>
              <a:t>:</a:t>
            </a:r>
          </a:p>
          <a:p>
            <a:pPr>
              <a:buFont typeface="Arial"/>
              <a:buChar char="•"/>
            </a:pPr>
            <a:r>
              <a:rPr lang="en-US" sz="2200" i="1" dirty="0" smtClean="0"/>
              <a:t>How </a:t>
            </a:r>
            <a:r>
              <a:rPr lang="en-US" sz="2200" i="1" dirty="0"/>
              <a:t>do individuals </a:t>
            </a:r>
            <a:r>
              <a:rPr lang="en-US" sz="2200" i="1" dirty="0" smtClean="0"/>
              <a:t>experience one another?</a:t>
            </a:r>
          </a:p>
          <a:p>
            <a:pPr>
              <a:buFont typeface="Arial"/>
              <a:buChar char="•"/>
            </a:pPr>
            <a:r>
              <a:rPr lang="en-US" sz="2200" i="1" dirty="0" smtClean="0"/>
              <a:t>How </a:t>
            </a:r>
            <a:r>
              <a:rPr lang="en-US" sz="2200" i="1" dirty="0"/>
              <a:t>do they interpret the meaning of </a:t>
            </a:r>
            <a:r>
              <a:rPr lang="en-US" sz="2200" i="1" dirty="0" smtClean="0"/>
              <a:t>these interactions?</a:t>
            </a:r>
          </a:p>
          <a:p>
            <a:pPr>
              <a:buFont typeface="Arial"/>
              <a:buChar char="•"/>
            </a:pPr>
            <a:r>
              <a:rPr lang="en-US" sz="2200" i="1" dirty="0" smtClean="0"/>
              <a:t>How </a:t>
            </a:r>
            <a:r>
              <a:rPr lang="en-US" sz="2200" i="1" dirty="0"/>
              <a:t>do people construct a sense of </a:t>
            </a:r>
            <a:r>
              <a:rPr lang="en-US" sz="2200" i="1" dirty="0" smtClean="0"/>
              <a:t>self identity through this? </a:t>
            </a:r>
            <a:endParaRPr lang="en-US" sz="2200" i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499" y="937419"/>
            <a:ext cx="3947500" cy="59205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59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157</TotalTime>
  <Words>406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Inkwell</vt:lpstr>
      <vt:lpstr>Document</vt:lpstr>
      <vt:lpstr>What is Sociology?</vt:lpstr>
      <vt:lpstr>How do we study it?</vt:lpstr>
      <vt:lpstr>4 MAIN THEORIES TO KNOW </vt:lpstr>
      <vt:lpstr>Functionalist Perspective</vt:lpstr>
      <vt:lpstr>Marxist Perspective (Macro)</vt:lpstr>
      <vt:lpstr>Feminist Theory (Macro)</vt:lpstr>
      <vt:lpstr>PowerPoint Presentation</vt:lpstr>
      <vt:lpstr>PowerPoint Presentation</vt:lpstr>
      <vt:lpstr>Interactionist Perspective (Micro)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Ventrescia</dc:creator>
  <cp:lastModifiedBy>Administrator</cp:lastModifiedBy>
  <cp:revision>34</cp:revision>
  <dcterms:created xsi:type="dcterms:W3CDTF">2011-09-14T14:09:04Z</dcterms:created>
  <dcterms:modified xsi:type="dcterms:W3CDTF">2013-09-11T10:02:03Z</dcterms:modified>
</cp:coreProperties>
</file>