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7" r:id="rId2"/>
    <p:sldId id="259" r:id="rId3"/>
    <p:sldId id="258" r:id="rId4"/>
    <p:sldId id="260" r:id="rId5"/>
    <p:sldId id="263" r:id="rId6"/>
    <p:sldId id="264" r:id="rId7"/>
    <p:sldId id="265" r:id="rId8"/>
    <p:sldId id="261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660"/>
  </p:normalViewPr>
  <p:slideViewPr>
    <p:cSldViewPr>
      <p:cViewPr>
        <p:scale>
          <a:sx n="107" d="100"/>
          <a:sy n="107" d="100"/>
        </p:scale>
        <p:origin x="-7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88A5-F46D-4764-9396-7911F965877C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34BFB-94BF-40E0-9D42-5EA230B967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633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022D3BD-98F2-45E4-890E-D97C0458E6B5}" type="datetimeFigureOut">
              <a:rPr lang="en-GB" smtClean="0"/>
              <a:t>24/09/2015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35FB11E-A946-4087-A360-858CF85257D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ho.org.uk/resource/view.aspx?RID=50215&amp;SEARCH=st%20Helens&amp;SPEAR=" TargetMode="External"/><Relationship Id="rId2" Type="http://schemas.openxmlformats.org/officeDocument/2006/relationships/hyperlink" Target="http://www.ons.gov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MEASURING HEALTH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28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Concepts of Health.</a:t>
            </a:r>
          </a:p>
          <a:p>
            <a:r>
              <a:rPr lang="en-GB" dirty="0" smtClean="0"/>
              <a:t>Positive, Negative &amp; Holistic.</a:t>
            </a:r>
          </a:p>
          <a:p>
            <a:r>
              <a:rPr lang="en-GB" dirty="0" smtClean="0"/>
              <a:t>Biomedical model and Socio economic models.</a:t>
            </a:r>
          </a:p>
          <a:p>
            <a:r>
              <a:rPr lang="en-GB" dirty="0" smtClean="0"/>
              <a:t>Task 3 scenario.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762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 we measure Health?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Statistics !!  Covering a wide range of health issues :</a:t>
            </a:r>
          </a:p>
          <a:p>
            <a:r>
              <a:rPr lang="en-GB" dirty="0" smtClean="0"/>
              <a:t>Mortality rates (Death)</a:t>
            </a:r>
          </a:p>
          <a:p>
            <a:r>
              <a:rPr lang="en-GB" dirty="0" smtClean="0"/>
              <a:t>Morbidity rates (Illness)</a:t>
            </a:r>
          </a:p>
          <a:p>
            <a:r>
              <a:rPr lang="en-GB" dirty="0" smtClean="0"/>
              <a:t>Broken down into patterns</a:t>
            </a:r>
          </a:p>
          <a:p>
            <a:endParaRPr lang="en-GB" dirty="0" smtClean="0"/>
          </a:p>
          <a:p>
            <a:r>
              <a:rPr lang="en-GB" dirty="0" smtClean="0"/>
              <a:t>www.statistics.gov.uk</a:t>
            </a:r>
          </a:p>
          <a:p>
            <a:r>
              <a:rPr lang="en-GB" dirty="0" smtClean="0">
                <a:hlinkClick r:id="rId2"/>
              </a:rPr>
              <a:t>www.ons.gov.uk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Public Health Observatories - Search Results</a:t>
            </a:r>
            <a:endParaRPr lang="en-GB" dirty="0"/>
          </a:p>
        </p:txBody>
      </p:sp>
      <p:pic>
        <p:nvPicPr>
          <p:cNvPr id="2051" name="Picture 3" descr="c:\tempie\Content.IE5\1T7BOWHW\MC90031266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645024"/>
            <a:ext cx="2536993" cy="2443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tempie\Content.IE5\CU7ND5B1\MC90019983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875081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28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Difficulties in measuring 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28800"/>
            <a:ext cx="7128908" cy="3096343"/>
          </a:xfrm>
        </p:spPr>
        <p:txBody>
          <a:bodyPr/>
          <a:lstStyle/>
          <a:p>
            <a:r>
              <a:rPr lang="en-GB" dirty="0" smtClean="0"/>
              <a:t>Different definitions of health (</a:t>
            </a:r>
            <a:r>
              <a:rPr lang="en-GB" dirty="0" err="1" smtClean="0"/>
              <a:t>eg</a:t>
            </a:r>
            <a:r>
              <a:rPr lang="en-GB" dirty="0" smtClean="0"/>
              <a:t> </a:t>
            </a:r>
            <a:r>
              <a:rPr lang="en-GB" dirty="0" err="1" smtClean="0"/>
              <a:t>Pos</a:t>
            </a:r>
            <a:r>
              <a:rPr lang="en-GB" dirty="0" smtClean="0"/>
              <a:t>, </a:t>
            </a:r>
            <a:r>
              <a:rPr lang="en-GB" dirty="0" err="1" smtClean="0"/>
              <a:t>Neg</a:t>
            </a:r>
            <a:r>
              <a:rPr lang="en-GB" dirty="0" smtClean="0"/>
              <a:t> and Holistic)</a:t>
            </a:r>
          </a:p>
          <a:p>
            <a:r>
              <a:rPr lang="en-GB" dirty="0" smtClean="0"/>
              <a:t>Health behaviour – visiting doctors</a:t>
            </a:r>
          </a:p>
          <a:p>
            <a:r>
              <a:rPr lang="en-GB" dirty="0" smtClean="0"/>
              <a:t>Different diagnosis – same symptoms</a:t>
            </a:r>
          </a:p>
          <a:p>
            <a:r>
              <a:rPr lang="en-GB" dirty="0" smtClean="0"/>
              <a:t>Death (not recorded on certificate)</a:t>
            </a:r>
          </a:p>
          <a:p>
            <a:r>
              <a:rPr lang="en-GB" dirty="0" smtClean="0"/>
              <a:t>Statistics</a:t>
            </a:r>
          </a:p>
          <a:p>
            <a:r>
              <a:rPr lang="en-GB" dirty="0" smtClean="0"/>
              <a:t>Patterns and Trends differ</a:t>
            </a:r>
            <a:endParaRPr lang="en-GB" dirty="0"/>
          </a:p>
        </p:txBody>
      </p:sp>
      <p:pic>
        <p:nvPicPr>
          <p:cNvPr id="1026" name="Picture 2" descr="c:\tempie\Content.IE5\DY30NN2F\MC90044127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149080"/>
            <a:ext cx="2023120" cy="216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14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Class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Why do working class people die sooner than middle class </a:t>
            </a:r>
            <a:r>
              <a:rPr lang="en-GB" dirty="0" smtClean="0"/>
              <a:t>people ?</a:t>
            </a:r>
            <a:endParaRPr lang="en-GB" dirty="0"/>
          </a:p>
          <a:p>
            <a:r>
              <a:rPr lang="en-GB" dirty="0" smtClean="0"/>
              <a:t>Employment</a:t>
            </a:r>
          </a:p>
          <a:p>
            <a:r>
              <a:rPr lang="en-GB" dirty="0" smtClean="0"/>
              <a:t>Housing</a:t>
            </a:r>
          </a:p>
          <a:p>
            <a:r>
              <a:rPr lang="en-GB" dirty="0" smtClean="0"/>
              <a:t>Wealth</a:t>
            </a:r>
          </a:p>
          <a:p>
            <a:r>
              <a:rPr lang="en-GB" dirty="0" smtClean="0"/>
              <a:t>Education</a:t>
            </a:r>
          </a:p>
          <a:p>
            <a:r>
              <a:rPr lang="en-GB" dirty="0" smtClean="0"/>
              <a:t>Access to health care services</a:t>
            </a:r>
          </a:p>
          <a:p>
            <a:r>
              <a:rPr lang="en-GB" dirty="0" smtClean="0"/>
              <a:t>“The difference in life expectancy is widening between the more affluent and the poorer groups.”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36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Women have a longer life expectancy than men.</a:t>
            </a:r>
          </a:p>
          <a:p>
            <a:r>
              <a:rPr lang="en-GB" dirty="0" smtClean="0"/>
              <a:t>Causes of death vary.</a:t>
            </a:r>
          </a:p>
          <a:p>
            <a:r>
              <a:rPr lang="en-GB" dirty="0" smtClean="0"/>
              <a:t>Mortality rates throughout life are higher for males. </a:t>
            </a:r>
          </a:p>
          <a:p>
            <a:r>
              <a:rPr lang="en-GB" dirty="0" smtClean="0"/>
              <a:t>More than two thirds of people with disabilities are women.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11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Ethnicity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Statistics based on country of birth.</a:t>
            </a:r>
          </a:p>
          <a:p>
            <a:r>
              <a:rPr lang="en-GB" dirty="0" smtClean="0"/>
              <a:t>Lower levels of cancer.</a:t>
            </a:r>
          </a:p>
          <a:p>
            <a:r>
              <a:rPr lang="en-GB" dirty="0" smtClean="0"/>
              <a:t>Socio economic status.</a:t>
            </a:r>
          </a:p>
          <a:p>
            <a:r>
              <a:rPr lang="en-GB" dirty="0" smtClean="0"/>
              <a:t>Poor delivery and take up of health care</a:t>
            </a:r>
          </a:p>
          <a:p>
            <a:r>
              <a:rPr lang="en-GB" dirty="0" smtClean="0"/>
              <a:t>Difference in culture and lifestyle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Patterns &amp; 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</a:t>
            </a:r>
            <a:r>
              <a:rPr lang="en-GB" dirty="0" smtClean="0"/>
              <a:t>evels of health are closely linked to social factors.</a:t>
            </a:r>
          </a:p>
          <a:p>
            <a:endParaRPr lang="en-GB" dirty="0" smtClean="0"/>
          </a:p>
          <a:p>
            <a:r>
              <a:rPr lang="en-GB" dirty="0" smtClean="0"/>
              <a:t>Group 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4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166</TotalTime>
  <Words>220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MEASURING HEALTH</vt:lpstr>
      <vt:lpstr>Recap</vt:lpstr>
      <vt:lpstr>How do we measure Health?</vt:lpstr>
      <vt:lpstr>Difficulties in measuring Health</vt:lpstr>
      <vt:lpstr>Social Class</vt:lpstr>
      <vt:lpstr>Gender</vt:lpstr>
      <vt:lpstr>Ethnicity</vt:lpstr>
      <vt:lpstr>Patterns &amp; Trends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14</cp:revision>
  <cp:lastPrinted>2013-09-30T12:30:22Z</cp:lastPrinted>
  <dcterms:created xsi:type="dcterms:W3CDTF">2013-09-30T09:52:48Z</dcterms:created>
  <dcterms:modified xsi:type="dcterms:W3CDTF">2015-09-24T10:13:50Z</dcterms:modified>
</cp:coreProperties>
</file>