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8" r:id="rId2"/>
    <p:sldId id="256" r:id="rId3"/>
    <p:sldId id="270" r:id="rId4"/>
    <p:sldId id="273" r:id="rId5"/>
    <p:sldId id="272" r:id="rId6"/>
    <p:sldId id="271" r:id="rId7"/>
    <p:sldId id="274" r:id="rId8"/>
    <p:sldId id="275" r:id="rId9"/>
    <p:sldId id="276" r:id="rId10"/>
    <p:sldId id="277" r:id="rId11"/>
    <p:sldId id="278" r:id="rId12"/>
    <p:sldId id="279" r:id="rId13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A2D60-C744-43D7-9A5C-9491ADAAAE30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E28DD-6022-4F87-983B-3B643DB57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403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3FEAD-3978-4733-887E-3B8E7246AEEC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CA26B-DD9B-44B2-8F5B-6F19E65ED0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3973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98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54547"/>
            <a:ext cx="10364451" cy="1120462"/>
          </a:xfrm>
        </p:spPr>
        <p:txBody>
          <a:bodyPr/>
          <a:lstStyle/>
          <a:p>
            <a:r>
              <a:rPr lang="en-GB" b="1" u="sng" dirty="0" smtClean="0"/>
              <a:t>task 2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2580" y="1120462"/>
            <a:ext cx="11204620" cy="53576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b="1" i="1" dirty="0"/>
              <a:t>Scenario</a:t>
            </a:r>
            <a:endParaRPr lang="en-GB" sz="2200" i="1" dirty="0"/>
          </a:p>
          <a:p>
            <a:pPr marL="0" indent="0">
              <a:buNone/>
            </a:pPr>
            <a:r>
              <a:rPr lang="en-GB" sz="2200" i="1" cap="none" dirty="0" smtClean="0"/>
              <a:t>Write an essay that </a:t>
            </a:r>
            <a:r>
              <a:rPr lang="en-GB" sz="2200" b="1" i="1" cap="none" dirty="0" smtClean="0"/>
              <a:t>explains </a:t>
            </a:r>
            <a:r>
              <a:rPr lang="en-GB" sz="2200" i="1" cap="none" dirty="0" smtClean="0"/>
              <a:t>the different concepts of health and ill health, the sick role, models of health and how two sociological perspectives explain these different concepts of health.</a:t>
            </a:r>
            <a:endParaRPr lang="en-GB" sz="2200" dirty="0"/>
          </a:p>
          <a:p>
            <a:r>
              <a:rPr lang="en-GB" sz="2200" i="1" cap="none" dirty="0" smtClean="0"/>
              <a:t>Include in the essay </a:t>
            </a:r>
            <a:r>
              <a:rPr lang="en-GB" sz="2200" b="1" i="1" cap="none" dirty="0" smtClean="0"/>
              <a:t>an assessment </a:t>
            </a:r>
            <a:r>
              <a:rPr lang="en-GB" sz="2200" i="1" cap="none" dirty="0" smtClean="0"/>
              <a:t>of both the biomedical and socio-medical model of health.</a:t>
            </a:r>
          </a:p>
          <a:p>
            <a:r>
              <a:rPr lang="en-GB" sz="2200" i="1" cap="none" dirty="0" smtClean="0"/>
              <a:t>Use the </a:t>
            </a:r>
            <a:r>
              <a:rPr lang="en-GB" sz="2200" b="1" i="1" cap="none" dirty="0" smtClean="0"/>
              <a:t>case study </a:t>
            </a:r>
            <a:r>
              <a:rPr lang="en-GB" sz="2200" i="1" cap="none" dirty="0" smtClean="0"/>
              <a:t>(AZIZ and </a:t>
            </a:r>
            <a:r>
              <a:rPr lang="en-GB" sz="2200" i="1" cap="none" dirty="0" err="1" smtClean="0"/>
              <a:t>Tamsela</a:t>
            </a:r>
            <a:r>
              <a:rPr lang="en-GB" sz="2200" i="1" cap="none" dirty="0" smtClean="0"/>
              <a:t>) and/or other examples from those known to you or from placements to illustrate the points you make in the essay.  </a:t>
            </a:r>
            <a:r>
              <a:rPr lang="en-GB" sz="2200" b="1" i="1" cap="none" dirty="0" smtClean="0"/>
              <a:t>This provides evidence for P2 and M1</a:t>
            </a:r>
            <a:endParaRPr lang="en-GB" sz="2200" b="1" i="1" dirty="0"/>
          </a:p>
        </p:txBody>
      </p:sp>
    </p:spTree>
    <p:extLst>
      <p:ext uri="{BB962C8B-B14F-4D97-AF65-F5344CB8AC3E}">
        <p14:creationId xmlns:p14="http://schemas.microsoft.com/office/powerpoint/2010/main" val="242131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Socio-medical model of health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Focusing on social and environmental factors that influence our health and well being, including the impact of poverty, poor housing, diet and pollution.</a:t>
            </a:r>
          </a:p>
          <a:p>
            <a:pPr marL="0" indent="0">
              <a:buNone/>
            </a:pPr>
            <a:r>
              <a:rPr lang="en-GB" dirty="0" smtClean="0"/>
              <a:t>(problems associated with the environment).</a:t>
            </a:r>
          </a:p>
          <a:p>
            <a:pPr marL="0" indent="0">
              <a:buNone/>
            </a:pPr>
            <a:r>
              <a:rPr lang="en-GB" dirty="0" smtClean="0"/>
              <a:t>What do you think?</a:t>
            </a:r>
          </a:p>
          <a:p>
            <a:pPr marL="0" indent="0">
              <a:buNone/>
            </a:pPr>
            <a:r>
              <a:rPr lang="en-GB" dirty="0" smtClean="0"/>
              <a:t>Is this a better model than the bio-medical?</a:t>
            </a:r>
          </a:p>
        </p:txBody>
      </p:sp>
    </p:spTree>
    <p:extLst>
      <p:ext uri="{BB962C8B-B14F-4D97-AF65-F5344CB8AC3E}">
        <p14:creationId xmlns:p14="http://schemas.microsoft.com/office/powerpoint/2010/main" val="146085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 of the socio-medical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662546"/>
            <a:ext cx="5106026" cy="4916384"/>
          </a:xfrm>
        </p:spPr>
        <p:txBody>
          <a:bodyPr>
            <a:normAutofit fontScale="85000" lnSpcReduction="10000"/>
          </a:bodyPr>
          <a:lstStyle/>
          <a:p>
            <a:r>
              <a:rPr lang="en-GB" b="1" u="sng" dirty="0" smtClean="0"/>
              <a:t>Strengths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 smtClean="0"/>
              <a:t>Widely used and understood by health care professionals in developed countries.</a:t>
            </a:r>
          </a:p>
          <a:p>
            <a:r>
              <a:rPr lang="en-GB" dirty="0" smtClean="0"/>
              <a:t>Focuses on population health and takes a broad range of factors into account in promoting this.</a:t>
            </a:r>
          </a:p>
          <a:p>
            <a:r>
              <a:rPr lang="en-GB" dirty="0" smtClean="0"/>
              <a:t>Offers a broader, more flexible and inclusive way of understanding health, illness and </a:t>
            </a:r>
            <a:r>
              <a:rPr lang="en-GB" dirty="0" err="1" smtClean="0"/>
              <a:t>disabililty</a:t>
            </a:r>
            <a:r>
              <a:rPr lang="en-GB" dirty="0" smtClean="0"/>
              <a:t> than the biomedical model.</a:t>
            </a:r>
          </a:p>
          <a:p>
            <a:r>
              <a:rPr lang="en-GB" dirty="0" smtClean="0"/>
              <a:t>Can explain why population level health improvements were achieved when social conditions improved in the late 19</a:t>
            </a:r>
            <a:r>
              <a:rPr lang="en-GB" baseline="30000" dirty="0" smtClean="0"/>
              <a:t>th</a:t>
            </a:r>
            <a:r>
              <a:rPr lang="en-GB" dirty="0" smtClean="0"/>
              <a:t> century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1662546"/>
            <a:ext cx="5105400" cy="4916383"/>
          </a:xfrm>
        </p:spPr>
        <p:txBody>
          <a:bodyPr>
            <a:normAutofit fontScale="92500" lnSpcReduction="10000"/>
          </a:bodyPr>
          <a:lstStyle/>
          <a:p>
            <a:r>
              <a:rPr lang="en-GB" b="1" u="sng" dirty="0" smtClean="0"/>
              <a:t>Limitations</a:t>
            </a:r>
            <a:endParaRPr lang="en-GB" dirty="0" smtClean="0"/>
          </a:p>
          <a:p>
            <a:r>
              <a:rPr lang="en-GB" dirty="0" smtClean="0"/>
              <a:t>Cannot explain illness or many mental health problems were there are no physical signs.</a:t>
            </a:r>
          </a:p>
          <a:p>
            <a:r>
              <a:rPr lang="en-GB" dirty="0" smtClean="0"/>
              <a:t>Treatments can be expensive and require training and expertise to deliver.</a:t>
            </a:r>
          </a:p>
          <a:p>
            <a:r>
              <a:rPr lang="en-GB" dirty="0" smtClean="0"/>
              <a:t>cannot be used to address an individual’s health problems.</a:t>
            </a:r>
          </a:p>
          <a:p>
            <a:r>
              <a:rPr lang="en-GB" dirty="0" smtClean="0"/>
              <a:t>Doesn’t have a clear way of identifying health problems.</a:t>
            </a:r>
          </a:p>
          <a:p>
            <a:r>
              <a:rPr lang="en-GB" dirty="0" smtClean="0"/>
              <a:t>Changing the environment and health related attitudes and behaviour are complex tasks, takes time.</a:t>
            </a:r>
          </a:p>
        </p:txBody>
      </p:sp>
    </p:spTree>
    <p:extLst>
      <p:ext uri="{BB962C8B-B14F-4D97-AF65-F5344CB8AC3E}">
        <p14:creationId xmlns:p14="http://schemas.microsoft.com/office/powerpoint/2010/main" val="401601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8689976" cy="1311786"/>
          </a:xfrm>
        </p:spPr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2781794"/>
            <a:ext cx="8689976" cy="3238996"/>
          </a:xfrm>
        </p:spPr>
        <p:txBody>
          <a:bodyPr/>
          <a:lstStyle/>
          <a:p>
            <a:r>
              <a:rPr lang="en-GB" b="1" dirty="0" smtClean="0"/>
              <a:t>Now you will be able to complete P2 and M1</a:t>
            </a:r>
          </a:p>
          <a:p>
            <a:r>
              <a:rPr lang="en-GB" b="1" dirty="0" smtClean="0"/>
              <a:t>Use the handouts and the case study of </a:t>
            </a:r>
            <a:r>
              <a:rPr lang="en-GB" b="1" dirty="0" err="1" smtClean="0"/>
              <a:t>Tamsela</a:t>
            </a:r>
            <a:r>
              <a:rPr lang="en-GB" b="1" dirty="0" smtClean="0"/>
              <a:t> and Aziz to highlight your points.</a:t>
            </a:r>
          </a:p>
          <a:p>
            <a:endParaRPr lang="en-GB" b="1" dirty="0"/>
          </a:p>
        </p:txBody>
      </p:sp>
      <p:pic>
        <p:nvPicPr>
          <p:cNvPr id="4" name="Picture 3" descr="All This Is That: The origin and back story of the smiley face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82" y="4251366"/>
            <a:ext cx="4251366" cy="203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4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1164" y="503952"/>
            <a:ext cx="8689976" cy="1402121"/>
          </a:xfrm>
        </p:spPr>
        <p:txBody>
          <a:bodyPr/>
          <a:lstStyle/>
          <a:p>
            <a:r>
              <a:rPr lang="en-GB" dirty="0" smtClean="0"/>
              <a:t>Concepts of health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59" y="2103120"/>
            <a:ext cx="3829786" cy="38312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806" y="2390775"/>
            <a:ext cx="4291781" cy="313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5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What is Health?</a:t>
            </a:r>
            <a:endParaRPr lang="en-GB" sz="5400" dirty="0"/>
          </a:p>
        </p:txBody>
      </p:sp>
      <p:pic>
        <p:nvPicPr>
          <p:cNvPr id="4" name="Content Placeholder 3" descr="Senior-Girls-Health-Projects - Assignment Topics Grade 1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945606"/>
            <a:ext cx="4762500" cy="2266950"/>
          </a:xfrm>
        </p:spPr>
      </p:pic>
    </p:spTree>
    <p:extLst>
      <p:ext uri="{BB962C8B-B14F-4D97-AF65-F5344CB8AC3E}">
        <p14:creationId xmlns:p14="http://schemas.microsoft.com/office/powerpoint/2010/main" val="368964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34" y="98287"/>
            <a:ext cx="10364452" cy="819955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Activity: With your partner, write down your own definition of health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194" y="1316137"/>
            <a:ext cx="2948220" cy="4921531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8077801" y="976094"/>
            <a:ext cx="3304928" cy="529931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800" cap="none" dirty="0" smtClean="0">
              <a:latin typeface="Comic Sans MS" panose="030F0702030302020204" pitchFamily="66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800" cap="none" dirty="0" smtClean="0">
              <a:latin typeface="Comic Sans MS" panose="030F0702030302020204" pitchFamily="66" charset="0"/>
            </a:endParaRPr>
          </a:p>
          <a:p>
            <a:endParaRPr lang="en-GB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10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World Health Organisation (WHO)</a:t>
            </a:r>
            <a:br>
              <a:rPr lang="en-GB" dirty="0" smtClean="0"/>
            </a:br>
            <a:r>
              <a:rPr lang="en-GB" dirty="0" smtClean="0"/>
              <a:t>Definition of health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16389" y="2322847"/>
            <a:ext cx="10363826" cy="3424107"/>
          </a:xfrm>
        </p:spPr>
        <p:txBody>
          <a:bodyPr>
            <a:normAutofit/>
          </a:bodyPr>
          <a:lstStyle/>
          <a:p>
            <a:r>
              <a:rPr lang="en-GB" sz="2800" dirty="0" smtClean="0"/>
              <a:t>“Health is a state of complete physical, mental and social well-being and </a:t>
            </a:r>
            <a:r>
              <a:rPr lang="en-GB" sz="2800" dirty="0"/>
              <a:t>n</a:t>
            </a:r>
            <a:r>
              <a:rPr lang="en-GB" sz="2800" dirty="0" smtClean="0"/>
              <a:t>ot merely the absence of disease or infirmity.”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 descr="world health organization definition chiropractic is a health care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94" y="3598606"/>
            <a:ext cx="3333135" cy="225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9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the handout to find the definitions for: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151695"/>
          </a:xfrm>
        </p:spPr>
        <p:txBody>
          <a:bodyPr>
            <a:normAutofit/>
          </a:bodyPr>
          <a:lstStyle/>
          <a:p>
            <a:r>
              <a:rPr lang="en-GB" sz="3200" dirty="0" smtClean="0"/>
              <a:t>Positive concept of health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sz="3200" dirty="0" smtClean="0"/>
              <a:t>Negative concept of health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sz="3500" dirty="0" smtClean="0"/>
              <a:t>Holistic approach to health:</a:t>
            </a:r>
            <a:endParaRPr lang="en-GB" sz="3500" dirty="0"/>
          </a:p>
        </p:txBody>
      </p:sp>
    </p:spTree>
    <p:extLst>
      <p:ext uri="{BB962C8B-B14F-4D97-AF65-F5344CB8AC3E}">
        <p14:creationId xmlns:p14="http://schemas.microsoft.com/office/powerpoint/2010/main" val="271998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Models of health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135" y="1696065"/>
            <a:ext cx="4987158" cy="5354874"/>
          </a:xfrm>
        </p:spPr>
      </p:pic>
    </p:spTree>
    <p:extLst>
      <p:ext uri="{BB962C8B-B14F-4D97-AF65-F5344CB8AC3E}">
        <p14:creationId xmlns:p14="http://schemas.microsoft.com/office/powerpoint/2010/main" val="227324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BIOMEDICAL MODEL OF HEALTH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An approach to health and illness that identifies health as the absence of disease and focuses on diagnosing and curing individuals with specific illnesses (problems located within the individual).</a:t>
            </a:r>
          </a:p>
          <a:p>
            <a:endParaRPr lang="en-GB" dirty="0"/>
          </a:p>
          <a:p>
            <a:r>
              <a:rPr lang="en-GB" dirty="0" smtClean="0"/>
              <a:t>What do you think of this?  Is it a </a:t>
            </a:r>
            <a:r>
              <a:rPr lang="en-GB" smtClean="0"/>
              <a:t>good model?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83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32153"/>
          </a:xfrm>
        </p:spPr>
        <p:txBody>
          <a:bodyPr/>
          <a:lstStyle/>
          <a:p>
            <a:r>
              <a:rPr lang="en-GB" dirty="0" smtClean="0"/>
              <a:t>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89974" y="1666448"/>
            <a:ext cx="5106026" cy="4568097"/>
          </a:xfrm>
        </p:spPr>
        <p:txBody>
          <a:bodyPr/>
          <a:lstStyle/>
          <a:p>
            <a:r>
              <a:rPr lang="en-GB" b="1" u="sng" dirty="0" smtClean="0"/>
              <a:t>STRENGTHS</a:t>
            </a:r>
          </a:p>
          <a:p>
            <a:r>
              <a:rPr lang="en-GB" dirty="0" smtClean="0"/>
              <a:t>Based on scientific knowledge</a:t>
            </a:r>
          </a:p>
          <a:p>
            <a:r>
              <a:rPr lang="en-GB" dirty="0" smtClean="0"/>
              <a:t>Has provided many effective cures and treatments for disease and physical conditions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72826" y="1682226"/>
            <a:ext cx="5105400" cy="4552319"/>
          </a:xfrm>
        </p:spPr>
        <p:txBody>
          <a:bodyPr/>
          <a:lstStyle/>
          <a:p>
            <a:r>
              <a:rPr lang="en-GB" b="1" u="sng" dirty="0" err="1" smtClean="0"/>
              <a:t>lIMITATIONS</a:t>
            </a:r>
            <a:endParaRPr lang="en-GB" b="1" u="sng" dirty="0" smtClean="0"/>
          </a:p>
          <a:p>
            <a:r>
              <a:rPr lang="en-GB" dirty="0" smtClean="0"/>
              <a:t>Focuses on the individual and pays insufficient attention to environment and social factors associated with health problems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307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TC104033925[[fn=Droplet]]</Template>
  <TotalTime>612</TotalTime>
  <Words>466</Words>
  <Application>Microsoft Office PowerPoint</Application>
  <PresentationFormat>Widescreen</PresentationFormat>
  <Paragraphs>48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Comic Sans MS</vt:lpstr>
      <vt:lpstr>Tw Cen MT</vt:lpstr>
      <vt:lpstr>Droplet</vt:lpstr>
      <vt:lpstr>task 2</vt:lpstr>
      <vt:lpstr>Concepts of health </vt:lpstr>
      <vt:lpstr>What is Health?</vt:lpstr>
      <vt:lpstr>Activity: With your partner, write down your own definition of health</vt:lpstr>
      <vt:lpstr>World Health Organisation (WHO) Definition of health</vt:lpstr>
      <vt:lpstr>Use the handout to find the definitions for:</vt:lpstr>
      <vt:lpstr>Models of health</vt:lpstr>
      <vt:lpstr>BIOMEDICAL MODEL OF HEALTH</vt:lpstr>
      <vt:lpstr>evaluation</vt:lpstr>
      <vt:lpstr>Socio-medical model of health</vt:lpstr>
      <vt:lpstr>Evaluation of the socio-medical model</vt:lpstr>
      <vt:lpstr>summary</vt:lpstr>
    </vt:vector>
  </TitlesOfParts>
  <Company>Bury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Functionalism</dc:title>
  <dc:creator>Michelle Pilling</dc:creator>
  <cp:lastModifiedBy>Tracey Coster</cp:lastModifiedBy>
  <cp:revision>52</cp:revision>
  <cp:lastPrinted>2013-09-04T13:30:54Z</cp:lastPrinted>
  <dcterms:created xsi:type="dcterms:W3CDTF">2013-07-09T10:08:24Z</dcterms:created>
  <dcterms:modified xsi:type="dcterms:W3CDTF">2016-09-29T07:31:58Z</dcterms:modified>
</cp:coreProperties>
</file>