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3" r:id="rId3"/>
    <p:sldId id="267" r:id="rId4"/>
    <p:sldId id="258" r:id="rId5"/>
    <p:sldId id="260" r:id="rId6"/>
    <p:sldId id="274" r:id="rId7"/>
    <p:sldId id="275" r:id="rId8"/>
    <p:sldId id="264" r:id="rId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593" autoAdjust="0"/>
  </p:normalViewPr>
  <p:slideViewPr>
    <p:cSldViewPr>
      <p:cViewPr>
        <p:scale>
          <a:sx n="93" d="100"/>
          <a:sy n="93" d="100"/>
        </p:scale>
        <p:origin x="-504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4DF01A-AC85-45E3-8025-8501BB5B41FD}" type="datetimeFigureOut">
              <a:rPr lang="en-GB" smtClean="0"/>
              <a:t>10/09/2013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2C128-993B-42E8-BFF4-A374BA30B8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7817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F666F-1322-4680-AF3A-3DC522741753}" type="datetimeFigureOut">
              <a:rPr lang="en-GB" smtClean="0"/>
              <a:pPr/>
              <a:t>10/09/2013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BF8ED7-895F-4F81-93B9-88BCDDA712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602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Who</a:t>
            </a:r>
            <a:r>
              <a:rPr lang="en-GB" baseline="0" dirty="0" smtClean="0"/>
              <a:t> taught the people in ‘My Big Fat Gipsy Wedding’ there norms and values around wedding customs?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BF8ED7-895F-4F81-93B9-88BCDDA71272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BF8ED7-895F-4F81-93B9-88BCDDA71272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7010-DA2B-4596-8E1F-8AF59C54E45C}" type="datetimeFigureOut">
              <a:rPr lang="en-GB" smtClean="0"/>
              <a:pPr/>
              <a:t>10/09/2013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AF89-9D54-4CB7-812B-ED97D54426A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7010-DA2B-4596-8E1F-8AF59C54E45C}" type="datetimeFigureOut">
              <a:rPr lang="en-GB" smtClean="0"/>
              <a:pPr/>
              <a:t>10/09/2013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AF89-9D54-4CB7-812B-ED97D54426A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7010-DA2B-4596-8E1F-8AF59C54E45C}" type="datetimeFigureOut">
              <a:rPr lang="en-GB" smtClean="0"/>
              <a:pPr/>
              <a:t>10/09/2013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AF89-9D54-4CB7-812B-ED97D54426A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7010-DA2B-4596-8E1F-8AF59C54E45C}" type="datetimeFigureOut">
              <a:rPr lang="en-GB" smtClean="0"/>
              <a:pPr/>
              <a:t>10/09/2013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AF89-9D54-4CB7-812B-ED97D54426A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7010-DA2B-4596-8E1F-8AF59C54E45C}" type="datetimeFigureOut">
              <a:rPr lang="en-GB" smtClean="0"/>
              <a:pPr/>
              <a:t>10/09/2013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AF89-9D54-4CB7-812B-ED97D54426A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7010-DA2B-4596-8E1F-8AF59C54E45C}" type="datetimeFigureOut">
              <a:rPr lang="en-GB" smtClean="0"/>
              <a:pPr/>
              <a:t>10/09/2013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AF89-9D54-4CB7-812B-ED97D54426A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7010-DA2B-4596-8E1F-8AF59C54E45C}" type="datetimeFigureOut">
              <a:rPr lang="en-GB" smtClean="0"/>
              <a:pPr/>
              <a:t>10/09/2013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AF89-9D54-4CB7-812B-ED97D54426A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7010-DA2B-4596-8E1F-8AF59C54E45C}" type="datetimeFigureOut">
              <a:rPr lang="en-GB" smtClean="0"/>
              <a:pPr/>
              <a:t>10/09/2013</a:t>
            </a:fld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A4AF89-9D54-4CB7-812B-ED97D54426A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7010-DA2B-4596-8E1F-8AF59C54E45C}" type="datetimeFigureOut">
              <a:rPr lang="en-GB" smtClean="0"/>
              <a:pPr/>
              <a:t>10/09/2013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AF89-9D54-4CB7-812B-ED97D54426A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7010-DA2B-4596-8E1F-8AF59C54E45C}" type="datetimeFigureOut">
              <a:rPr lang="en-GB" smtClean="0"/>
              <a:pPr/>
              <a:t>10/09/2013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80A4AF89-9D54-4CB7-812B-ED97D54426A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D9637010-DA2B-4596-8E1F-8AF59C54E45C}" type="datetimeFigureOut">
              <a:rPr lang="en-GB" smtClean="0"/>
              <a:pPr/>
              <a:t>10/09/2013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AF89-9D54-4CB7-812B-ED97D54426A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9637010-DA2B-4596-8E1F-8AF59C54E45C}" type="datetimeFigureOut">
              <a:rPr lang="en-GB" smtClean="0"/>
              <a:pPr/>
              <a:t>10/09/2013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0A4AF89-9D54-4CB7-812B-ED97D54426A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m/imgres?imgurl=http://upload.wikimedia.org/wikipedia/commons/thumb/6/6c/Religious_syms.svg/250px-Religious_syms.svg.png&amp;imgrefurl=http://en.wikipedia.org/wiki/Philosophy_of_religion&amp;usg=__zFa0RxI4uVbcHTJcdZcjH8KxJfI=&amp;h=250&amp;w=250&amp;sz=15&amp;hl=en&amp;start=1&amp;zoom=1&amp;tbnid=aCZdhlBhaN8MHM:&amp;tbnh=111&amp;tbnw=111&amp;ei=0M6kUJW9Boeb1AXi8IGwCA&amp;prev=/search?q=religion&amp;um=1&amp;hl=en&amp;safe=active&amp;tbo=d&amp;sout=1&amp;tbm=isch&amp;um=1&amp;itbs=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5616" y="188640"/>
            <a:ext cx="6480048" cy="1152128"/>
          </a:xfrm>
        </p:spPr>
        <p:txBody>
          <a:bodyPr>
            <a:normAutofit/>
          </a:bodyPr>
          <a:lstStyle/>
          <a:p>
            <a:pPr algn="ctr"/>
            <a:r>
              <a:rPr lang="en-GB" sz="6600" u="sng" dirty="0" smtClean="0"/>
              <a:t>socialisation</a:t>
            </a:r>
            <a:endParaRPr lang="en-GB" sz="66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1628800"/>
            <a:ext cx="75608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u="sn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Lesson Objective</a:t>
            </a:r>
            <a:r>
              <a:rPr lang="en-GB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: </a:t>
            </a:r>
            <a:r>
              <a:rPr lang="en-GB" sz="2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Understand the </a:t>
            </a:r>
            <a:r>
              <a:rPr lang="en-GB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process of socialisation </a:t>
            </a:r>
            <a:r>
              <a:rPr lang="en-GB" sz="2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and how </a:t>
            </a:r>
            <a:r>
              <a:rPr lang="en-GB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it affects people as they grow</a:t>
            </a:r>
            <a:r>
              <a:rPr lang="en-GB" sz="2200" b="1" spc="50" dirty="0" smtClean="0">
                <a:ln w="12700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.</a:t>
            </a:r>
            <a:endParaRPr lang="en-GB" sz="2200" b="1" spc="50" dirty="0">
              <a:ln w="12700" cmpd="sng">
                <a:solidFill>
                  <a:schemeClr val="bg1"/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endParaRPr lang="en-GB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899592" y="3356992"/>
            <a:ext cx="27363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u="sn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Key Words:</a:t>
            </a:r>
          </a:p>
          <a:p>
            <a:pPr>
              <a:buFont typeface="Arial" pitchFamily="34" charset="0"/>
              <a:buChar char="•"/>
            </a:pP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Socialisation</a:t>
            </a:r>
          </a:p>
          <a:p>
            <a:pPr>
              <a:buFont typeface="Arial" pitchFamily="34" charset="0"/>
              <a:buChar char="•"/>
            </a:pP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Agents of socialisation</a:t>
            </a:r>
          </a:p>
          <a:p>
            <a:pPr>
              <a:buFont typeface="Arial" pitchFamily="34" charset="0"/>
              <a:buChar char="•"/>
            </a:pP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Primary socialisation</a:t>
            </a:r>
          </a:p>
          <a:p>
            <a:pPr>
              <a:buFont typeface="Arial" pitchFamily="34" charset="0"/>
              <a:buChar char="•"/>
            </a:pP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Secondary socialisation</a:t>
            </a:r>
            <a:endParaRPr lang="en-GB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3356992"/>
            <a:ext cx="3312368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u="sn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Learning Outcomes:</a:t>
            </a:r>
          </a:p>
          <a:p>
            <a:pPr>
              <a:buFont typeface="Arial" pitchFamily="34" charset="0"/>
              <a:buChar char="•"/>
            </a:pPr>
            <a:endParaRPr lang="en-GB" sz="2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Font typeface="Arial" pitchFamily="34" charset="0"/>
              <a:buChar char="•"/>
            </a:pP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Define the socialisation process</a:t>
            </a:r>
          </a:p>
          <a:p>
            <a:pPr>
              <a:buFont typeface="Arial" pitchFamily="34" charset="0"/>
              <a:buChar char="•"/>
            </a:pPr>
            <a:endParaRPr lang="en-GB" sz="2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Font typeface="Arial" pitchFamily="34" charset="0"/>
              <a:buChar char="•"/>
            </a:pP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Identify the different agents of socialisation</a:t>
            </a:r>
          </a:p>
          <a:p>
            <a:endParaRPr lang="en-GB" sz="2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Font typeface="Arial" pitchFamily="34" charset="0"/>
              <a:buChar char="•"/>
            </a:pP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Explain the difference between primary and secondary socialisa</a:t>
            </a:r>
            <a:r>
              <a:rPr lang="en-GB" sz="2000" b="1" spc="50" dirty="0" smtClean="0">
                <a:ln w="13500">
                  <a:solidFill>
                    <a:schemeClr val="bg1">
                      <a:lumMod val="95000"/>
                      <a:lumOff val="50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tion.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Starter – My Big Fat Gipsy Wedding</a:t>
            </a:r>
            <a:endParaRPr lang="en-GB" u="sng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28" name="Picture 4" descr="http://blog.bridalexpochicago.com/wp-content/uploads/2011/06/aa3a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988840"/>
            <a:ext cx="3456384" cy="2628900"/>
          </a:xfrm>
          <a:prstGeom prst="rect">
            <a:avLst/>
          </a:prstGeom>
          <a:noFill/>
        </p:spPr>
      </p:pic>
      <p:pic>
        <p:nvPicPr>
          <p:cNvPr id="1030" name="Picture 6" descr="http://www.supanet.com/upload/images/201210/big-fat-gypsy-wedding-big-3737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1988840"/>
            <a:ext cx="3384376" cy="2592288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323528" y="4869160"/>
            <a:ext cx="828092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Brainstorm all the norms and values you have see in the pictures. </a:t>
            </a:r>
          </a:p>
          <a:p>
            <a:pPr algn="ctr"/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Extension: Where do you think they learnt these norms and values?</a:t>
            </a:r>
            <a:endParaRPr lang="en-US" sz="28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GB" sz="6000" b="1" u="sng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What is socialisation?</a:t>
            </a:r>
            <a:endParaRPr lang="en-GB" sz="6000" b="1" u="sng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2060848"/>
            <a:ext cx="8424937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Socialisation is the process through which we learn about our culture.</a:t>
            </a:r>
          </a:p>
          <a:p>
            <a:endParaRPr lang="en-US" sz="40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Who do you think is responsible for teaching us our culture?</a:t>
            </a:r>
            <a:endParaRPr lang="en-US" sz="4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1560" y="260648"/>
            <a:ext cx="78406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u="sng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Agents of Socialisation</a:t>
            </a:r>
            <a:endParaRPr lang="en-US" sz="5400" b="1" u="sng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528" y="1700808"/>
            <a:ext cx="8568952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Our culture is taught to us by the agents of </a:t>
            </a:r>
            <a:r>
              <a:rPr lang="en-US" sz="36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socialisation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</a:p>
          <a:p>
            <a:endParaRPr lang="en-US" sz="36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Task 1. In pairs discuss who these ‘agents’ may be and list them in books?</a:t>
            </a:r>
          </a:p>
          <a:p>
            <a:endParaRPr lang="en-US" sz="36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en-US" sz="360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Extension: Rank them in order of importance.</a:t>
            </a:r>
            <a:endParaRPr lang="en-US" sz="360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image.shutterstock.com/display_pic_with_logo/592369/592369,1290372120,3/stock-vector-secret-agent-6560619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99592" y="260648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Family </a:t>
            </a:r>
            <a:endParaRPr lang="en-GB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 rot="2413073">
            <a:off x="3797975" y="1095549"/>
            <a:ext cx="188545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The Media</a:t>
            </a:r>
            <a:endParaRPr lang="en-US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9231" y="1268760"/>
            <a:ext cx="125547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Peers</a:t>
            </a:r>
            <a:endParaRPr lang="en-US" sz="32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71600" y="3573016"/>
            <a:ext cx="203773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Religion</a:t>
            </a:r>
            <a:endParaRPr lang="en-US" sz="4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 rot="1471041">
            <a:off x="3759155" y="5300726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Government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76256" y="306896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Schools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 rot="905026">
            <a:off x="6529540" y="5557186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Workplace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 rot="17474450">
            <a:off x="1752391" y="4782091"/>
            <a:ext cx="10700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 groups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0"/>
            <a:ext cx="7467600" cy="1143000"/>
          </a:xfrm>
        </p:spPr>
        <p:txBody>
          <a:bodyPr>
            <a:noAutofit/>
          </a:bodyPr>
          <a:lstStyle/>
          <a:p>
            <a:r>
              <a:rPr lang="en-GB" sz="6000" b="1" u="sng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Primary Socialisation</a:t>
            </a:r>
            <a:endParaRPr lang="en-GB" sz="6000" b="1" u="sng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1196752"/>
            <a:ext cx="813690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It is the process by which children learn the cultural norms of the society to which they are born.</a:t>
            </a:r>
          </a:p>
          <a:p>
            <a:endParaRPr lang="en-GB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en-GB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Which are the main agents responsible for the primary stage of socialisation?</a:t>
            </a:r>
          </a:p>
          <a:p>
            <a:endParaRPr lang="en-GB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GB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3212976"/>
            <a:ext cx="7632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endParaRPr lang="en-GB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GB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26626" name="Picture 2" descr="http://kolomedialne.files.wordpress.com/2010/04/familygu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3140968"/>
            <a:ext cx="4619625" cy="2249067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51520" y="5657671"/>
            <a:ext cx="860444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Task. Which members of your family had the most influence on you during this stage? Did anyone outside the family have a major influence on you?</a:t>
            </a:r>
            <a:endParaRPr lang="en-US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9011344" cy="1143000"/>
          </a:xfrm>
        </p:spPr>
        <p:txBody>
          <a:bodyPr>
            <a:noAutofit/>
          </a:bodyPr>
          <a:lstStyle/>
          <a:p>
            <a:r>
              <a:rPr lang="en-GB" sz="6000" b="1" u="sng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Secondary Socialisation</a:t>
            </a:r>
            <a:endParaRPr lang="en-GB" sz="6000" b="1" u="sng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1988840"/>
            <a:ext cx="770485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This takes place outside the home. It teaches people ways to behave in different situations.</a:t>
            </a:r>
          </a:p>
          <a:p>
            <a:endParaRPr lang="en-GB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GB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en-GB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What agents do you think are at work in the secondary socialisation process?</a:t>
            </a:r>
          </a:p>
          <a:p>
            <a:endParaRPr lang="en-GB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GB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3429000"/>
            <a:ext cx="79928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GB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GB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GB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GB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GB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25602" name="Picture 2" descr="http://t1.gstatic.com/images?q=tbn:ANd9GcQtt14kYt7ujVLTUw7ruxFmJsnySwgcJKlqaBV5e0Coh1gOpfqYg1qYU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653136"/>
            <a:ext cx="1800200" cy="1728192"/>
          </a:xfrm>
          <a:prstGeom prst="rect">
            <a:avLst/>
          </a:prstGeom>
          <a:noFill/>
        </p:spPr>
      </p:pic>
      <p:pic>
        <p:nvPicPr>
          <p:cNvPr id="25604" name="Picture 4" descr="http://depts.washington.edu/thmedia/images/home/composit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6" y="4437112"/>
            <a:ext cx="2871614" cy="2132856"/>
          </a:xfrm>
          <a:prstGeom prst="rect">
            <a:avLst/>
          </a:prstGeom>
          <a:noFill/>
        </p:spPr>
      </p:pic>
      <p:pic>
        <p:nvPicPr>
          <p:cNvPr id="25606" name="Picture 6" descr="http://acs.sharpschool.net/UserFiles/Servers/Server_1282167/Image/Kim%20Weeg/Schoolhous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28184" y="4653136"/>
            <a:ext cx="2353444" cy="18684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u="sng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So… Do our social experiences teach culture and survival skills?</a:t>
            </a:r>
            <a:r>
              <a:rPr lang="en-US" sz="4800" b="1" u="sng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4800" b="1" u="sng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971600" y="4869160"/>
            <a:ext cx="698477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Plenary: Exit pass. Discuss one agent of socialisation and the stage it occurs? Write it down on post it notes and hand in to leave!</a:t>
            </a:r>
            <a:endParaRPr lang="en-GB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5" name="Picture 2" descr="http://7drizzles7.files.wordpress.com/2010/06/oxana-malaya-ukrainian-feral-child.jpg?w=47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1700808"/>
            <a:ext cx="5040560" cy="30963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396</TotalTime>
  <Words>327</Words>
  <Application>Microsoft Office PowerPoint</Application>
  <PresentationFormat>On-screen Show (4:3)</PresentationFormat>
  <Paragraphs>55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Technic</vt:lpstr>
      <vt:lpstr>socialisation</vt:lpstr>
      <vt:lpstr>Starter – My Big Fat Gipsy Wedding</vt:lpstr>
      <vt:lpstr>What is socialisation?</vt:lpstr>
      <vt:lpstr>PowerPoint Presentation</vt:lpstr>
      <vt:lpstr>PowerPoint Presentation</vt:lpstr>
      <vt:lpstr>Primary Socialisation</vt:lpstr>
      <vt:lpstr>Secondary Socialisation</vt:lpstr>
      <vt:lpstr>So… Do our social experiences teach culture and survival skills? 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socialisation</dc:title>
  <dc:creator>ASAMUELS</dc:creator>
  <cp:lastModifiedBy>Administrator</cp:lastModifiedBy>
  <cp:revision>47</cp:revision>
  <dcterms:created xsi:type="dcterms:W3CDTF">2012-10-16T12:08:18Z</dcterms:created>
  <dcterms:modified xsi:type="dcterms:W3CDTF">2013-09-10T09:51:11Z</dcterms:modified>
</cp:coreProperties>
</file>