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1" r:id="rId3"/>
    <p:sldId id="258" r:id="rId4"/>
    <p:sldId id="257" r:id="rId5"/>
    <p:sldId id="259" r:id="rId6"/>
    <p:sldId id="262" r:id="rId7"/>
    <p:sldId id="275" r:id="rId8"/>
    <p:sldId id="261" r:id="rId9"/>
    <p:sldId id="260" r:id="rId10"/>
    <p:sldId id="263" r:id="rId11"/>
    <p:sldId id="264" r:id="rId12"/>
    <p:sldId id="270" r:id="rId13"/>
    <p:sldId id="272" r:id="rId14"/>
    <p:sldId id="265" r:id="rId15"/>
    <p:sldId id="266" r:id="rId16"/>
    <p:sldId id="267" r:id="rId17"/>
    <p:sldId id="268" r:id="rId18"/>
    <p:sldId id="269" r:id="rId19"/>
    <p:sldId id="276" r:id="rId20"/>
    <p:sldId id="273" r:id="rId21"/>
    <p:sldId id="274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D9DEA-FF8C-4DB0-9CD5-6640FA8CFF13}" type="datetimeFigureOut">
              <a:rPr lang="en-GB" smtClean="0"/>
              <a:t>27/11/2014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29F40A7-DE72-4847-94B1-4BD3C13550E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D9DEA-FF8C-4DB0-9CD5-6640FA8CFF13}" type="datetimeFigureOut">
              <a:rPr lang="en-GB" smtClean="0"/>
              <a:t>27/11/2014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F40A7-DE72-4847-94B1-4BD3C13550E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D9DEA-FF8C-4DB0-9CD5-6640FA8CFF13}" type="datetimeFigureOut">
              <a:rPr lang="en-GB" smtClean="0"/>
              <a:t>27/11/2014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F40A7-DE72-4847-94B1-4BD3C13550E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D9DEA-FF8C-4DB0-9CD5-6640FA8CFF13}" type="datetimeFigureOut">
              <a:rPr lang="en-GB" smtClean="0"/>
              <a:t>27/11/2014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F40A7-DE72-4847-94B1-4BD3C13550E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D9DEA-FF8C-4DB0-9CD5-6640FA8CFF13}" type="datetimeFigureOut">
              <a:rPr lang="en-GB" smtClean="0"/>
              <a:t>27/11/2014</a:t>
            </a:fld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F40A7-DE72-4847-94B1-4BD3C13550E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D9DEA-FF8C-4DB0-9CD5-6640FA8CFF13}" type="datetimeFigureOut">
              <a:rPr lang="en-GB" smtClean="0"/>
              <a:t>27/11/2014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F40A7-DE72-4847-94B1-4BD3C13550E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D9DEA-FF8C-4DB0-9CD5-6640FA8CFF13}" type="datetimeFigureOut">
              <a:rPr lang="en-GB" smtClean="0"/>
              <a:t>27/11/2014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F40A7-DE72-4847-94B1-4BD3C13550E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D9DEA-FF8C-4DB0-9CD5-6640FA8CFF13}" type="datetimeFigureOut">
              <a:rPr lang="en-GB" smtClean="0"/>
              <a:t>27/11/2014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F40A7-DE72-4847-94B1-4BD3C13550E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D9DEA-FF8C-4DB0-9CD5-6640FA8CFF13}" type="datetimeFigureOut">
              <a:rPr lang="en-GB" smtClean="0"/>
              <a:t>27/11/2014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F40A7-DE72-4847-94B1-4BD3C13550E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D9DEA-FF8C-4DB0-9CD5-6640FA8CFF13}" type="datetimeFigureOut">
              <a:rPr lang="en-GB" smtClean="0"/>
              <a:t>27/11/2014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F40A7-DE72-4847-94B1-4BD3C13550E6}" type="slidenum">
              <a:rPr lang="en-GB" smtClean="0"/>
              <a:t>‹#›</a:t>
            </a:fld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D9DEA-FF8C-4DB0-9CD5-6640FA8CFF13}" type="datetimeFigureOut">
              <a:rPr lang="en-GB" smtClean="0"/>
              <a:t>27/11/2014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F40A7-DE72-4847-94B1-4BD3C13550E6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DB7D9DEA-FF8C-4DB0-9CD5-6640FA8CFF13}" type="datetimeFigureOut">
              <a:rPr lang="en-GB" smtClean="0"/>
              <a:t>27/11/2014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529F40A7-DE72-4847-94B1-4BD3C13550E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Improving your creative writing 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coherence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4289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>
                <a:solidFill>
                  <a:schemeClr val="accent1"/>
                </a:solidFill>
              </a:rPr>
              <a:t>Repeated sequences - setting</a:t>
            </a:r>
            <a:endParaRPr lang="en-GB" dirty="0">
              <a:solidFill>
                <a:schemeClr val="accent1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ctr">
              <a:buNone/>
            </a:pPr>
            <a:endParaRPr lang="en-GB" dirty="0" smtClean="0"/>
          </a:p>
          <a:p>
            <a:pPr marL="109728" indent="0" algn="ctr">
              <a:buNone/>
            </a:pPr>
            <a:r>
              <a:rPr lang="en-GB" dirty="0" smtClean="0"/>
              <a:t>- ‘The </a:t>
            </a:r>
            <a:r>
              <a:rPr lang="en-GB" b="1" dirty="0" err="1" smtClean="0"/>
              <a:t>salinas</a:t>
            </a:r>
            <a:r>
              <a:rPr lang="en-GB" b="1" dirty="0" smtClean="0"/>
              <a:t> river </a:t>
            </a:r>
            <a:r>
              <a:rPr lang="en-GB" dirty="0" smtClean="0"/>
              <a:t>drops in close to the hillside bank’</a:t>
            </a:r>
          </a:p>
          <a:p>
            <a:pPr marL="109728" indent="0" algn="ctr">
              <a:buNone/>
            </a:pPr>
            <a:endParaRPr lang="en-GB" dirty="0" smtClean="0"/>
          </a:p>
          <a:p>
            <a:pPr marL="109728" indent="0" algn="ctr">
              <a:buNone/>
            </a:pPr>
            <a:r>
              <a:rPr lang="en-GB" dirty="0" smtClean="0"/>
              <a:t>- ‘The </a:t>
            </a:r>
            <a:r>
              <a:rPr lang="en-GB" b="1" dirty="0" smtClean="0"/>
              <a:t>bunk house </a:t>
            </a:r>
            <a:r>
              <a:rPr lang="en-GB" dirty="0" smtClean="0"/>
              <a:t>was a long, rectangular building’. </a:t>
            </a:r>
          </a:p>
          <a:p>
            <a:pPr marL="109728" indent="0" algn="ctr">
              <a:buNone/>
            </a:pPr>
            <a:endParaRPr lang="en-GB" dirty="0" smtClean="0"/>
          </a:p>
          <a:p>
            <a:pPr marL="109728" indent="0" algn="ctr">
              <a:buNone/>
            </a:pPr>
            <a:r>
              <a:rPr lang="en-GB" dirty="0" smtClean="0"/>
              <a:t>- ‘Although there was evening brightness showing through </a:t>
            </a:r>
            <a:r>
              <a:rPr lang="en-GB" b="1" dirty="0" smtClean="0"/>
              <a:t>the bunkhouse</a:t>
            </a:r>
            <a:r>
              <a:rPr lang="en-GB" dirty="0" smtClean="0"/>
              <a:t>, inside it was dusk’. </a:t>
            </a:r>
          </a:p>
          <a:p>
            <a:pPr marL="109728" indent="0" algn="ctr">
              <a:buNone/>
            </a:pPr>
            <a:endParaRPr lang="en-GB" dirty="0" smtClean="0"/>
          </a:p>
          <a:p>
            <a:pPr marL="109728" indent="0" algn="ctr">
              <a:buNone/>
            </a:pPr>
            <a:r>
              <a:rPr lang="en-GB" dirty="0" smtClean="0"/>
              <a:t>- ‘One end of the </a:t>
            </a:r>
            <a:r>
              <a:rPr lang="en-GB" b="1" dirty="0" smtClean="0"/>
              <a:t>great barn </a:t>
            </a:r>
            <a:r>
              <a:rPr lang="en-GB" dirty="0" smtClean="0"/>
              <a:t>was piled high with hay’.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9452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Repeated sequences - setting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1916832"/>
            <a:ext cx="8229600" cy="4373563"/>
          </a:xfrm>
        </p:spPr>
        <p:txBody>
          <a:bodyPr/>
          <a:lstStyle/>
          <a:p>
            <a:pPr marL="109728" indent="0" algn="ctr">
              <a:buNone/>
            </a:pPr>
            <a:endParaRPr lang="en-GB" b="1" dirty="0"/>
          </a:p>
          <a:p>
            <a:pPr marL="109728" indent="0" algn="ctr">
              <a:buNone/>
            </a:pPr>
            <a:r>
              <a:rPr lang="en-GB" b="1" dirty="0" smtClean="0"/>
              <a:t>TASK</a:t>
            </a:r>
            <a:r>
              <a:rPr lang="en-GB" dirty="0" smtClean="0"/>
              <a:t> - How can you use repeated sequences (</a:t>
            </a:r>
            <a:r>
              <a:rPr lang="en-GB" dirty="0" err="1" smtClean="0"/>
              <a:t>i.e</a:t>
            </a:r>
            <a:r>
              <a:rPr lang="en-GB" dirty="0" smtClean="0"/>
              <a:t> setting) in YOUR writing to create cohesion? </a:t>
            </a:r>
          </a:p>
          <a:p>
            <a:pPr marL="109728" indent="0" algn="ctr">
              <a:buNone/>
            </a:pPr>
            <a:endParaRPr lang="en-GB" dirty="0"/>
          </a:p>
          <a:p>
            <a:pPr marL="452628" indent="-342900" algn="ctr"/>
            <a:r>
              <a:rPr lang="en-GB" dirty="0" smtClean="0"/>
              <a:t>Setting introduced at the beginning and end – is there a change in the description? If so, what is the change?</a:t>
            </a:r>
          </a:p>
        </p:txBody>
      </p:sp>
    </p:spTree>
    <p:extLst>
      <p:ext uri="{BB962C8B-B14F-4D97-AF65-F5344CB8AC3E}">
        <p14:creationId xmlns:p14="http://schemas.microsoft.com/office/powerpoint/2010/main" val="3539301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Repetition of actions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repetition of actions enables cohesion – making connections between events and key actions. </a:t>
            </a:r>
          </a:p>
          <a:p>
            <a:endParaRPr lang="en-GB" dirty="0"/>
          </a:p>
          <a:p>
            <a:r>
              <a:rPr lang="en-GB" dirty="0" smtClean="0"/>
              <a:t>This allows us to create a unified structure in our writing. </a:t>
            </a:r>
          </a:p>
          <a:p>
            <a:endParaRPr lang="en-GB" dirty="0"/>
          </a:p>
          <a:p>
            <a:r>
              <a:rPr lang="en-GB" dirty="0" smtClean="0"/>
              <a:t>Steinbeck – shooting of Candy’s dog/Lennie being shot at the end of the text. Direct link between events – the dog and Lennie. </a:t>
            </a:r>
          </a:p>
        </p:txBody>
      </p:sp>
    </p:spTree>
    <p:extLst>
      <p:ext uri="{BB962C8B-B14F-4D97-AF65-F5344CB8AC3E}">
        <p14:creationId xmlns:p14="http://schemas.microsoft.com/office/powerpoint/2010/main" val="3893607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Repetition of actions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/>
              <a:t>TASK – How can you use the repetition of actions to create cohesion in your writing? </a:t>
            </a:r>
          </a:p>
          <a:p>
            <a:endParaRPr lang="en-GB" b="1" dirty="0" smtClean="0"/>
          </a:p>
          <a:p>
            <a:r>
              <a:rPr lang="en-GB" b="1" dirty="0" smtClean="0"/>
              <a:t>Making the links between events - </a:t>
            </a:r>
            <a:r>
              <a:rPr lang="en-GB" b="1" dirty="0"/>
              <a:t>c</a:t>
            </a:r>
            <a:r>
              <a:rPr lang="en-GB" b="1" dirty="0" smtClean="0"/>
              <a:t>reating a structure. </a:t>
            </a:r>
          </a:p>
          <a:p>
            <a:pPr marL="114300" indent="0">
              <a:buNone/>
            </a:pPr>
            <a:endParaRPr lang="en-GB" b="1" dirty="0"/>
          </a:p>
          <a:p>
            <a:r>
              <a:rPr lang="en-GB" dirty="0" smtClean="0"/>
              <a:t>A minor event – something being smashed, broken – later – tragedy, something greater happens. </a:t>
            </a:r>
          </a:p>
          <a:p>
            <a:endParaRPr lang="en-GB" dirty="0" smtClean="0"/>
          </a:p>
          <a:p>
            <a:pPr marL="114300" indent="0">
              <a:buNone/>
            </a:pPr>
            <a:r>
              <a:rPr lang="en-GB" b="1" dirty="0" smtClean="0"/>
              <a:t> 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513401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 smtClean="0"/>
              <a:t>Introduction reflected in the outro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George and Lennie arriving at the </a:t>
            </a:r>
            <a:r>
              <a:rPr lang="en-GB" b="1" dirty="0" smtClean="0"/>
              <a:t>river</a:t>
            </a:r>
            <a:r>
              <a:rPr lang="en-GB" dirty="0" smtClean="0"/>
              <a:t> at the </a:t>
            </a:r>
            <a:r>
              <a:rPr lang="en-GB" b="1" dirty="0" smtClean="0"/>
              <a:t>start </a:t>
            </a:r>
            <a:r>
              <a:rPr lang="en-GB" dirty="0" smtClean="0"/>
              <a:t>– talking about the rabbits/their future/the ranch. </a:t>
            </a:r>
          </a:p>
          <a:p>
            <a:endParaRPr lang="en-GB" dirty="0"/>
          </a:p>
          <a:p>
            <a:r>
              <a:rPr lang="en-GB" dirty="0" smtClean="0"/>
              <a:t>Description of the ‘Salinas River’ – echoed at the end of the text with both similarities and differences. </a:t>
            </a:r>
          </a:p>
          <a:p>
            <a:endParaRPr lang="en-GB" dirty="0"/>
          </a:p>
          <a:p>
            <a:r>
              <a:rPr lang="en-GB" dirty="0" smtClean="0"/>
              <a:t>Cohesive structure – direct connections and links. Creating a UNIFIED structure. 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3149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/>
              <a:t>TASK</a:t>
            </a:r>
            <a:r>
              <a:rPr lang="en-GB" dirty="0" smtClean="0"/>
              <a:t> -  </a:t>
            </a:r>
            <a:r>
              <a:rPr lang="en-GB" b="1" dirty="0" smtClean="0"/>
              <a:t>How can you link your introduction to the end of your writing? </a:t>
            </a:r>
          </a:p>
          <a:p>
            <a:endParaRPr lang="en-GB" dirty="0"/>
          </a:p>
          <a:p>
            <a:r>
              <a:rPr lang="en-GB" dirty="0" smtClean="0"/>
              <a:t>Do you re-visit a particular place at the end of your piece that is shown at the beginning? Has it changed?  </a:t>
            </a:r>
          </a:p>
          <a:p>
            <a:pPr marL="114300" indent="0">
              <a:buNone/>
            </a:pPr>
            <a:endParaRPr lang="en-GB" dirty="0"/>
          </a:p>
          <a:p>
            <a:r>
              <a:rPr lang="en-GB" dirty="0" smtClean="0"/>
              <a:t>Is there an event that is shown  during the beginning and the end? What is different about it? </a:t>
            </a:r>
            <a:endParaRPr lang="en-GB" dirty="0"/>
          </a:p>
        </p:txBody>
      </p:sp>
      <p:sp>
        <p:nvSpPr>
          <p:cNvPr id="4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 smtClean="0"/>
              <a:t>Introduction reflected in the outro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4324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Recap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4000" dirty="0" smtClean="0"/>
              <a:t>What is cohesion? </a:t>
            </a:r>
          </a:p>
          <a:p>
            <a:endParaRPr lang="en-GB" sz="4000" dirty="0"/>
          </a:p>
          <a:p>
            <a:r>
              <a:rPr lang="en-GB" sz="4000" dirty="0" smtClean="0"/>
              <a:t>Why is it important? </a:t>
            </a:r>
          </a:p>
          <a:p>
            <a:pPr marL="11430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8658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Topic markers – linking sentences and paragraphs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44752"/>
          </a:xfrm>
        </p:spPr>
        <p:txBody>
          <a:bodyPr/>
          <a:lstStyle/>
          <a:p>
            <a:r>
              <a:rPr lang="en-GB" dirty="0"/>
              <a:t>W</a:t>
            </a:r>
            <a:r>
              <a:rPr lang="en-GB" dirty="0" smtClean="0"/>
              <a:t>e use </a:t>
            </a:r>
            <a:r>
              <a:rPr lang="en-GB" b="1" dirty="0" smtClean="0"/>
              <a:t>topic sentences </a:t>
            </a:r>
            <a:r>
              <a:rPr lang="en-GB" dirty="0" smtClean="0"/>
              <a:t>to organise our paragraphs, introducing the key ideas that make up the paragraph.</a:t>
            </a:r>
          </a:p>
          <a:p>
            <a:pPr marL="114300" indent="0">
              <a:buNone/>
            </a:pPr>
            <a:endParaRPr lang="en-GB" dirty="0" smtClean="0"/>
          </a:p>
          <a:p>
            <a:r>
              <a:rPr lang="en-GB" b="1" dirty="0"/>
              <a:t> </a:t>
            </a:r>
            <a:r>
              <a:rPr lang="en-GB" b="1" dirty="0" smtClean="0"/>
              <a:t>When I realised what had happened, I knew I had to act on it</a:t>
            </a:r>
            <a:r>
              <a:rPr lang="en-GB" dirty="0" smtClean="0"/>
              <a:t>. </a:t>
            </a:r>
          </a:p>
          <a:p>
            <a:endParaRPr lang="en-GB" dirty="0"/>
          </a:p>
          <a:p>
            <a:r>
              <a:rPr lang="en-GB" b="1" dirty="0" smtClean="0"/>
              <a:t>After that, things changed…</a:t>
            </a:r>
          </a:p>
          <a:p>
            <a:endParaRPr lang="en-GB" b="1" dirty="0"/>
          </a:p>
          <a:p>
            <a:r>
              <a:rPr lang="en-GB" b="1" dirty="0" smtClean="0"/>
              <a:t>Can you imagine how that must have felt? 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66473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Linking paragraphs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How can we use topic markers to link </a:t>
            </a:r>
            <a:r>
              <a:rPr lang="en-GB" dirty="0" smtClean="0"/>
              <a:t>paragraphs?</a:t>
            </a:r>
          </a:p>
          <a:p>
            <a:endParaRPr lang="en-GB" dirty="0"/>
          </a:p>
          <a:p>
            <a:r>
              <a:rPr lang="en-GB" dirty="0" smtClean="0"/>
              <a:t>Topic markers act as a </a:t>
            </a:r>
            <a:r>
              <a:rPr lang="en-GB" b="1" dirty="0" smtClean="0"/>
              <a:t>springboard </a:t>
            </a:r>
            <a:r>
              <a:rPr lang="en-GB" dirty="0" smtClean="0"/>
              <a:t>for linking a new paragraph to the one that has gone before.  </a:t>
            </a:r>
          </a:p>
          <a:p>
            <a:endParaRPr lang="en-GB" dirty="0"/>
          </a:p>
          <a:p>
            <a:r>
              <a:rPr lang="en-GB" dirty="0" smtClean="0"/>
              <a:t>Imagine you have been travelling to a particular destination – how are you travelling? What are the sights along the way? </a:t>
            </a:r>
          </a:p>
          <a:p>
            <a:pPr marL="114300" indent="0">
              <a:buNone/>
            </a:pPr>
            <a:endParaRPr lang="en-GB" dirty="0"/>
          </a:p>
          <a:p>
            <a:pPr marL="114300" indent="0">
              <a:buNone/>
            </a:pPr>
            <a:r>
              <a:rPr lang="en-GB" dirty="0" smtClean="0"/>
              <a:t>                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8082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Linking paragraphs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Now write another paragraph beginning with the topic sentence - </a:t>
            </a:r>
            <a:r>
              <a:rPr lang="en-GB" b="1" dirty="0" smtClean="0"/>
              <a:t>But </a:t>
            </a:r>
            <a:r>
              <a:rPr lang="en-GB" b="1" dirty="0"/>
              <a:t>that wasn’t the end of it</a:t>
            </a:r>
            <a:r>
              <a:rPr lang="en-GB" b="1" dirty="0" smtClean="0"/>
              <a:t>…</a:t>
            </a:r>
          </a:p>
          <a:p>
            <a:endParaRPr lang="en-GB" b="1" dirty="0"/>
          </a:p>
          <a:p>
            <a:r>
              <a:rPr lang="en-GB" b="1" dirty="0" smtClean="0"/>
              <a:t>What happens when you arrive at your destination? How can you link your new paragraph to the previous one? 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302776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Re-cap </a:t>
            </a:r>
            <a:br>
              <a:rPr lang="en-GB" dirty="0" smtClean="0"/>
            </a:br>
            <a:r>
              <a:rPr lang="en-GB" dirty="0" smtClean="0"/>
              <a:t>setting and dialogue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 Using setting to allow the reader to imaginatively engage with our work – setting the scene. </a:t>
            </a:r>
          </a:p>
          <a:p>
            <a:endParaRPr lang="en-GB" dirty="0"/>
          </a:p>
          <a:p>
            <a:r>
              <a:rPr lang="en-GB" dirty="0" smtClean="0"/>
              <a:t>Descriptive – zooming in on key features, shining a light on different parts of the bunk house. </a:t>
            </a:r>
          </a:p>
          <a:p>
            <a:endParaRPr lang="en-GB" dirty="0"/>
          </a:p>
          <a:p>
            <a:r>
              <a:rPr lang="en-GB" dirty="0" smtClean="0"/>
              <a:t>Creating dialogue that is realistic – constructing George’s voice.   Language choices/contractions/key phrases.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9124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feedback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/>
              <a:t>Swap </a:t>
            </a:r>
            <a:r>
              <a:rPr lang="en-GB" dirty="0" smtClean="0"/>
              <a:t>your work with your neighbour. </a:t>
            </a:r>
          </a:p>
          <a:p>
            <a:endParaRPr lang="en-GB" dirty="0"/>
          </a:p>
          <a:p>
            <a:r>
              <a:rPr lang="en-GB" dirty="0" smtClean="0"/>
              <a:t>Identify – how have they linked their two paragraphs together? </a:t>
            </a:r>
          </a:p>
          <a:p>
            <a:endParaRPr lang="en-GB" dirty="0" smtClean="0"/>
          </a:p>
          <a:p>
            <a:r>
              <a:rPr lang="en-GB" dirty="0" smtClean="0"/>
              <a:t>Have they used any other features to create </a:t>
            </a:r>
            <a:r>
              <a:rPr lang="en-GB" b="1" dirty="0" smtClean="0"/>
              <a:t>cohesion </a:t>
            </a:r>
            <a:r>
              <a:rPr lang="en-GB" dirty="0" smtClean="0"/>
              <a:t>in their writing? 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0731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Plenary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GB" b="1" dirty="0" smtClean="0"/>
              <a:t>Learning Objectives:</a:t>
            </a:r>
          </a:p>
          <a:p>
            <a:endParaRPr lang="en-GB" dirty="0"/>
          </a:p>
          <a:p>
            <a:r>
              <a:rPr lang="en-GB" dirty="0"/>
              <a:t>To understand the idea of coherence in writing. </a:t>
            </a:r>
          </a:p>
          <a:p>
            <a:pPr marL="114300" indent="0">
              <a:buNone/>
            </a:pPr>
            <a:endParaRPr lang="en-GB" dirty="0"/>
          </a:p>
          <a:p>
            <a:r>
              <a:rPr lang="en-GB" dirty="0"/>
              <a:t>To demonstrate our understanding of coherence in creative writing through a number of exercises. </a:t>
            </a:r>
          </a:p>
          <a:p>
            <a:pPr marL="114300" indent="0">
              <a:buNone/>
            </a:pPr>
            <a:r>
              <a:rPr lang="en-GB" dirty="0" smtClean="0"/>
              <a:t> </a:t>
            </a:r>
          </a:p>
          <a:p>
            <a:endParaRPr lang="en-GB" dirty="0"/>
          </a:p>
          <a:p>
            <a:pPr marL="114300" indent="0">
              <a:buNone/>
            </a:pP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0935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Starter </a:t>
            </a:r>
            <a:endParaRPr lang="en-GB" dirty="0"/>
          </a:p>
        </p:txBody>
      </p:sp>
      <p:pic>
        <p:nvPicPr>
          <p:cNvPr id="1026" name="Picture 2" descr="https://encrypted-tbn2.gstatic.com/images?q=tbn:ANd9GcSgKhTKb5bU2r_K28_xnzATT6K86S2JpqH79f6EI73IoVq4g-vv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163" y="2204864"/>
            <a:ext cx="3168352" cy="2373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encrypted-tbn0.gstatic.com/images?q=tbn:ANd9GcTQOHxgz0g-qBtyJb0AGU_vA6MAKccQq-RjCUlzG9mma7tu7QK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0699" y="1988840"/>
            <a:ext cx="2736304" cy="2459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encrypted-tbn2.gstatic.com/images?q=tbn:ANd9GcSlgATUhCK1-GJYbVT95sJG087xiwcWnYrJtCyqGPfWrQIwCoRQuw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715" y="4819646"/>
            <a:ext cx="2974167" cy="15800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encrypted-tbn3.gstatic.com/images?q=tbn:ANd9GcTfySWO3bJbHLYq-Dab_vf3nVme7Nc40a95eDOLi5D-AFBSFDk2WQ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0699" y="4578071"/>
            <a:ext cx="2808312" cy="2005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Straight Arrow Connector 7"/>
          <p:cNvCxnSpPr/>
          <p:nvPr/>
        </p:nvCxnSpPr>
        <p:spPr>
          <a:xfrm>
            <a:off x="3707904" y="5570580"/>
            <a:ext cx="165618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3707904" y="3218445"/>
            <a:ext cx="1800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9767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Learning Objectives 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 To understand the idea of coherence in writing. </a:t>
            </a:r>
          </a:p>
          <a:p>
            <a:pPr marL="114300" indent="0">
              <a:buNone/>
            </a:pPr>
            <a:endParaRPr lang="en-GB" sz="2800" dirty="0"/>
          </a:p>
          <a:p>
            <a:r>
              <a:rPr lang="en-GB" sz="2800" dirty="0" smtClean="0"/>
              <a:t>To demonstrate our understanding of coherence in creative writing through a number of exercises. </a:t>
            </a:r>
            <a:endParaRPr lang="en-GB" sz="2800" dirty="0"/>
          </a:p>
        </p:txBody>
      </p:sp>
      <p:pic>
        <p:nvPicPr>
          <p:cNvPr id="2050" name="Picture 2" descr="C:\Users\jessica\AppData\Local\Microsoft\Windows\Temporary Internet Files\Content.IE5\W4TVHMA0\MC90043471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4581128"/>
            <a:ext cx="1844675" cy="1933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7247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What is ‘coherence’ ?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 If something is coherent it is orderly and organised, showing </a:t>
            </a:r>
            <a:r>
              <a:rPr lang="en-GB" b="1" dirty="0" smtClean="0"/>
              <a:t>logical connections</a:t>
            </a:r>
            <a:r>
              <a:rPr lang="en-GB" dirty="0" smtClean="0"/>
              <a:t>. </a:t>
            </a:r>
          </a:p>
          <a:p>
            <a:endParaRPr lang="en-GB" dirty="0"/>
          </a:p>
          <a:p>
            <a:r>
              <a:rPr lang="en-GB" dirty="0" smtClean="0"/>
              <a:t>To COHERE is to ‘</a:t>
            </a:r>
            <a:r>
              <a:rPr lang="en-GB" b="1" dirty="0" smtClean="0"/>
              <a:t>fit together </a:t>
            </a:r>
            <a:r>
              <a:rPr lang="en-GB" dirty="0" smtClean="0"/>
              <a:t>in an orderly whole’. </a:t>
            </a:r>
          </a:p>
          <a:p>
            <a:endParaRPr lang="en-GB" dirty="0"/>
          </a:p>
          <a:p>
            <a:r>
              <a:rPr lang="en-GB" dirty="0" smtClean="0"/>
              <a:t>Showing definite, </a:t>
            </a:r>
            <a:r>
              <a:rPr lang="en-GB" b="1" dirty="0" smtClean="0"/>
              <a:t>not random </a:t>
            </a:r>
            <a:r>
              <a:rPr lang="en-GB" dirty="0" smtClean="0"/>
              <a:t>relationships between points.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47434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Coherence 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GB" dirty="0"/>
              <a:t> “Think of cohesion as the experience of seeing </a:t>
            </a:r>
            <a:r>
              <a:rPr lang="en-GB" b="1" dirty="0"/>
              <a:t>pairs of sentences fit neatly together</a:t>
            </a:r>
            <a:r>
              <a:rPr lang="en-GB" dirty="0"/>
              <a:t>, the </a:t>
            </a:r>
            <a:r>
              <a:rPr lang="en-GB" dirty="0" smtClean="0"/>
              <a:t>way Lego </a:t>
            </a:r>
            <a:r>
              <a:rPr lang="en-GB" dirty="0"/>
              <a:t>pieces do. </a:t>
            </a:r>
            <a:endParaRPr lang="en-GB" dirty="0" smtClean="0"/>
          </a:p>
          <a:p>
            <a:pPr marL="109728" indent="0">
              <a:buNone/>
            </a:pPr>
            <a:endParaRPr lang="en-GB" dirty="0"/>
          </a:p>
          <a:p>
            <a:pPr marL="109728" indent="0">
              <a:buNone/>
            </a:pPr>
            <a:r>
              <a:rPr lang="en-GB" dirty="0" smtClean="0"/>
              <a:t>Think </a:t>
            </a:r>
            <a:r>
              <a:rPr lang="en-GB" dirty="0"/>
              <a:t>of coherence as the experience of recognizing what all the sentences in </a:t>
            </a:r>
            <a:r>
              <a:rPr lang="en-GB" dirty="0" smtClean="0"/>
              <a:t>a piece </a:t>
            </a:r>
            <a:r>
              <a:rPr lang="en-GB" dirty="0"/>
              <a:t>of writing </a:t>
            </a:r>
            <a:r>
              <a:rPr lang="en-GB" b="1" dirty="0"/>
              <a:t>add up </a:t>
            </a:r>
            <a:r>
              <a:rPr lang="en-GB" dirty="0"/>
              <a:t>to, the way lots of Lego pieces add up to a building, bridge, or boat</a:t>
            </a:r>
            <a:r>
              <a:rPr lang="en-GB" dirty="0" smtClean="0"/>
              <a:t>.”</a:t>
            </a:r>
          </a:p>
          <a:p>
            <a:pPr marL="109728" indent="0">
              <a:buNone/>
            </a:pPr>
            <a:endParaRPr lang="en-GB" dirty="0"/>
          </a:p>
          <a:p>
            <a:pPr marL="109728" indent="0">
              <a:buNone/>
            </a:pPr>
            <a:r>
              <a:rPr lang="en-GB" dirty="0"/>
              <a:t>—Joseph Williams </a:t>
            </a:r>
          </a:p>
        </p:txBody>
      </p:sp>
    </p:spTree>
    <p:extLst>
      <p:ext uri="{BB962C8B-B14F-4D97-AF65-F5344CB8AC3E}">
        <p14:creationId xmlns:p14="http://schemas.microsoft.com/office/powerpoint/2010/main" val="404180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static.guim.co.uk/sys-images/Arts/Arts_/Pictures/2008/11/14/lego46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9567" y="714020"/>
            <a:ext cx="4021460" cy="2412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http://bmj2k.files.wordpress.com/2014/01/lego-1-tig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3501008"/>
            <a:ext cx="4788723" cy="2924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23198" y="1910393"/>
            <a:ext cx="3312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Incoherent muddle </a:t>
            </a:r>
            <a:endParaRPr lang="en-GB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907704" y="2420888"/>
            <a:ext cx="0" cy="15841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19572" y="4244249"/>
            <a:ext cx="28083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Coherence, order and unity. Connection between the parts.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9995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Why coherence? 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 Why do you think coherence is important in your writing? </a:t>
            </a:r>
          </a:p>
          <a:p>
            <a:endParaRPr lang="en-GB" sz="4000" dirty="0"/>
          </a:p>
          <a:p>
            <a:r>
              <a:rPr lang="en-GB" sz="2400" dirty="0" smtClean="0"/>
              <a:t>Provides a structure – reader’s understanding and engagement. </a:t>
            </a:r>
            <a:endParaRPr lang="en-GB" sz="2400" dirty="0" smtClean="0"/>
          </a:p>
          <a:p>
            <a:endParaRPr lang="en-GB" dirty="0"/>
          </a:p>
          <a:p>
            <a:r>
              <a:rPr lang="en-GB" sz="2400" dirty="0" smtClean="0"/>
              <a:t>TENSE – why would shifts in tense be INCOHERENT?</a:t>
            </a:r>
            <a:endParaRPr lang="en-GB" sz="2400" dirty="0" smtClean="0"/>
          </a:p>
          <a:p>
            <a:endParaRPr lang="en-GB" dirty="0"/>
          </a:p>
          <a:p>
            <a:endParaRPr lang="en-GB" sz="2400" dirty="0" smtClean="0"/>
          </a:p>
        </p:txBody>
      </p:sp>
    </p:spTree>
    <p:extLst>
      <p:ext uri="{BB962C8B-B14F-4D97-AF65-F5344CB8AC3E}">
        <p14:creationId xmlns:p14="http://schemas.microsoft.com/office/powerpoint/2010/main" val="2669422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>
                <a:solidFill>
                  <a:schemeClr val="accent1"/>
                </a:solidFill>
              </a:rPr>
              <a:t>Coherence and writing </a:t>
            </a:r>
            <a:endParaRPr lang="en-GB" dirty="0">
              <a:solidFill>
                <a:schemeClr val="accent1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GB" b="1" dirty="0" smtClean="0"/>
              <a:t>How does Steinbeck use coherence?</a:t>
            </a:r>
          </a:p>
          <a:p>
            <a:pPr marL="109728" indent="0">
              <a:buNone/>
            </a:pPr>
            <a:endParaRPr lang="en-GB" b="1" dirty="0"/>
          </a:p>
          <a:p>
            <a:r>
              <a:rPr lang="en-GB" b="1" dirty="0" smtClean="0"/>
              <a:t>Repeated sequences – </a:t>
            </a:r>
            <a:r>
              <a:rPr lang="en-GB" dirty="0" smtClean="0"/>
              <a:t>Constant focus on setting. </a:t>
            </a:r>
          </a:p>
          <a:p>
            <a:pPr marL="109728" indent="0">
              <a:buNone/>
            </a:pPr>
            <a:r>
              <a:rPr lang="en-GB" b="1" dirty="0" smtClean="0"/>
              <a:t> </a:t>
            </a:r>
          </a:p>
          <a:p>
            <a:r>
              <a:rPr lang="en-GB" b="1" dirty="0" smtClean="0"/>
              <a:t>Structure – </a:t>
            </a:r>
            <a:r>
              <a:rPr lang="en-GB" dirty="0" smtClean="0"/>
              <a:t>beginning reflects the end of the text. </a:t>
            </a:r>
          </a:p>
          <a:p>
            <a:endParaRPr lang="en-GB" b="1" dirty="0"/>
          </a:p>
          <a:p>
            <a:r>
              <a:rPr lang="en-GB" b="1" dirty="0" smtClean="0"/>
              <a:t>Repetition of actions </a:t>
            </a:r>
            <a:r>
              <a:rPr lang="en-GB" dirty="0" smtClean="0"/>
              <a:t>– Shooting of dog/Lennie’s shooting. </a:t>
            </a:r>
            <a:endParaRPr lang="en-GB" b="1" dirty="0"/>
          </a:p>
          <a:p>
            <a:pPr marL="109728" indent="0">
              <a:buNone/>
            </a:pPr>
            <a:endParaRPr lang="en-GB" b="1" dirty="0" smtClean="0"/>
          </a:p>
          <a:p>
            <a:pPr marL="109728" indent="0">
              <a:buNone/>
            </a:pPr>
            <a:endParaRPr lang="en-GB" b="1" dirty="0"/>
          </a:p>
          <a:p>
            <a:pPr marL="109728" indent="0">
              <a:buNone/>
            </a:pP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81960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474</TotalTime>
  <Words>833</Words>
  <Application>Microsoft Office PowerPoint</Application>
  <PresentationFormat>On-screen Show (4:3)</PresentationFormat>
  <Paragraphs>121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Apothecary</vt:lpstr>
      <vt:lpstr>coherence </vt:lpstr>
      <vt:lpstr>Re-cap  setting and dialogue </vt:lpstr>
      <vt:lpstr>Starter </vt:lpstr>
      <vt:lpstr>Learning Objectives </vt:lpstr>
      <vt:lpstr>What is ‘coherence’ ?</vt:lpstr>
      <vt:lpstr>Coherence </vt:lpstr>
      <vt:lpstr>PowerPoint Presentation</vt:lpstr>
      <vt:lpstr>Why coherence? </vt:lpstr>
      <vt:lpstr>Coherence and writing </vt:lpstr>
      <vt:lpstr>Repeated sequences - setting</vt:lpstr>
      <vt:lpstr>Repeated sequences - setting</vt:lpstr>
      <vt:lpstr>Repetition of actions </vt:lpstr>
      <vt:lpstr>Repetition of actions</vt:lpstr>
      <vt:lpstr>Introduction reflected in the outro</vt:lpstr>
      <vt:lpstr>Introduction reflected in the outro</vt:lpstr>
      <vt:lpstr>Recap </vt:lpstr>
      <vt:lpstr>Topic markers – linking sentences and paragraphs</vt:lpstr>
      <vt:lpstr>Linking paragraphs</vt:lpstr>
      <vt:lpstr>Linking paragraphs </vt:lpstr>
      <vt:lpstr>feedback</vt:lpstr>
      <vt:lpstr>Plenary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jessica</dc:creator>
  <cp:lastModifiedBy>Administrator</cp:lastModifiedBy>
  <cp:revision>28</cp:revision>
  <dcterms:created xsi:type="dcterms:W3CDTF">2014-11-26T17:36:15Z</dcterms:created>
  <dcterms:modified xsi:type="dcterms:W3CDTF">2014-11-27T10:35:55Z</dcterms:modified>
</cp:coreProperties>
</file>