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1140" y="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580E-3829-4451-A1F4-484158D7ADAB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EE1C5-F278-425D-BA69-B9B498415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669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580E-3829-4451-A1F4-484158D7ADAB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EE1C5-F278-425D-BA69-B9B498415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1123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580E-3829-4451-A1F4-484158D7ADAB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EE1C5-F278-425D-BA69-B9B498415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008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580E-3829-4451-A1F4-484158D7ADAB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EE1C5-F278-425D-BA69-B9B498415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808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580E-3829-4451-A1F4-484158D7ADAB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EE1C5-F278-425D-BA69-B9B498415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196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580E-3829-4451-A1F4-484158D7ADAB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EE1C5-F278-425D-BA69-B9B498415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502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580E-3829-4451-A1F4-484158D7ADAB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EE1C5-F278-425D-BA69-B9B498415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422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580E-3829-4451-A1F4-484158D7ADAB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EE1C5-F278-425D-BA69-B9B498415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611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580E-3829-4451-A1F4-484158D7ADAB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EE1C5-F278-425D-BA69-B9B498415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415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580E-3829-4451-A1F4-484158D7ADAB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EE1C5-F278-425D-BA69-B9B498415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546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580E-3829-4451-A1F4-484158D7ADAB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EE1C5-F278-425D-BA69-B9B498415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222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8580E-3829-4451-A1F4-484158D7ADAB}" type="datetimeFigureOut">
              <a:rPr lang="en-GB" smtClean="0"/>
              <a:t>12/12/2014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EE1C5-F278-425D-BA69-B9B4984158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54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Creative writing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>
                <a:solidFill>
                  <a:srgbClr val="FF0000"/>
                </a:solidFill>
              </a:rPr>
              <a:t>Writing with still frames</a:t>
            </a:r>
            <a:endParaRPr lang="en-GB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82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25" y="5508626"/>
            <a:ext cx="6069560" cy="62144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/>
              <a:t>Starter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dirty="0"/>
          </a:p>
        </p:txBody>
      </p:sp>
      <p:pic>
        <p:nvPicPr>
          <p:cNvPr id="1026" name="Picture 2" descr="http://www.walker.co.uk/walkerdam/getimage.aspx?cat=maininterior-1&amp;isbn=97814063058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6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 descr="http://designyoutrust.com/wp-content/uploads/2012/10/1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2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41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http://images.rapgenius.com/9e0xvhbt8a1p7tpx9vutuqc9f.1000x750x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309231" cy="68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61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Learning Objectives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 Students will </a:t>
            </a:r>
            <a:r>
              <a:rPr lang="en-GB" b="1" dirty="0" smtClean="0"/>
              <a:t>re-cap their knowledge </a:t>
            </a:r>
            <a:r>
              <a:rPr lang="en-GB" dirty="0" smtClean="0"/>
              <a:t>of  rhetorical devices and other key features from the mark scheme. </a:t>
            </a:r>
          </a:p>
          <a:p>
            <a:endParaRPr lang="en-GB" dirty="0"/>
          </a:p>
          <a:p>
            <a:r>
              <a:rPr lang="en-GB" dirty="0" smtClean="0"/>
              <a:t>Students will </a:t>
            </a:r>
            <a:r>
              <a:rPr lang="en-GB" b="1" dirty="0" smtClean="0"/>
              <a:t>demonstrate </a:t>
            </a:r>
            <a:r>
              <a:rPr lang="en-GB" dirty="0" smtClean="0"/>
              <a:t>their knowledge and understanding of creating suspense and tension from the previous lesson, focusing upon still frames and images to put together a number of imaginative, effective paragraphs.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757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Re-cap – Setting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 How do we enable our reader to engage imaginatively with our setting? </a:t>
            </a:r>
          </a:p>
          <a:p>
            <a:endParaRPr lang="en-GB" dirty="0"/>
          </a:p>
          <a:p>
            <a:r>
              <a:rPr lang="en-GB" dirty="0" smtClean="0"/>
              <a:t>Zooming in on small features – DETAILED description of specific items, sounds, movements.</a:t>
            </a:r>
          </a:p>
          <a:p>
            <a:endParaRPr lang="en-GB" dirty="0"/>
          </a:p>
          <a:p>
            <a:r>
              <a:rPr lang="en-GB" dirty="0" smtClean="0"/>
              <a:t> Rhetorical devices – simile, metaphor, personification. </a:t>
            </a:r>
          </a:p>
          <a:p>
            <a:endParaRPr lang="en-GB" dirty="0"/>
          </a:p>
          <a:p>
            <a:r>
              <a:rPr lang="en-GB" dirty="0" smtClean="0"/>
              <a:t>First person perspective – your emotional response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222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2.staticflickr.com/6/5279/7390439910_41aa7e7c02_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822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284677" y="351235"/>
            <a:ext cx="267286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dirty="0" smtClean="0"/>
              <a:t>TASK: </a:t>
            </a:r>
          </a:p>
          <a:p>
            <a:endParaRPr lang="en-GB" sz="2600" dirty="0"/>
          </a:p>
          <a:p>
            <a:r>
              <a:rPr lang="en-GB" sz="2600" dirty="0" smtClean="0"/>
              <a:t>Imagine you are part of this crowd. </a:t>
            </a:r>
          </a:p>
          <a:p>
            <a:endParaRPr lang="en-GB" sz="2600" dirty="0" smtClean="0"/>
          </a:p>
          <a:p>
            <a:r>
              <a:rPr lang="en-GB" sz="2600" dirty="0" smtClean="0"/>
              <a:t>Describe the setting and your emotions as you walk around. </a:t>
            </a:r>
          </a:p>
          <a:p>
            <a:endParaRPr lang="en-GB" sz="2600" dirty="0"/>
          </a:p>
          <a:p>
            <a:endParaRPr lang="en-GB" sz="2600" dirty="0" smtClean="0"/>
          </a:p>
          <a:p>
            <a:r>
              <a:rPr lang="en-GB" sz="2600" dirty="0" smtClean="0"/>
              <a:t>Think about the key techniques we have explored. </a:t>
            </a:r>
            <a:endParaRPr lang="en-GB" sz="2600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993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5122" name="Picture 2" descr="http://i2.dailyrecord.co.uk/incoming/article1164957.ece/alternates/s2197/AP-DO-NOT-USE-san-fermin-bull-running-festival-image-3-4270071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6645"/>
            <a:ext cx="7111827" cy="511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16726" y="731520"/>
            <a:ext cx="464233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2000" b="1" dirty="0" smtClean="0"/>
              <a:t>Plan a three part response to this scene:</a:t>
            </a:r>
          </a:p>
          <a:p>
            <a:pPr marL="285750" indent="-285750">
              <a:buFontTx/>
              <a:buChar char="-"/>
            </a:pPr>
            <a:endParaRPr lang="en-GB" sz="2000" b="1" dirty="0"/>
          </a:p>
          <a:p>
            <a:pPr marL="342900" indent="-342900">
              <a:buFont typeface="+mj-lt"/>
              <a:buAutoNum type="arabicPeriod"/>
            </a:pPr>
            <a:r>
              <a:rPr lang="en-GB" sz="2000" b="1" dirty="0" smtClean="0"/>
              <a:t>The moments before the </a:t>
            </a:r>
            <a:r>
              <a:rPr lang="en-GB" sz="2000" b="1" dirty="0" smtClean="0"/>
              <a:t>event.</a:t>
            </a:r>
            <a:endParaRPr lang="en-GB" sz="2000" b="1" dirty="0" smtClean="0"/>
          </a:p>
          <a:p>
            <a:pPr marL="342900" indent="-342900">
              <a:buFont typeface="+mj-lt"/>
              <a:buAutoNum type="arabicPeriod"/>
            </a:pPr>
            <a:endParaRPr lang="en-GB" sz="2000" b="1" dirty="0"/>
          </a:p>
          <a:p>
            <a:pPr marL="342900" indent="-342900">
              <a:buFont typeface="+mj-lt"/>
              <a:buAutoNum type="arabicPeriod"/>
            </a:pPr>
            <a:r>
              <a:rPr lang="en-GB" sz="2000" b="1" dirty="0" smtClean="0"/>
              <a:t>The bull run – the main action. </a:t>
            </a:r>
            <a:r>
              <a:rPr lang="en-GB" sz="2000" b="1" dirty="0" err="1" smtClean="0"/>
              <a:t>Cliffhanger</a:t>
            </a:r>
            <a:r>
              <a:rPr lang="en-GB" sz="2000" b="1" dirty="0" smtClean="0"/>
              <a:t>? </a:t>
            </a:r>
          </a:p>
          <a:p>
            <a:pPr marL="342900" indent="-342900">
              <a:buFont typeface="+mj-lt"/>
              <a:buAutoNum type="arabicPeriod"/>
            </a:pPr>
            <a:endParaRPr lang="en-GB" sz="2000" b="1" dirty="0"/>
          </a:p>
          <a:p>
            <a:pPr marL="342900" indent="-342900">
              <a:buFont typeface="+mj-lt"/>
              <a:buAutoNum type="arabicPeriod"/>
            </a:pPr>
            <a:r>
              <a:rPr lang="en-GB" sz="2000" b="1" dirty="0" smtClean="0"/>
              <a:t>What happens next? End of the event. </a:t>
            </a:r>
          </a:p>
          <a:p>
            <a:pPr marL="342900" indent="-342900">
              <a:buFont typeface="+mj-lt"/>
              <a:buAutoNum type="arabicPeriod"/>
            </a:pPr>
            <a:endParaRPr lang="en-GB" sz="2000" b="1" dirty="0"/>
          </a:p>
          <a:p>
            <a:endParaRPr lang="en-GB" sz="2000" b="1" dirty="0" smtClean="0"/>
          </a:p>
          <a:p>
            <a:r>
              <a:rPr lang="en-GB" sz="2000" b="1" dirty="0" smtClean="0"/>
              <a:t>Think about HOW you can create tension and suspense. </a:t>
            </a:r>
          </a:p>
          <a:p>
            <a:endParaRPr lang="en-GB" sz="2000" b="1" dirty="0"/>
          </a:p>
          <a:p>
            <a:r>
              <a:rPr lang="en-GB" sz="2000" b="1" dirty="0" smtClean="0"/>
              <a:t>Rhetorical devices.</a:t>
            </a:r>
          </a:p>
          <a:p>
            <a:endParaRPr lang="en-GB" sz="2000" b="1" dirty="0"/>
          </a:p>
          <a:p>
            <a:r>
              <a:rPr lang="en-GB" sz="2000" b="1" dirty="0" smtClean="0"/>
              <a:t>Key features from yesterday’s lesson. 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136615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s.mi9.com/uploads/scary/2178/free-scary-wallpaper_1024x768_293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8302"/>
            <a:ext cx="8046720" cy="603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19751" y="252450"/>
            <a:ext cx="3580327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TASK</a:t>
            </a:r>
          </a:p>
          <a:p>
            <a:endParaRPr lang="en-GB" dirty="0"/>
          </a:p>
          <a:p>
            <a:r>
              <a:rPr lang="en-GB" dirty="0" smtClean="0"/>
              <a:t>Examine the still-frame. </a:t>
            </a:r>
          </a:p>
          <a:p>
            <a:endParaRPr lang="en-GB" dirty="0"/>
          </a:p>
          <a:p>
            <a:r>
              <a:rPr lang="en-GB" dirty="0" smtClean="0"/>
              <a:t>Look </a:t>
            </a:r>
            <a:r>
              <a:rPr lang="en-GB" b="1" dirty="0" smtClean="0"/>
              <a:t>closely </a:t>
            </a:r>
            <a:r>
              <a:rPr lang="en-GB" dirty="0" smtClean="0"/>
              <a:t>at the features. </a:t>
            </a:r>
          </a:p>
          <a:p>
            <a:endParaRPr lang="en-GB" dirty="0" smtClean="0"/>
          </a:p>
          <a:p>
            <a:r>
              <a:rPr lang="en-GB" dirty="0" smtClean="0"/>
              <a:t>Imagine you have discovered this person during your travels. Write TWO paragraphs – think about those key terms:</a:t>
            </a:r>
          </a:p>
          <a:p>
            <a:endParaRPr lang="en-GB" dirty="0"/>
          </a:p>
          <a:p>
            <a:r>
              <a:rPr lang="en-GB" dirty="0" smtClean="0"/>
              <a:t>First person perspective </a:t>
            </a:r>
          </a:p>
          <a:p>
            <a:endParaRPr lang="en-GB" dirty="0"/>
          </a:p>
          <a:p>
            <a:r>
              <a:rPr lang="en-GB" dirty="0" smtClean="0"/>
              <a:t>Emotional response </a:t>
            </a:r>
          </a:p>
          <a:p>
            <a:endParaRPr lang="en-GB" dirty="0"/>
          </a:p>
          <a:p>
            <a:r>
              <a:rPr lang="en-GB" dirty="0" smtClean="0"/>
              <a:t>Small features – tension/suspense</a:t>
            </a:r>
          </a:p>
          <a:p>
            <a:endParaRPr lang="en-GB" dirty="0"/>
          </a:p>
          <a:p>
            <a:endParaRPr lang="en-GB" dirty="0" smtClean="0"/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 </a:t>
            </a:r>
            <a:r>
              <a:rPr lang="en-GB" b="1" dirty="0" smtClean="0"/>
              <a:t>Discovery </a:t>
            </a:r>
            <a:r>
              <a:rPr lang="en-GB" dirty="0" smtClean="0"/>
              <a:t>of this person. </a:t>
            </a:r>
            <a:r>
              <a:rPr lang="en-GB" dirty="0" err="1" smtClean="0"/>
              <a:t>Cliffhanger</a:t>
            </a:r>
            <a:r>
              <a:rPr lang="en-GB" dirty="0" smtClean="0"/>
              <a:t>. 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 smtClean="0"/>
              <a:t>What happens next? </a:t>
            </a:r>
            <a:r>
              <a:rPr lang="en-GB" b="1" dirty="0" smtClean="0"/>
              <a:t>Release</a:t>
            </a:r>
            <a:r>
              <a:rPr lang="en-GB" dirty="0" smtClean="0"/>
              <a:t> of tension. </a:t>
            </a:r>
          </a:p>
          <a:p>
            <a:pPr marL="342900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839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Students will re-cap their knowledge of  rhetorical devices and other key features from the mark scheme. </a:t>
            </a:r>
          </a:p>
          <a:p>
            <a:endParaRPr lang="en-GB" dirty="0"/>
          </a:p>
          <a:p>
            <a:r>
              <a:rPr lang="en-GB" dirty="0"/>
              <a:t>Students will demonstrate their knowledge of creating suspense and tension from the previous lesson, focusing upon still frames and images to put together a number of imaginative, effective paragraphs.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mtClean="0"/>
              <a:t>Plenary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57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Learning Objectives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 Students will re-cap their knowledge of  rhetorical devices and other key features from the mark scheme. </a:t>
            </a:r>
          </a:p>
          <a:p>
            <a:endParaRPr lang="en-GB" dirty="0"/>
          </a:p>
          <a:p>
            <a:r>
              <a:rPr lang="en-GB" dirty="0" smtClean="0"/>
              <a:t>Students will demonstrate their knowledge of creating suspense and tension from the previous lesson, focusing upon still frames and images to put together a number of imaginative, effective paragraphs.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929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353</Words>
  <Application>Microsoft Office PowerPoint</Application>
  <PresentationFormat>Custom</PresentationFormat>
  <Paragraphs>64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Creative writing </vt:lpstr>
      <vt:lpstr>Starter </vt:lpstr>
      <vt:lpstr>PowerPoint Presentation</vt:lpstr>
      <vt:lpstr>PowerPoint Presentation</vt:lpstr>
      <vt:lpstr>Learning Objectives </vt:lpstr>
      <vt:lpstr>Re-cap – Setting </vt:lpstr>
      <vt:lpstr>PowerPoint Presentation</vt:lpstr>
      <vt:lpstr> </vt:lpstr>
      <vt:lpstr>PowerPoint Presentation</vt:lpstr>
      <vt:lpstr>Plenary </vt:lpstr>
      <vt:lpstr>Learning Objectives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writing</dc:title>
  <dc:creator>ALAN TARR</dc:creator>
  <cp:lastModifiedBy>Administrator</cp:lastModifiedBy>
  <cp:revision>13</cp:revision>
  <dcterms:created xsi:type="dcterms:W3CDTF">2014-12-11T22:51:22Z</dcterms:created>
  <dcterms:modified xsi:type="dcterms:W3CDTF">2014-12-12T15:02:08Z</dcterms:modified>
</cp:coreProperties>
</file>