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0" r:id="rId1"/>
  </p:sldMasterIdLst>
  <p:notesMasterIdLst>
    <p:notesMasterId r:id="rId12"/>
  </p:notesMasterIdLst>
  <p:sldIdLst>
    <p:sldId id="280" r:id="rId2"/>
    <p:sldId id="281" r:id="rId3"/>
    <p:sldId id="282" r:id="rId4"/>
    <p:sldId id="283" r:id="rId5"/>
    <p:sldId id="284" r:id="rId6"/>
    <p:sldId id="285" r:id="rId7"/>
    <p:sldId id="304" r:id="rId8"/>
    <p:sldId id="286" r:id="rId9"/>
    <p:sldId id="303" r:id="rId10"/>
    <p:sldId id="28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C36240-BF63-4264-90F1-52BE916C2DF2}" type="datetimeFigureOut">
              <a:rPr lang="en-GB" smtClean="0"/>
              <a:t>22/09/2016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851975-5398-4967-B0B1-959FA9826309}" type="slidenum">
              <a:rPr lang="en-GB" smtClean="0"/>
              <a:t>‹#›</a:t>
            </a:fld>
            <a:endParaRPr lang="en-GB"/>
          </a:p>
        </p:txBody>
      </p:sp>
    </p:spTree>
    <p:extLst>
      <p:ext uri="{BB962C8B-B14F-4D97-AF65-F5344CB8AC3E}">
        <p14:creationId xmlns:p14="http://schemas.microsoft.com/office/powerpoint/2010/main" val="2867067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7851975-5398-4967-B0B1-959FA9826309}" type="slidenum">
              <a:rPr lang="en-GB" smtClean="0"/>
              <a:t>9</a:t>
            </a:fld>
            <a:endParaRPr lang="en-GB"/>
          </a:p>
        </p:txBody>
      </p:sp>
    </p:spTree>
    <p:extLst>
      <p:ext uri="{BB962C8B-B14F-4D97-AF65-F5344CB8AC3E}">
        <p14:creationId xmlns:p14="http://schemas.microsoft.com/office/powerpoint/2010/main" val="3956747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7851975-5398-4967-B0B1-959FA9826309}" type="slidenum">
              <a:rPr lang="en-GB" smtClean="0"/>
              <a:t>10</a:t>
            </a:fld>
            <a:endParaRPr lang="en-GB"/>
          </a:p>
        </p:txBody>
      </p:sp>
    </p:spTree>
    <p:extLst>
      <p:ext uri="{BB962C8B-B14F-4D97-AF65-F5344CB8AC3E}">
        <p14:creationId xmlns:p14="http://schemas.microsoft.com/office/powerpoint/2010/main" val="2387674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7370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E9F0289-6CBA-4885-BF4B-019D19CF3E1E}" type="datetimeFigureOut">
              <a:rPr lang="en-GB" smtClean="0"/>
              <a:t>22/09/2016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2395590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4151203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6999690" y="2613787"/>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2635223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3402445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2397784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1798216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3037496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29304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1581793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1490688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E9F0289-6CBA-4885-BF4B-019D19CF3E1E}" type="datetimeFigureOut">
              <a:rPr lang="en-GB" smtClean="0"/>
              <a:t>22/09/2016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2692896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E9F0289-6CBA-4885-BF4B-019D19CF3E1E}" type="datetimeFigureOut">
              <a:rPr lang="en-GB" smtClean="0"/>
              <a:t>22/09/2016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4265141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3319166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407834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2E9F0289-6CBA-4885-BF4B-019D19CF3E1E}" type="datetimeFigureOut">
              <a:rPr lang="en-GB" smtClean="0"/>
              <a:t>22/09/2016</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2825947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E9F0289-6CBA-4885-BF4B-019D19CF3E1E}" type="datetimeFigureOut">
              <a:rPr lang="en-GB" smtClean="0"/>
              <a:t>22/09/2016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A2DAA3-D293-49C2-88BD-111012B9DDC4}" type="slidenum">
              <a:rPr lang="en-GB" smtClean="0"/>
              <a:t>‹#›</a:t>
            </a:fld>
            <a:endParaRPr lang="en-GB"/>
          </a:p>
        </p:txBody>
      </p:sp>
    </p:spTree>
    <p:extLst>
      <p:ext uri="{BB962C8B-B14F-4D97-AF65-F5344CB8AC3E}">
        <p14:creationId xmlns:p14="http://schemas.microsoft.com/office/powerpoint/2010/main" val="693930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E9F0289-6CBA-4885-BF4B-019D19CF3E1E}" type="datetimeFigureOut">
              <a:rPr lang="en-GB" smtClean="0"/>
              <a:t>22/09/2016</a:t>
            </a:fld>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8A2DAA3-D293-49C2-88BD-111012B9DDC4}" type="slidenum">
              <a:rPr lang="en-GB" smtClean="0"/>
              <a:t>‹#›</a:t>
            </a:fld>
            <a:endParaRPr lang="en-GB"/>
          </a:p>
        </p:txBody>
      </p:sp>
    </p:spTree>
    <p:extLst>
      <p:ext uri="{BB962C8B-B14F-4D97-AF65-F5344CB8AC3E}">
        <p14:creationId xmlns:p14="http://schemas.microsoft.com/office/powerpoint/2010/main" val="349202625"/>
      </p:ext>
    </p:extLst>
  </p:cSld>
  <p:clrMap bg1="dk1" tx1="lt1" bg2="dk2" tx2="lt2" accent1="accent1" accent2="accent2" accent3="accent3" accent4="accent4" accent5="accent5" accent6="accent6" hlink="hlink" folHlink="folHlink"/>
  <p:sldLayoutIdLst>
    <p:sldLayoutId id="2147484061" r:id="rId1"/>
    <p:sldLayoutId id="2147484062" r:id="rId2"/>
    <p:sldLayoutId id="2147484063" r:id="rId3"/>
    <p:sldLayoutId id="2147484064" r:id="rId4"/>
    <p:sldLayoutId id="2147484065" r:id="rId5"/>
    <p:sldLayoutId id="2147484066" r:id="rId6"/>
    <p:sldLayoutId id="2147484067" r:id="rId7"/>
    <p:sldLayoutId id="2147484068" r:id="rId8"/>
    <p:sldLayoutId id="2147484069" r:id="rId9"/>
    <p:sldLayoutId id="2147484070" r:id="rId10"/>
    <p:sldLayoutId id="2147484071" r:id="rId11"/>
    <p:sldLayoutId id="2147484072" r:id="rId12"/>
    <p:sldLayoutId id="2147484073" r:id="rId13"/>
    <p:sldLayoutId id="2147484074" r:id="rId14"/>
    <p:sldLayoutId id="2147484075" r:id="rId15"/>
    <p:sldLayoutId id="2147484076" r:id="rId16"/>
    <p:sldLayoutId id="21474840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251520" y="620688"/>
            <a:ext cx="8712968" cy="5170646"/>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6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omic Sans MS" panose="030F0702030302020204" pitchFamily="66" charset="0"/>
              </a:rPr>
              <a:t>Understanding Sociological approaches to Health &amp; Social Care.</a:t>
            </a:r>
            <a:endParaRPr lang="en-US" sz="6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omic Sans MS" panose="030F0702030302020204" pitchFamily="66" charset="0"/>
            </a:endParaRPr>
          </a:p>
        </p:txBody>
      </p:sp>
    </p:spTree>
    <p:extLst>
      <p:ext uri="{BB962C8B-B14F-4D97-AF65-F5344CB8AC3E}">
        <p14:creationId xmlns:p14="http://schemas.microsoft.com/office/powerpoint/2010/main" val="2593232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619672" y="188640"/>
            <a:ext cx="5142755"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Models of Health</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0" name="Content Placeholder 9"/>
          <p:cNvSpPr>
            <a:spLocks noGrp="1"/>
          </p:cNvSpPr>
          <p:nvPr>
            <p:ph sz="half" idx="1"/>
          </p:nvPr>
        </p:nvSpPr>
        <p:spPr/>
        <p:txBody>
          <a:bodyPr>
            <a:normAutofit fontScale="70000" lnSpcReduction="20000"/>
          </a:bodyPr>
          <a:lstStyle/>
          <a:p>
            <a:r>
              <a:rPr lang="en-GB" sz="2600" b="1" dirty="0" smtClean="0">
                <a:solidFill>
                  <a:schemeClr val="bg1"/>
                </a:solidFill>
                <a:latin typeface="Calibri" panose="020F0502020204030204" pitchFamily="34" charset="0"/>
              </a:rPr>
              <a:t>Biomedical </a:t>
            </a:r>
          </a:p>
          <a:p>
            <a:pPr marL="0" indent="0">
              <a:buNone/>
            </a:pPr>
            <a:endParaRPr lang="en-GB" dirty="0" smtClean="0">
              <a:solidFill>
                <a:schemeClr val="bg1"/>
              </a:solidFill>
            </a:endParaRPr>
          </a:p>
          <a:p>
            <a:r>
              <a:rPr lang="en-GB" sz="1800" dirty="0" smtClean="0">
                <a:solidFill>
                  <a:schemeClr val="bg1"/>
                </a:solidFill>
                <a:latin typeface="Calibri" panose="020F0502020204030204" pitchFamily="34" charset="0"/>
              </a:rPr>
              <a:t>Model that has dominated Western societies. </a:t>
            </a:r>
          </a:p>
          <a:p>
            <a:r>
              <a:rPr lang="en-GB" sz="1800" dirty="0" smtClean="0">
                <a:solidFill>
                  <a:schemeClr val="bg1"/>
                </a:solidFill>
                <a:latin typeface="Calibri" panose="020F0502020204030204" pitchFamily="34" charset="0"/>
              </a:rPr>
              <a:t>Underpins policies &amp; practices of the NHS. </a:t>
            </a:r>
          </a:p>
          <a:p>
            <a:r>
              <a:rPr lang="en-GB" sz="1800" dirty="0" smtClean="0">
                <a:solidFill>
                  <a:schemeClr val="bg1"/>
                </a:solidFill>
                <a:latin typeface="Calibri" panose="020F0502020204030204" pitchFamily="34" charset="0"/>
              </a:rPr>
              <a:t>Health is largely regarded as being the absence of disease.</a:t>
            </a:r>
          </a:p>
          <a:p>
            <a:r>
              <a:rPr lang="en-GB" sz="1800" dirty="0" smtClean="0">
                <a:solidFill>
                  <a:schemeClr val="bg1"/>
                </a:solidFill>
                <a:latin typeface="Calibri" panose="020F0502020204030204" pitchFamily="34" charset="0"/>
              </a:rPr>
              <a:t>Intervention of health professionals is necessary.</a:t>
            </a:r>
          </a:p>
          <a:p>
            <a:r>
              <a:rPr lang="en-GB" sz="1800" dirty="0" smtClean="0">
                <a:solidFill>
                  <a:schemeClr val="bg1"/>
                </a:solidFill>
                <a:latin typeface="Calibri" panose="020F0502020204030204" pitchFamily="34" charset="0"/>
              </a:rPr>
              <a:t>Main purpose is to cure illness.</a:t>
            </a:r>
          </a:p>
          <a:p>
            <a:r>
              <a:rPr lang="en-GB" sz="1800" dirty="0" smtClean="0">
                <a:solidFill>
                  <a:schemeClr val="bg1"/>
                </a:solidFill>
                <a:latin typeface="Calibri" panose="020F0502020204030204" pitchFamily="34" charset="0"/>
              </a:rPr>
              <a:t>Little regard is paid to environmental and social factors.</a:t>
            </a:r>
          </a:p>
          <a:p>
            <a:r>
              <a:rPr lang="en-GB" sz="1800" dirty="0" smtClean="0">
                <a:solidFill>
                  <a:schemeClr val="bg1"/>
                </a:solidFill>
                <a:latin typeface="Calibri" panose="020F0502020204030204" pitchFamily="34" charset="0"/>
              </a:rPr>
              <a:t>Focuses on the individual whilst ignoring all other factors that could cause disease</a:t>
            </a:r>
            <a:r>
              <a:rPr lang="en-GB" sz="1800" dirty="0" smtClean="0">
                <a:solidFill>
                  <a:schemeClr val="bg1"/>
                </a:solidFill>
                <a:latin typeface="Calibri" panose="020F0502020204030204" pitchFamily="34" charset="0"/>
              </a:rPr>
              <a:t>.</a:t>
            </a:r>
          </a:p>
          <a:p>
            <a:r>
              <a:rPr lang="en-GB" sz="1800" dirty="0" smtClean="0">
                <a:solidFill>
                  <a:schemeClr val="bg1"/>
                </a:solidFill>
                <a:latin typeface="Calibri" panose="020F0502020204030204" pitchFamily="34" charset="0"/>
              </a:rPr>
              <a:t>This model fits with the FUNCTIONALIST Perspective</a:t>
            </a:r>
            <a:endParaRPr lang="en-GB" sz="1800" dirty="0" smtClean="0">
              <a:solidFill>
                <a:schemeClr val="bg1"/>
              </a:solidFill>
              <a:latin typeface="Calibri" panose="020F0502020204030204" pitchFamily="34" charset="0"/>
            </a:endParaRPr>
          </a:p>
          <a:p>
            <a:endParaRPr lang="en-GB" sz="1800" dirty="0"/>
          </a:p>
        </p:txBody>
      </p:sp>
      <p:sp>
        <p:nvSpPr>
          <p:cNvPr id="11" name="Content Placeholder 10"/>
          <p:cNvSpPr>
            <a:spLocks noGrp="1"/>
          </p:cNvSpPr>
          <p:nvPr>
            <p:ph sz="half" idx="2"/>
          </p:nvPr>
        </p:nvSpPr>
        <p:spPr/>
        <p:txBody>
          <a:bodyPr>
            <a:normAutofit fontScale="70000" lnSpcReduction="20000"/>
          </a:bodyPr>
          <a:lstStyle/>
          <a:p>
            <a:r>
              <a:rPr lang="en-GB" sz="2600" b="1" dirty="0" smtClean="0">
                <a:solidFill>
                  <a:schemeClr val="bg1"/>
                </a:solidFill>
                <a:latin typeface="Calibri" panose="020F0502020204030204" pitchFamily="34" charset="0"/>
              </a:rPr>
              <a:t>Socio – medical</a:t>
            </a:r>
          </a:p>
          <a:p>
            <a:endParaRPr lang="en-GB" dirty="0" smtClean="0">
              <a:solidFill>
                <a:schemeClr val="bg1"/>
              </a:solidFill>
            </a:endParaRPr>
          </a:p>
          <a:p>
            <a:r>
              <a:rPr lang="en-GB" sz="1900" dirty="0" smtClean="0">
                <a:solidFill>
                  <a:schemeClr val="bg1"/>
                </a:solidFill>
                <a:latin typeface="Calibri" panose="020F0502020204030204" pitchFamily="34" charset="0"/>
              </a:rPr>
              <a:t>Focuses on social factors that contribute to health and well being.</a:t>
            </a:r>
          </a:p>
          <a:p>
            <a:r>
              <a:rPr lang="en-GB" sz="1900" dirty="0" smtClean="0">
                <a:solidFill>
                  <a:schemeClr val="bg1"/>
                </a:solidFill>
                <a:latin typeface="Calibri" panose="020F0502020204030204" pitchFamily="34" charset="0"/>
              </a:rPr>
              <a:t>Causes of ill health are not solely located in the individual.</a:t>
            </a:r>
          </a:p>
          <a:p>
            <a:r>
              <a:rPr lang="en-GB" sz="1900" dirty="0" smtClean="0">
                <a:solidFill>
                  <a:schemeClr val="bg1"/>
                </a:solidFill>
                <a:latin typeface="Calibri" panose="020F0502020204030204" pitchFamily="34" charset="0"/>
              </a:rPr>
              <a:t>Includes the impact of poverty, poor housing, diet and pollution</a:t>
            </a:r>
            <a:r>
              <a:rPr lang="en-GB" sz="1900" dirty="0" smtClean="0">
                <a:solidFill>
                  <a:schemeClr val="bg1"/>
                </a:solidFill>
                <a:latin typeface="Calibri" panose="020F0502020204030204" pitchFamily="34" charset="0"/>
              </a:rPr>
              <a:t>.</a:t>
            </a:r>
          </a:p>
          <a:p>
            <a:r>
              <a:rPr lang="en-GB" sz="1900" dirty="0" smtClean="0">
                <a:solidFill>
                  <a:schemeClr val="bg1"/>
                </a:solidFill>
                <a:latin typeface="Calibri" panose="020F0502020204030204" pitchFamily="34" charset="0"/>
              </a:rPr>
              <a:t>Fits well with the conflict theories – MARXISM.</a:t>
            </a:r>
          </a:p>
          <a:p>
            <a:r>
              <a:rPr lang="en-GB" sz="1900" dirty="0" smtClean="0">
                <a:solidFill>
                  <a:schemeClr val="bg1"/>
                </a:solidFill>
                <a:latin typeface="Calibri" panose="020F0502020204030204" pitchFamily="34" charset="0"/>
              </a:rPr>
              <a:t>The higher rates of disease and illness in the poor can be explained by the inequalities in society.</a:t>
            </a:r>
            <a:endParaRPr lang="en-GB" sz="1900" dirty="0">
              <a:solidFill>
                <a:schemeClr val="bg1"/>
              </a:solidFill>
              <a:latin typeface="Calibri" panose="020F0502020204030204" pitchFamily="34" charset="0"/>
            </a:endParaRPr>
          </a:p>
        </p:txBody>
      </p:sp>
    </p:spTree>
    <p:extLst>
      <p:ext uri="{BB962C8B-B14F-4D97-AF65-F5344CB8AC3E}">
        <p14:creationId xmlns:p14="http://schemas.microsoft.com/office/powerpoint/2010/main" val="122314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1000"/>
                                        <p:tgtEl>
                                          <p:spTgt spid="11">
                                            <p:txEl>
                                              <p:pRg st="0" end="0"/>
                                            </p:txEl>
                                          </p:spTgt>
                                        </p:tgtEl>
                                      </p:cBhvr>
                                    </p:animEffect>
                                    <p:anim calcmode="lin" valueType="num">
                                      <p:cBhvr>
                                        <p:cTn id="15"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Effect transition="in" filter="fade">
                                      <p:cBhvr>
                                        <p:cTn id="21" dur="1000"/>
                                        <p:tgtEl>
                                          <p:spTgt spid="10">
                                            <p:txEl>
                                              <p:pRg st="2" end="2"/>
                                            </p:txEl>
                                          </p:spTgt>
                                        </p:tgtEl>
                                      </p:cBhvr>
                                    </p:animEffect>
                                    <p:anim calcmode="lin" valueType="num">
                                      <p:cBhvr>
                                        <p:cTn id="2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animEffect transition="in" filter="fade">
                                      <p:cBhvr>
                                        <p:cTn id="26" dur="1000"/>
                                        <p:tgtEl>
                                          <p:spTgt spid="10">
                                            <p:txEl>
                                              <p:pRg st="3" end="3"/>
                                            </p:txEl>
                                          </p:spTgt>
                                        </p:tgtEl>
                                      </p:cBhvr>
                                    </p:animEffect>
                                    <p:anim calcmode="lin" valueType="num">
                                      <p:cBhvr>
                                        <p:cTn id="27"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0">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animEffect transition="in" filter="fade">
                                      <p:cBhvr>
                                        <p:cTn id="31" dur="1000"/>
                                        <p:tgtEl>
                                          <p:spTgt spid="10">
                                            <p:txEl>
                                              <p:pRg st="4" end="4"/>
                                            </p:txEl>
                                          </p:spTgt>
                                        </p:tgtEl>
                                      </p:cBhvr>
                                    </p:animEffect>
                                    <p:anim calcmode="lin" valueType="num">
                                      <p:cBhvr>
                                        <p:cTn id="32"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0">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0">
                                            <p:txEl>
                                              <p:pRg st="5" end="5"/>
                                            </p:txEl>
                                          </p:spTgt>
                                        </p:tgtEl>
                                        <p:attrNameLst>
                                          <p:attrName>style.visibility</p:attrName>
                                        </p:attrNameLst>
                                      </p:cBhvr>
                                      <p:to>
                                        <p:strVal val="visible"/>
                                      </p:to>
                                    </p:set>
                                    <p:animEffect transition="in" filter="fade">
                                      <p:cBhvr>
                                        <p:cTn id="36" dur="1000"/>
                                        <p:tgtEl>
                                          <p:spTgt spid="10">
                                            <p:txEl>
                                              <p:pRg st="5" end="5"/>
                                            </p:txEl>
                                          </p:spTgt>
                                        </p:tgtEl>
                                      </p:cBhvr>
                                    </p:animEffect>
                                    <p:anim calcmode="lin" valueType="num">
                                      <p:cBhvr>
                                        <p:cTn id="37"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10">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10">
                                            <p:txEl>
                                              <p:pRg st="6" end="6"/>
                                            </p:txEl>
                                          </p:spTgt>
                                        </p:tgtEl>
                                        <p:attrNameLst>
                                          <p:attrName>style.visibility</p:attrName>
                                        </p:attrNameLst>
                                      </p:cBhvr>
                                      <p:to>
                                        <p:strVal val="visible"/>
                                      </p:to>
                                    </p:set>
                                    <p:animEffect transition="in" filter="fade">
                                      <p:cBhvr>
                                        <p:cTn id="41" dur="1000"/>
                                        <p:tgtEl>
                                          <p:spTgt spid="10">
                                            <p:txEl>
                                              <p:pRg st="6" end="6"/>
                                            </p:txEl>
                                          </p:spTgt>
                                        </p:tgtEl>
                                      </p:cBhvr>
                                    </p:animEffect>
                                    <p:anim calcmode="lin" valueType="num">
                                      <p:cBhvr>
                                        <p:cTn id="42" dur="1000" fill="hold"/>
                                        <p:tgtEl>
                                          <p:spTgt spid="10">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10">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0">
                                            <p:txEl>
                                              <p:pRg st="7" end="7"/>
                                            </p:txEl>
                                          </p:spTgt>
                                        </p:tgtEl>
                                        <p:attrNameLst>
                                          <p:attrName>style.visibility</p:attrName>
                                        </p:attrNameLst>
                                      </p:cBhvr>
                                      <p:to>
                                        <p:strVal val="visible"/>
                                      </p:to>
                                    </p:set>
                                    <p:animEffect transition="in" filter="fade">
                                      <p:cBhvr>
                                        <p:cTn id="46" dur="1000"/>
                                        <p:tgtEl>
                                          <p:spTgt spid="10">
                                            <p:txEl>
                                              <p:pRg st="7" end="7"/>
                                            </p:txEl>
                                          </p:spTgt>
                                        </p:tgtEl>
                                      </p:cBhvr>
                                    </p:animEffect>
                                    <p:anim calcmode="lin" valueType="num">
                                      <p:cBhvr>
                                        <p:cTn id="47" dur="1000" fill="hold"/>
                                        <p:tgtEl>
                                          <p:spTgt spid="10">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10">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10">
                                            <p:txEl>
                                              <p:pRg st="8" end="8"/>
                                            </p:txEl>
                                          </p:spTgt>
                                        </p:tgtEl>
                                        <p:attrNameLst>
                                          <p:attrName>style.visibility</p:attrName>
                                        </p:attrNameLst>
                                      </p:cBhvr>
                                      <p:to>
                                        <p:strVal val="visible"/>
                                      </p:to>
                                    </p:set>
                                    <p:animEffect transition="in" filter="fade">
                                      <p:cBhvr>
                                        <p:cTn id="51" dur="1000"/>
                                        <p:tgtEl>
                                          <p:spTgt spid="10">
                                            <p:txEl>
                                              <p:pRg st="8" end="8"/>
                                            </p:txEl>
                                          </p:spTgt>
                                        </p:tgtEl>
                                      </p:cBhvr>
                                    </p:animEffect>
                                    <p:anim calcmode="lin" valueType="num">
                                      <p:cBhvr>
                                        <p:cTn id="52" dur="1000" fill="hold"/>
                                        <p:tgtEl>
                                          <p:spTgt spid="10">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10">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10">
                                            <p:txEl>
                                              <p:pRg st="9" end="9"/>
                                            </p:txEl>
                                          </p:spTgt>
                                        </p:tgtEl>
                                        <p:attrNameLst>
                                          <p:attrName>style.visibility</p:attrName>
                                        </p:attrNameLst>
                                      </p:cBhvr>
                                      <p:to>
                                        <p:strVal val="visible"/>
                                      </p:to>
                                    </p:set>
                                    <p:animEffect transition="in" filter="fade">
                                      <p:cBhvr>
                                        <p:cTn id="56" dur="1000"/>
                                        <p:tgtEl>
                                          <p:spTgt spid="10">
                                            <p:txEl>
                                              <p:pRg st="9" end="9"/>
                                            </p:txEl>
                                          </p:spTgt>
                                        </p:tgtEl>
                                      </p:cBhvr>
                                    </p:animEffect>
                                    <p:anim calcmode="lin" valueType="num">
                                      <p:cBhvr>
                                        <p:cTn id="57" dur="1000" fill="hold"/>
                                        <p:tgtEl>
                                          <p:spTgt spid="10">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10">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1">
                                            <p:txEl>
                                              <p:pRg st="2" end="2"/>
                                            </p:txEl>
                                          </p:spTgt>
                                        </p:tgtEl>
                                        <p:attrNameLst>
                                          <p:attrName>style.visibility</p:attrName>
                                        </p:attrNameLst>
                                      </p:cBhvr>
                                      <p:to>
                                        <p:strVal val="visible"/>
                                      </p:to>
                                    </p:set>
                                    <p:animEffect transition="in" filter="fade">
                                      <p:cBhvr>
                                        <p:cTn id="63" dur="1000"/>
                                        <p:tgtEl>
                                          <p:spTgt spid="11">
                                            <p:txEl>
                                              <p:pRg st="2" end="2"/>
                                            </p:txEl>
                                          </p:spTgt>
                                        </p:tgtEl>
                                      </p:cBhvr>
                                    </p:animEffect>
                                    <p:anim calcmode="lin" valueType="num">
                                      <p:cBhvr>
                                        <p:cTn id="64"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11">
                                            <p:txEl>
                                              <p:pRg st="2" end="2"/>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11">
                                            <p:txEl>
                                              <p:pRg st="3" end="3"/>
                                            </p:txEl>
                                          </p:spTgt>
                                        </p:tgtEl>
                                        <p:attrNameLst>
                                          <p:attrName>style.visibility</p:attrName>
                                        </p:attrNameLst>
                                      </p:cBhvr>
                                      <p:to>
                                        <p:strVal val="visible"/>
                                      </p:to>
                                    </p:set>
                                    <p:animEffect transition="in" filter="fade">
                                      <p:cBhvr>
                                        <p:cTn id="68" dur="1000"/>
                                        <p:tgtEl>
                                          <p:spTgt spid="11">
                                            <p:txEl>
                                              <p:pRg st="3" end="3"/>
                                            </p:txEl>
                                          </p:spTgt>
                                        </p:tgtEl>
                                      </p:cBhvr>
                                    </p:animEffect>
                                    <p:anim calcmode="lin" valueType="num">
                                      <p:cBhvr>
                                        <p:cTn id="6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70" dur="1000" fill="hold"/>
                                        <p:tgtEl>
                                          <p:spTgt spid="11">
                                            <p:txEl>
                                              <p:pRg st="3" end="3"/>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11">
                                            <p:txEl>
                                              <p:pRg st="4" end="4"/>
                                            </p:txEl>
                                          </p:spTgt>
                                        </p:tgtEl>
                                        <p:attrNameLst>
                                          <p:attrName>style.visibility</p:attrName>
                                        </p:attrNameLst>
                                      </p:cBhvr>
                                      <p:to>
                                        <p:strVal val="visible"/>
                                      </p:to>
                                    </p:set>
                                    <p:animEffect transition="in" filter="fade">
                                      <p:cBhvr>
                                        <p:cTn id="73" dur="1000"/>
                                        <p:tgtEl>
                                          <p:spTgt spid="11">
                                            <p:txEl>
                                              <p:pRg st="4" end="4"/>
                                            </p:txEl>
                                          </p:spTgt>
                                        </p:tgtEl>
                                      </p:cBhvr>
                                    </p:animEffect>
                                    <p:anim calcmode="lin" valueType="num">
                                      <p:cBhvr>
                                        <p:cTn id="74"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75" dur="1000" fill="hold"/>
                                        <p:tgtEl>
                                          <p:spTgt spid="11">
                                            <p:txEl>
                                              <p:pRg st="4" end="4"/>
                                            </p:txEl>
                                          </p:spTgt>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1">
                                            <p:txEl>
                                              <p:pRg st="5" end="5"/>
                                            </p:txEl>
                                          </p:spTgt>
                                        </p:tgtEl>
                                        <p:attrNameLst>
                                          <p:attrName>style.visibility</p:attrName>
                                        </p:attrNameLst>
                                      </p:cBhvr>
                                      <p:to>
                                        <p:strVal val="visible"/>
                                      </p:to>
                                    </p:set>
                                    <p:animEffect transition="in" filter="fade">
                                      <p:cBhvr>
                                        <p:cTn id="78" dur="1000"/>
                                        <p:tgtEl>
                                          <p:spTgt spid="11">
                                            <p:txEl>
                                              <p:pRg st="5" end="5"/>
                                            </p:txEl>
                                          </p:spTgt>
                                        </p:tgtEl>
                                      </p:cBhvr>
                                    </p:animEffect>
                                    <p:anim calcmode="lin" valueType="num">
                                      <p:cBhvr>
                                        <p:cTn id="79"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80" dur="1000" fill="hold"/>
                                        <p:tgtEl>
                                          <p:spTgt spid="11">
                                            <p:txEl>
                                              <p:pRg st="5" end="5"/>
                                            </p:txEl>
                                          </p:spTgt>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11">
                                            <p:txEl>
                                              <p:pRg st="6" end="6"/>
                                            </p:txEl>
                                          </p:spTgt>
                                        </p:tgtEl>
                                        <p:attrNameLst>
                                          <p:attrName>style.visibility</p:attrName>
                                        </p:attrNameLst>
                                      </p:cBhvr>
                                      <p:to>
                                        <p:strVal val="visible"/>
                                      </p:to>
                                    </p:set>
                                    <p:animEffect transition="in" filter="fade">
                                      <p:cBhvr>
                                        <p:cTn id="83" dur="1000"/>
                                        <p:tgtEl>
                                          <p:spTgt spid="11">
                                            <p:txEl>
                                              <p:pRg st="6" end="6"/>
                                            </p:txEl>
                                          </p:spTgt>
                                        </p:tgtEl>
                                      </p:cBhvr>
                                    </p:animEffect>
                                    <p:anim calcmode="lin" valueType="num">
                                      <p:cBhvr>
                                        <p:cTn id="84"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85"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79512" y="332656"/>
            <a:ext cx="8856984" cy="6340197"/>
          </a:xfrm>
          <a:prstGeom prst="rect">
            <a:avLst/>
          </a:prstGeom>
          <a:noFill/>
        </p:spPr>
        <p:txBody>
          <a:bodyPr wrap="square" rtlCol="0">
            <a:spAutoFit/>
          </a:bodyPr>
          <a:lstStyle/>
          <a:p>
            <a:pPr algn="ctr"/>
            <a:r>
              <a:rPr lang="en-GB" sz="2800" dirty="0" smtClean="0">
                <a:solidFill>
                  <a:schemeClr val="bg1"/>
                </a:solidFill>
                <a:latin typeface="Calibri" panose="020F0502020204030204" pitchFamily="34" charset="0"/>
              </a:rPr>
              <a:t>The Functionalist Approach</a:t>
            </a:r>
            <a:r>
              <a:rPr lang="en-GB" dirty="0" smtClean="0">
                <a:latin typeface="Calibri" panose="020F0502020204030204" pitchFamily="34" charset="0"/>
              </a:rPr>
              <a:t>.</a:t>
            </a:r>
          </a:p>
          <a:p>
            <a:endParaRPr lang="en-GB" dirty="0">
              <a:latin typeface="Calibri" panose="020F0502020204030204" pitchFamily="34" charset="0"/>
            </a:endParaRPr>
          </a:p>
          <a:p>
            <a:r>
              <a:rPr lang="en-GB" dirty="0" smtClean="0">
                <a:solidFill>
                  <a:schemeClr val="bg1"/>
                </a:solidFill>
                <a:latin typeface="Calibri" panose="020F0502020204030204" pitchFamily="34" charset="0"/>
              </a:rPr>
              <a:t>Derives from the works of Talcott Parsons. He described how for society to function efficiently, its members need to be healthy. Illness has social consequences and for society to run smoothly the ill need to be cared for whenever possible as swiftly as possible. </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If people declared themselves ill then this came with certain rights and responsibilities;</a:t>
            </a:r>
          </a:p>
          <a:p>
            <a:endParaRPr lang="en-GB" dirty="0">
              <a:solidFill>
                <a:schemeClr val="bg1"/>
              </a:solidFill>
              <a:latin typeface="Calibri" panose="020F0502020204030204" pitchFamily="34" charset="0"/>
            </a:endParaRPr>
          </a:p>
          <a:p>
            <a:endParaRPr lang="en-GB" u="sng" dirty="0" smtClean="0">
              <a:solidFill>
                <a:schemeClr val="bg1"/>
              </a:solidFill>
              <a:latin typeface="Calibri" panose="020F0502020204030204" pitchFamily="34" charset="0"/>
            </a:endParaRPr>
          </a:p>
          <a:p>
            <a:r>
              <a:rPr lang="en-GB" u="sng" dirty="0" smtClean="0">
                <a:solidFill>
                  <a:schemeClr val="bg1"/>
                </a:solidFill>
                <a:latin typeface="Calibri" panose="020F0502020204030204" pitchFamily="34" charset="0"/>
              </a:rPr>
              <a:t>Rights</a:t>
            </a:r>
          </a:p>
          <a:p>
            <a:endParaRPr lang="en-GB" u="sng"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To be exempt from social obligations (work, school </a:t>
            </a:r>
            <a:r>
              <a:rPr lang="en-GB" dirty="0" err="1" smtClean="0">
                <a:solidFill>
                  <a:schemeClr val="bg1"/>
                </a:solidFill>
                <a:latin typeface="Calibri" panose="020F0502020204030204" pitchFamily="34" charset="0"/>
              </a:rPr>
              <a:t>etc</a:t>
            </a:r>
            <a:r>
              <a:rPr lang="en-GB" dirty="0" smtClean="0">
                <a:solidFill>
                  <a:schemeClr val="bg1"/>
                </a:solidFill>
                <a:latin typeface="Calibri" panose="020F0502020204030204" pitchFamily="34" charset="0"/>
              </a:rPr>
              <a:t>).</a:t>
            </a:r>
          </a:p>
          <a:p>
            <a:r>
              <a:rPr lang="en-GB" dirty="0" smtClean="0">
                <a:solidFill>
                  <a:schemeClr val="bg1"/>
                </a:solidFill>
                <a:latin typeface="Calibri" panose="020F0502020204030204" pitchFamily="34" charset="0"/>
              </a:rPr>
              <a:t>To be cared for.</a:t>
            </a:r>
          </a:p>
          <a:p>
            <a:endParaRPr lang="en-GB" dirty="0">
              <a:solidFill>
                <a:schemeClr val="bg1"/>
              </a:solidFill>
              <a:latin typeface="Calibri" panose="020F0502020204030204" pitchFamily="34" charset="0"/>
            </a:endParaRPr>
          </a:p>
          <a:p>
            <a:endParaRPr lang="en-GB" u="sng" dirty="0" smtClean="0">
              <a:solidFill>
                <a:schemeClr val="bg1"/>
              </a:solidFill>
              <a:latin typeface="Calibri" panose="020F0502020204030204" pitchFamily="34" charset="0"/>
            </a:endParaRPr>
          </a:p>
          <a:p>
            <a:endParaRPr lang="en-GB" u="sng" dirty="0">
              <a:solidFill>
                <a:schemeClr val="bg1"/>
              </a:solidFill>
              <a:latin typeface="Calibri" panose="020F0502020204030204" pitchFamily="34" charset="0"/>
            </a:endParaRPr>
          </a:p>
          <a:p>
            <a:r>
              <a:rPr lang="en-GB" u="sng" dirty="0" smtClean="0">
                <a:solidFill>
                  <a:schemeClr val="bg1"/>
                </a:solidFill>
                <a:latin typeface="Calibri" panose="020F0502020204030204" pitchFamily="34" charset="0"/>
              </a:rPr>
              <a:t>Responsibilities</a:t>
            </a:r>
          </a:p>
          <a:p>
            <a:endParaRPr lang="en-GB" u="sng"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Taking all reasonable steps to get better to resume place within society.</a:t>
            </a:r>
          </a:p>
          <a:p>
            <a:r>
              <a:rPr lang="en-GB" dirty="0" smtClean="0">
                <a:solidFill>
                  <a:schemeClr val="bg1"/>
                </a:solidFill>
                <a:latin typeface="Calibri" panose="020F0502020204030204" pitchFamily="34" charset="0"/>
              </a:rPr>
              <a:t>Co-operate with medical professionals, particularly doctors.</a:t>
            </a:r>
          </a:p>
          <a:p>
            <a:endParaRPr lang="en-GB" dirty="0"/>
          </a:p>
          <a:p>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2636912"/>
            <a:ext cx="2019300" cy="226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4436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51520" y="188640"/>
            <a:ext cx="8784976" cy="4401205"/>
          </a:xfrm>
          <a:prstGeom prst="rect">
            <a:avLst/>
          </a:prstGeom>
          <a:noFill/>
        </p:spPr>
        <p:txBody>
          <a:bodyPr wrap="square" rtlCol="0">
            <a:spAutoFit/>
          </a:bodyPr>
          <a:lstStyle/>
          <a:p>
            <a:pPr algn="ctr"/>
            <a:r>
              <a:rPr lang="en-GB" sz="3200" dirty="0" smtClean="0">
                <a:solidFill>
                  <a:schemeClr val="bg1"/>
                </a:solidFill>
                <a:latin typeface="Calibri" panose="020F0502020204030204" pitchFamily="34" charset="0"/>
              </a:rPr>
              <a:t>The Marxist Approach</a:t>
            </a:r>
          </a:p>
          <a:p>
            <a:pPr algn="ctr"/>
            <a:endParaRPr lang="en-GB" sz="3200" i="1" dirty="0"/>
          </a:p>
          <a:p>
            <a:r>
              <a:rPr lang="en-GB" dirty="0" smtClean="0">
                <a:solidFill>
                  <a:schemeClr val="bg1"/>
                </a:solidFill>
                <a:latin typeface="Calibri" panose="020F0502020204030204" pitchFamily="34" charset="0"/>
              </a:rPr>
              <a:t>The definitions of health &amp; illness and the services provided serves the interest of the more dominant social classes. </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Doctors are seen as agents who ensure that people go back to work as soon as possible, working in the interests of the employers and not the patient. </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Unlike the functionalists conflict theorists see levels of illness as being related to different social classes, for example, there is higher levels of illness and life expectancy in areas where there is poverty, high unemployment and environmental pollution.  </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The Government does not do enough to tackle these issues as this would cost money and that would have to be found by the most advantaged of our society.</a:t>
            </a:r>
            <a:endParaRPr lang="en-GB" dirty="0">
              <a:solidFill>
                <a:schemeClr val="bg1"/>
              </a:solidFill>
              <a:latin typeface="Calibri" panose="020F0502020204030204"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4797152"/>
            <a:ext cx="1914525" cy="2390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57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323528" y="260648"/>
            <a:ext cx="8640960" cy="3908762"/>
          </a:xfrm>
          <a:prstGeom prst="rect">
            <a:avLst/>
          </a:prstGeom>
          <a:noFill/>
        </p:spPr>
        <p:txBody>
          <a:bodyPr wrap="square" rtlCol="0">
            <a:spAutoFit/>
          </a:bodyPr>
          <a:lstStyle/>
          <a:p>
            <a:pPr algn="ctr"/>
            <a:r>
              <a:rPr lang="en-GB" sz="3200" dirty="0" smtClean="0">
                <a:solidFill>
                  <a:schemeClr val="bg1"/>
                </a:solidFill>
                <a:latin typeface="Calibri" panose="020F0502020204030204" pitchFamily="34" charset="0"/>
              </a:rPr>
              <a:t>The </a:t>
            </a:r>
            <a:r>
              <a:rPr lang="en-GB" sz="3200" dirty="0" err="1" smtClean="0">
                <a:solidFill>
                  <a:schemeClr val="bg1"/>
                </a:solidFill>
                <a:latin typeface="Calibri" panose="020F0502020204030204" pitchFamily="34" charset="0"/>
              </a:rPr>
              <a:t>Interactionist</a:t>
            </a:r>
            <a:r>
              <a:rPr lang="en-GB" sz="3200" dirty="0" smtClean="0">
                <a:solidFill>
                  <a:schemeClr val="bg1"/>
                </a:solidFill>
                <a:latin typeface="Calibri" panose="020F0502020204030204" pitchFamily="34" charset="0"/>
              </a:rPr>
              <a:t> or Social action approach</a:t>
            </a:r>
          </a:p>
          <a:p>
            <a:pPr algn="ctr"/>
            <a:endParaRPr lang="en-GB" i="1" dirty="0"/>
          </a:p>
          <a:p>
            <a:r>
              <a:rPr lang="en-GB" dirty="0" smtClean="0">
                <a:solidFill>
                  <a:schemeClr val="bg1"/>
                </a:solidFill>
              </a:rPr>
              <a:t>The approach that has devoted the most attention to issues of health and illness. It is concerned with processes that lead people to define themselves as ill and whether they seek help from health professionals.</a:t>
            </a:r>
          </a:p>
          <a:p>
            <a:endParaRPr lang="en-GB" dirty="0">
              <a:solidFill>
                <a:schemeClr val="bg1"/>
              </a:solidFill>
            </a:endParaRPr>
          </a:p>
          <a:p>
            <a:r>
              <a:rPr lang="en-GB" dirty="0" smtClean="0">
                <a:solidFill>
                  <a:schemeClr val="bg1"/>
                </a:solidFill>
              </a:rPr>
              <a:t>The interaction that takes place between the health professional and the patient. How ill are they? Should they take time off work? How far does a disability limit activities?</a:t>
            </a:r>
          </a:p>
          <a:p>
            <a:endParaRPr lang="en-GB" dirty="0">
              <a:solidFill>
                <a:schemeClr val="bg1"/>
              </a:solidFill>
            </a:endParaRPr>
          </a:p>
          <a:p>
            <a:r>
              <a:rPr lang="en-GB" dirty="0" err="1" smtClean="0">
                <a:solidFill>
                  <a:schemeClr val="bg1"/>
                </a:solidFill>
              </a:rPr>
              <a:t>Interactionists</a:t>
            </a:r>
            <a:r>
              <a:rPr lang="en-GB" dirty="0" smtClean="0">
                <a:solidFill>
                  <a:schemeClr val="bg1"/>
                </a:solidFill>
              </a:rPr>
              <a:t> study the link between people, family and friends and their links to health services. It can these relationships that have an influence on medical diagnosis.</a:t>
            </a:r>
            <a:endParaRPr lang="en-GB" dirty="0">
              <a:solidFill>
                <a:schemeClr val="bg1"/>
              </a:solidFill>
            </a:endParaRPr>
          </a:p>
        </p:txBody>
      </p:sp>
    </p:spTree>
    <p:extLst>
      <p:ext uri="{BB962C8B-B14F-4D97-AF65-F5344CB8AC3E}">
        <p14:creationId xmlns:p14="http://schemas.microsoft.com/office/powerpoint/2010/main" val="3580832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51520" y="260648"/>
            <a:ext cx="8784976" cy="5447645"/>
          </a:xfrm>
          <a:prstGeom prst="rect">
            <a:avLst/>
          </a:prstGeom>
          <a:noFill/>
        </p:spPr>
        <p:txBody>
          <a:bodyPr wrap="square" rtlCol="0">
            <a:spAutoFit/>
          </a:bodyPr>
          <a:lstStyle/>
          <a:p>
            <a:pPr algn="ctr"/>
            <a:r>
              <a:rPr lang="en-GB" sz="2400" b="1" dirty="0" smtClean="0">
                <a:solidFill>
                  <a:schemeClr val="bg1"/>
                </a:solidFill>
                <a:latin typeface="Calibri" panose="020F0502020204030204" pitchFamily="34" charset="0"/>
              </a:rPr>
              <a:t>The Feminist Approach</a:t>
            </a:r>
          </a:p>
          <a:p>
            <a:pPr algn="ctr"/>
            <a:endParaRPr lang="en-GB" b="1" i="1" dirty="0"/>
          </a:p>
          <a:p>
            <a:r>
              <a:rPr lang="en-GB" dirty="0" smtClean="0">
                <a:solidFill>
                  <a:schemeClr val="bg1"/>
                </a:solidFill>
                <a:latin typeface="Calibri" panose="020F0502020204030204" pitchFamily="34" charset="0"/>
              </a:rPr>
              <a:t>Focuses on male domination within the medical professions and the impacts this has had on women.</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Concerned with pregnancy and childbirth being regarded as medical issues rather than natural processes.</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Concerned with the way medical professions and pharmaceutical companies have given low priority to the development of certain drugs, for example the male contraceptive pill which has fewer side effects than the contraception used by women.</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They consider issues of mental health and the fact that a relatively high number of women suffer from these conditions. They see this as exploitation of women in society and the family.</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Marxist and other feminists have been more concerned with the impact of social inequalities on a woman’s health highlighting the dual role of women where they not only work full time but also take most of the responsibility for domestic life.</a:t>
            </a:r>
            <a:endParaRPr lang="en-GB" dirty="0">
              <a:solidFill>
                <a:schemeClr val="bg1"/>
              </a:solidFill>
              <a:latin typeface="Calibri" panose="020F0502020204030204" pitchFamily="34" charset="0"/>
            </a:endParaRPr>
          </a:p>
        </p:txBody>
      </p:sp>
    </p:spTree>
    <p:extLst>
      <p:ext uri="{BB962C8B-B14F-4D97-AF65-F5344CB8AC3E}">
        <p14:creationId xmlns:p14="http://schemas.microsoft.com/office/powerpoint/2010/main" val="208394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3" name="Rectangle 2"/>
          <p:cNvSpPr/>
          <p:nvPr/>
        </p:nvSpPr>
        <p:spPr>
          <a:xfrm>
            <a:off x="51373" y="65514"/>
            <a:ext cx="9047598" cy="3139321"/>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6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omic Sans MS" pitchFamily="66" charset="0"/>
              </a:rPr>
              <a:t>Understanding Concepts of Health and ill - health</a:t>
            </a:r>
            <a:endParaRPr lang="en-US" sz="6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Comic Sans MS" pitchFamily="66" charset="0"/>
            </a:endParaRPr>
          </a:p>
        </p:txBody>
      </p:sp>
    </p:spTree>
    <p:extLst>
      <p:ext uri="{BB962C8B-B14F-4D97-AF65-F5344CB8AC3E}">
        <p14:creationId xmlns:p14="http://schemas.microsoft.com/office/powerpoint/2010/main" val="2394219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6924973"/>
          </a:xfrm>
          <a:prstGeom prst="rect">
            <a:avLst/>
          </a:prstGeom>
          <a:noFill/>
        </p:spPr>
        <p:txBody>
          <a:bodyPr wrap="square" rtlCol="0">
            <a:spAutoFit/>
          </a:bodyPr>
          <a:lstStyle/>
          <a:p>
            <a:pPr algn="ctr"/>
            <a:r>
              <a:rPr lang="en-GB" sz="2400" b="1" dirty="0" smtClean="0">
                <a:latin typeface="Calibri" panose="020F0502020204030204" pitchFamily="34" charset="0"/>
              </a:rPr>
              <a:t>Defining Health</a:t>
            </a:r>
          </a:p>
          <a:p>
            <a:pPr algn="ctr"/>
            <a:endParaRPr lang="en-GB" sz="2400" b="1" i="1" dirty="0">
              <a:latin typeface="Calibri" panose="020F0502020204030204" pitchFamily="34" charset="0"/>
            </a:endParaRPr>
          </a:p>
          <a:p>
            <a:endParaRPr lang="en-GB" sz="2400" dirty="0" smtClean="0">
              <a:latin typeface="Calibri" panose="020F0502020204030204" pitchFamily="34" charset="0"/>
            </a:endParaRPr>
          </a:p>
          <a:p>
            <a:r>
              <a:rPr lang="en-GB" sz="2400" dirty="0" smtClean="0">
                <a:latin typeface="Calibri" panose="020F0502020204030204" pitchFamily="34" charset="0"/>
              </a:rPr>
              <a:t>Defining health is not easy and there is certainly no clear agreement on what it is.</a:t>
            </a:r>
          </a:p>
          <a:p>
            <a:endParaRPr lang="en-GB" sz="2400" dirty="0">
              <a:latin typeface="Calibri" panose="020F0502020204030204" pitchFamily="34" charset="0"/>
            </a:endParaRPr>
          </a:p>
          <a:p>
            <a:r>
              <a:rPr lang="en-GB" sz="2400" dirty="0" smtClean="0">
                <a:latin typeface="Calibri" panose="020F0502020204030204" pitchFamily="34" charset="0"/>
              </a:rPr>
              <a:t>Sociological research compared with studying and comparing levels of health actually only focuses on ill health.</a:t>
            </a:r>
          </a:p>
          <a:p>
            <a:endParaRPr lang="en-GB" sz="2400" dirty="0">
              <a:latin typeface="Calibri" panose="020F0502020204030204" pitchFamily="34" charset="0"/>
            </a:endParaRPr>
          </a:p>
          <a:p>
            <a:r>
              <a:rPr lang="en-GB" sz="2400" dirty="0" smtClean="0">
                <a:latin typeface="Calibri" panose="020F0502020204030204" pitchFamily="34" charset="0"/>
              </a:rPr>
              <a:t>Sociologists use a great dal of information  about death rates, visits to GP’s, serious disease, admissions to mental health facilities and suicide statistics. It is usually analysed by social class, occupation, ethnicity, gender, age and geographical location.</a:t>
            </a:r>
          </a:p>
          <a:p>
            <a:endParaRPr lang="en-GB" sz="2400" dirty="0">
              <a:latin typeface="Calibri" panose="020F0502020204030204" pitchFamily="34" charset="0"/>
            </a:endParaRPr>
          </a:p>
          <a:p>
            <a:r>
              <a:rPr lang="en-GB" sz="2400" dirty="0" smtClean="0">
                <a:latin typeface="Calibri" panose="020F0502020204030204" pitchFamily="34" charset="0"/>
              </a:rPr>
              <a:t>This type of information can be measured statistically and is clearly defined, however it is much more difficult to measure positive indicators of health (PIES).</a:t>
            </a:r>
          </a:p>
          <a:p>
            <a:endParaRPr lang="en-GB" dirty="0">
              <a:latin typeface="Calibri" panose="020F0502020204030204" pitchFamily="34" charset="0"/>
            </a:endParaRPr>
          </a:p>
          <a:p>
            <a:endParaRPr lang="en-GB" dirty="0">
              <a:latin typeface="Calibri" panose="020F0502020204030204" pitchFamily="34" charset="0"/>
            </a:endParaRPr>
          </a:p>
        </p:txBody>
      </p:sp>
    </p:spTree>
    <p:extLst>
      <p:ext uri="{BB962C8B-B14F-4D97-AF65-F5344CB8AC3E}">
        <p14:creationId xmlns:p14="http://schemas.microsoft.com/office/powerpoint/2010/main" val="192148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51520" y="260648"/>
            <a:ext cx="8064896" cy="5170646"/>
          </a:xfrm>
          <a:prstGeom prst="rect">
            <a:avLst/>
          </a:prstGeom>
          <a:noFill/>
        </p:spPr>
        <p:txBody>
          <a:bodyPr wrap="square" rtlCol="0">
            <a:spAutoFit/>
          </a:bodyPr>
          <a:lstStyle/>
          <a:p>
            <a:pPr algn="ctr"/>
            <a:r>
              <a:rPr lang="en-GB" sz="2400" b="1" dirty="0" smtClean="0">
                <a:solidFill>
                  <a:schemeClr val="bg1"/>
                </a:solidFill>
                <a:latin typeface="Calibri" panose="020F0502020204030204" pitchFamily="34" charset="0"/>
              </a:rPr>
              <a:t>Concepts of Health</a:t>
            </a:r>
          </a:p>
          <a:p>
            <a:pPr algn="ctr"/>
            <a:endParaRPr lang="en-GB" b="1" i="1" dirty="0">
              <a:latin typeface="Calibri" panose="020F0502020204030204" pitchFamily="34" charset="0"/>
            </a:endParaRPr>
          </a:p>
          <a:p>
            <a:r>
              <a:rPr lang="en-GB" dirty="0" smtClean="0">
                <a:solidFill>
                  <a:schemeClr val="bg1"/>
                </a:solidFill>
                <a:latin typeface="Calibri" panose="020F0502020204030204" pitchFamily="34" charset="0"/>
              </a:rPr>
              <a:t>There is great difficulty in agreeing the definition of what it means to be healthy.</a:t>
            </a:r>
          </a:p>
          <a:p>
            <a:r>
              <a:rPr lang="en-GB" dirty="0" smtClean="0">
                <a:solidFill>
                  <a:schemeClr val="bg1"/>
                </a:solidFill>
                <a:latin typeface="Calibri" panose="020F0502020204030204" pitchFamily="34" charset="0"/>
              </a:rPr>
              <a:t>Health can be defined in 3 terms</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Negative – the absence of disease</a:t>
            </a:r>
          </a:p>
          <a:p>
            <a:endParaRPr lang="en-GB" dirty="0" smtClean="0">
              <a:solidFill>
                <a:schemeClr val="bg1"/>
              </a:solidFill>
              <a:latin typeface="Calibri" panose="020F0502020204030204" pitchFamily="34" charset="0"/>
            </a:endParaRPr>
          </a:p>
          <a:p>
            <a:endParaRPr lang="en-GB" dirty="0" smtClean="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Positive -    “Health </a:t>
            </a:r>
            <a:r>
              <a:rPr lang="en-GB" dirty="0">
                <a:solidFill>
                  <a:schemeClr val="bg1"/>
                </a:solidFill>
                <a:latin typeface="Calibri" panose="020F0502020204030204" pitchFamily="34" charset="0"/>
              </a:rPr>
              <a:t>is a state of complete physical, mental and social well-being and not merely the absence of disease or </a:t>
            </a:r>
            <a:r>
              <a:rPr lang="en-GB" dirty="0" smtClean="0">
                <a:solidFill>
                  <a:schemeClr val="bg1"/>
                </a:solidFill>
                <a:latin typeface="Calibri" panose="020F0502020204030204" pitchFamily="34" charset="0"/>
              </a:rPr>
              <a:t>infirmity”. (who)</a:t>
            </a:r>
          </a:p>
          <a:p>
            <a:endParaRPr lang="en-GB" dirty="0" smtClean="0">
              <a:solidFill>
                <a:schemeClr val="bg1"/>
              </a:solidFill>
              <a:latin typeface="Calibri" panose="020F0502020204030204" pitchFamily="34" charset="0"/>
            </a:endParaRP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Holistic – addressing the needs of the whole person rather than single issues.</a:t>
            </a:r>
          </a:p>
          <a:p>
            <a:endParaRPr lang="en-GB" dirty="0">
              <a:solidFill>
                <a:schemeClr val="bg1"/>
              </a:solidFill>
              <a:latin typeface="Calibri" panose="020F0502020204030204" pitchFamily="34" charset="0"/>
            </a:endParaRPr>
          </a:p>
          <a:p>
            <a:r>
              <a:rPr lang="en-GB" dirty="0" smtClean="0">
                <a:solidFill>
                  <a:schemeClr val="bg1"/>
                </a:solidFill>
                <a:latin typeface="Calibri" panose="020F0502020204030204" pitchFamily="34" charset="0"/>
              </a:rPr>
              <a:t>	A person with complex needs will be supported by a range of health professionals who will each have their particular roles and responsibilities but they will carry out a holistic assessment to recognise the importance of their wider needs.</a:t>
            </a:r>
          </a:p>
          <a:p>
            <a:endParaRPr lang="en-GB" dirty="0">
              <a:solidFill>
                <a:schemeClr val="bg1"/>
              </a:solidFill>
            </a:endParaRPr>
          </a:p>
        </p:txBody>
      </p:sp>
    </p:spTree>
    <p:extLst>
      <p:ext uri="{BB962C8B-B14F-4D97-AF65-F5344CB8AC3E}">
        <p14:creationId xmlns:p14="http://schemas.microsoft.com/office/powerpoint/2010/main" val="3067166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95000"/>
            </a:schemeClr>
          </a:solidFill>
        </p:spPr>
        <p:txBody>
          <a:bodyPr/>
          <a:lstStyle/>
          <a:p>
            <a:r>
              <a:rPr lang="en-GB" dirty="0" smtClean="0">
                <a:solidFill>
                  <a:schemeClr val="accent2">
                    <a:lumMod val="75000"/>
                  </a:schemeClr>
                </a:solidFill>
              </a:rPr>
              <a:t>Concepts of Ill Health</a:t>
            </a:r>
            <a:endParaRPr lang="en-GB" dirty="0">
              <a:solidFill>
                <a:schemeClr val="accent2">
                  <a:lumMod val="75000"/>
                </a:schemeClr>
              </a:solidFill>
            </a:endParaRPr>
          </a:p>
        </p:txBody>
      </p:sp>
      <p:sp>
        <p:nvSpPr>
          <p:cNvPr id="3" name="Content Placeholder 2"/>
          <p:cNvSpPr>
            <a:spLocks noGrp="1"/>
          </p:cNvSpPr>
          <p:nvPr>
            <p:ph sz="half" idx="1"/>
          </p:nvPr>
        </p:nvSpPr>
        <p:spPr/>
        <p:txBody>
          <a:bodyPr>
            <a:normAutofit fontScale="85000" lnSpcReduction="20000"/>
          </a:bodyPr>
          <a:lstStyle/>
          <a:p>
            <a:r>
              <a:rPr lang="en-GB" b="1" dirty="0" smtClean="0">
                <a:latin typeface="Calibri" panose="020F0502020204030204" pitchFamily="34" charset="0"/>
              </a:rPr>
              <a:t>Impairment</a:t>
            </a:r>
          </a:p>
          <a:p>
            <a:pPr marL="0" indent="0">
              <a:buNone/>
            </a:pPr>
            <a:r>
              <a:rPr lang="en-GB" sz="2600" dirty="0" smtClean="0">
                <a:latin typeface="Calibri" panose="020F0502020204030204" pitchFamily="34" charset="0"/>
              </a:rPr>
              <a:t>Impairment focuses on the individual and refers to day to day restrictions that may arise due to long term physical or mental conditions. Fits in with the bio medical model as patients need to </a:t>
            </a:r>
            <a:r>
              <a:rPr lang="en-GB" sz="2600" dirty="0">
                <a:latin typeface="Calibri" panose="020F0502020204030204" pitchFamily="34" charset="0"/>
              </a:rPr>
              <a:t>c</a:t>
            </a:r>
            <a:r>
              <a:rPr lang="en-GB" sz="2600" dirty="0" smtClean="0">
                <a:latin typeface="Calibri" panose="020F0502020204030204" pitchFamily="34" charset="0"/>
              </a:rPr>
              <a:t>ooperate with health professionals to limit these restrictions. With this comes social obligations in the ‘sick role’.</a:t>
            </a:r>
            <a:endParaRPr lang="en-GB" sz="2600" dirty="0">
              <a:latin typeface="Calibri" panose="020F0502020204030204" pitchFamily="34" charset="0"/>
            </a:endParaRPr>
          </a:p>
        </p:txBody>
      </p:sp>
      <p:sp>
        <p:nvSpPr>
          <p:cNvPr id="4" name="Content Placeholder 3"/>
          <p:cNvSpPr>
            <a:spLocks noGrp="1"/>
          </p:cNvSpPr>
          <p:nvPr>
            <p:ph sz="half" idx="2"/>
          </p:nvPr>
        </p:nvSpPr>
        <p:spPr/>
        <p:txBody>
          <a:bodyPr>
            <a:normAutofit fontScale="85000" lnSpcReduction="20000"/>
          </a:bodyPr>
          <a:lstStyle/>
          <a:p>
            <a:r>
              <a:rPr lang="en-GB" b="1" dirty="0" smtClean="0">
                <a:latin typeface="Calibri" panose="020F0502020204030204" pitchFamily="34" charset="0"/>
              </a:rPr>
              <a:t>Disability</a:t>
            </a:r>
          </a:p>
          <a:p>
            <a:pPr marL="0" indent="0">
              <a:buNone/>
            </a:pPr>
            <a:r>
              <a:rPr lang="en-GB" sz="2600" dirty="0" smtClean="0">
                <a:latin typeface="Calibri" panose="020F0502020204030204" pitchFamily="34" charset="0"/>
              </a:rPr>
              <a:t>Seen </a:t>
            </a:r>
            <a:r>
              <a:rPr lang="en-GB" sz="2600" dirty="0" smtClean="0">
                <a:latin typeface="Calibri" panose="020F0502020204030204" pitchFamily="34" charset="0"/>
              </a:rPr>
              <a:t>as a problem that arises when society does not take into account the needs of people with impairments for example, ramp access, braille leaflets. It is seen as a restriction on the opportunity to take part in the community because of barriers that they face also known as the disabling environment</a:t>
            </a:r>
            <a:r>
              <a:rPr lang="en-GB" sz="2600" dirty="0" smtClean="0">
                <a:solidFill>
                  <a:schemeClr val="bg1"/>
                </a:solidFill>
                <a:latin typeface="Calibri" panose="020F0502020204030204" pitchFamily="34" charset="0"/>
              </a:rPr>
              <a:t>.</a:t>
            </a:r>
          </a:p>
          <a:p>
            <a:pPr marL="0" indent="0">
              <a:buNone/>
            </a:pPr>
            <a:endParaRPr lang="en-GB" dirty="0">
              <a:solidFill>
                <a:schemeClr val="bg1"/>
              </a:solidFill>
              <a:latin typeface="Calibri" panose="020F0502020204030204" pitchFamily="34" charset="0"/>
            </a:endParaRPr>
          </a:p>
        </p:txBody>
      </p:sp>
    </p:spTree>
    <p:extLst>
      <p:ext uri="{BB962C8B-B14F-4D97-AF65-F5344CB8AC3E}">
        <p14:creationId xmlns:p14="http://schemas.microsoft.com/office/powerpoint/2010/main" val="28846150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1088</TotalTime>
  <Words>948</Words>
  <Application>Microsoft Office PowerPoint</Application>
  <PresentationFormat>On-screen Show (4:3)</PresentationFormat>
  <Paragraphs>96</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Comic Sans MS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Concepts of Ill Health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Tracey Coster</cp:lastModifiedBy>
  <cp:revision>51</cp:revision>
  <dcterms:created xsi:type="dcterms:W3CDTF">2014-09-04T07:15:29Z</dcterms:created>
  <dcterms:modified xsi:type="dcterms:W3CDTF">2016-09-22T14:51:12Z</dcterms:modified>
</cp:coreProperties>
</file>