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7" r:id="rId9"/>
    <p:sldId id="263" r:id="rId10"/>
    <p:sldId id="268"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72" y="-48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FCCA818-4279-4C52-B256-824F778AD902}" type="datetimeFigureOut">
              <a:rPr lang="en-GB" smtClean="0"/>
              <a:t>07/10/2013</a:t>
            </a:fld>
            <a:endParaRPr lang="en-GB"/>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GB"/>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658631B-48DF-460F-9571-22CCE520B092}" type="slidenum">
              <a:rPr lang="en-GB" smtClean="0"/>
              <a:t>‹#›</a:t>
            </a:fld>
            <a:endParaRPr lang="en-GB"/>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CCA818-4279-4C52-B256-824F778AD902}" type="datetimeFigureOut">
              <a:rPr lang="en-GB" smtClean="0"/>
              <a:t>07/10/2013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CCA818-4279-4C52-B256-824F778AD902}" type="datetimeFigureOut">
              <a:rPr lang="en-GB" smtClean="0"/>
              <a:t>07/10/2013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CCA818-4279-4C52-B256-824F778AD902}" type="datetimeFigureOut">
              <a:rPr lang="en-GB" smtClean="0"/>
              <a:t>07/10/2013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CCA818-4279-4C52-B256-824F778AD902}" type="datetimeFigureOut">
              <a:rPr lang="en-GB" smtClean="0"/>
              <a:t>07/10/2013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FCCA818-4279-4C52-B256-824F778AD902}" type="datetimeFigureOut">
              <a:rPr lang="en-GB" smtClean="0"/>
              <a:t>07/10/2013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58631B-48DF-460F-9571-22CCE520B092}" type="slidenum">
              <a:rPr lang="en-GB" smtClean="0"/>
              <a:t>‹#›</a:t>
            </a:fld>
            <a:endParaRPr lang="en-GB"/>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FCCA818-4279-4C52-B256-824F778AD902}" type="datetimeFigureOut">
              <a:rPr lang="en-GB" smtClean="0"/>
              <a:t>07/10/2013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CCA818-4279-4C52-B256-824F778AD902}" type="datetimeFigureOut">
              <a:rPr lang="en-GB" smtClean="0"/>
              <a:t>07/10/2013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CA818-4279-4C52-B256-824F778AD902}" type="datetimeFigureOut">
              <a:rPr lang="en-GB" smtClean="0"/>
              <a:t>07/10/2013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FCCA818-4279-4C52-B256-824F778AD902}" type="datetimeFigureOut">
              <a:rPr lang="en-GB" smtClean="0"/>
              <a:t>07/10/2013</a:t>
            </a:fld>
            <a:endParaRPr lang="en-GB"/>
          </a:p>
        </p:txBody>
      </p:sp>
      <p:sp>
        <p:nvSpPr>
          <p:cNvPr id="7" name="Slide Number Placeholder 6"/>
          <p:cNvSpPr>
            <a:spLocks noGrp="1"/>
          </p:cNvSpPr>
          <p:nvPr>
            <p:ph type="sldNum" sz="quarter" idx="12"/>
          </p:nvPr>
        </p:nvSpPr>
        <p:spPr/>
        <p:txBody>
          <a:bodyPr/>
          <a:lstStyle/>
          <a:p>
            <a:fld id="{E658631B-48DF-460F-9571-22CCE520B092}" type="slidenum">
              <a:rPr lang="en-GB" smtClean="0"/>
              <a:t>‹#›</a:t>
            </a:fld>
            <a:endParaRPr lang="en-GB"/>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CCA818-4279-4C52-B256-824F778AD902}" type="datetimeFigureOut">
              <a:rPr lang="en-GB" smtClean="0"/>
              <a:t>07/10/2013</a:t>
            </a:fld>
            <a:endParaRPr lang="en-GB"/>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GB"/>
          </a:p>
        </p:txBody>
      </p:sp>
      <p:sp>
        <p:nvSpPr>
          <p:cNvPr id="7" name="Slide Number Placeholder 6"/>
          <p:cNvSpPr>
            <a:spLocks noGrp="1"/>
          </p:cNvSpPr>
          <p:nvPr>
            <p:ph type="sldNum" sz="quarter" idx="12"/>
          </p:nvPr>
        </p:nvSpPr>
        <p:spPr/>
        <p:txBody>
          <a:bodyPr/>
          <a:lstStyle/>
          <a:p>
            <a:fld id="{E658631B-48DF-460F-9571-22CCE520B092}"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FCCA818-4279-4C52-B256-824F778AD902}" type="datetimeFigureOut">
              <a:rPr lang="en-GB" smtClean="0"/>
              <a:t>07/10/2013</a:t>
            </a:fld>
            <a:endParaRPr lang="en-GB"/>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GB"/>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E658631B-48DF-460F-9571-22CCE520B09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dirty="0" smtClean="0">
                <a:latin typeface="Comic Sans MS" pitchFamily="66" charset="0"/>
              </a:rPr>
              <a:t>Sociological explanations of health &amp; illness trends</a:t>
            </a:r>
            <a:endParaRPr lang="en-GB" dirty="0">
              <a:latin typeface="Comic Sans MS" pitchFamily="66" charset="0"/>
            </a:endParaRPr>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566988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Comic Sans MS" pitchFamily="66" charset="0"/>
              </a:rPr>
              <a:t>ACTIVITY</a:t>
            </a:r>
            <a:endParaRPr lang="en-GB" dirty="0">
              <a:latin typeface="Comic Sans MS" pitchFamily="66" charset="0"/>
            </a:endParaRPr>
          </a:p>
        </p:txBody>
      </p:sp>
      <p:sp>
        <p:nvSpPr>
          <p:cNvPr id="3" name="Content Placeholder 2"/>
          <p:cNvSpPr>
            <a:spLocks noGrp="1"/>
          </p:cNvSpPr>
          <p:nvPr>
            <p:ph idx="1"/>
          </p:nvPr>
        </p:nvSpPr>
        <p:spPr/>
        <p:txBody>
          <a:bodyPr/>
          <a:lstStyle/>
          <a:p>
            <a:r>
              <a:rPr lang="en-GB" dirty="0" smtClean="0">
                <a:latin typeface="Comic Sans MS" pitchFamily="66" charset="0"/>
              </a:rPr>
              <a:t>How has your experience of health and illness been influenced by your lifestyle, behaviour or culture?</a:t>
            </a:r>
          </a:p>
          <a:p>
            <a:r>
              <a:rPr lang="en-GB" dirty="0" smtClean="0">
                <a:latin typeface="Comic Sans MS" pitchFamily="66" charset="0"/>
              </a:rPr>
              <a:t>In groups of 3/4, share your experiences and discuss the strengths and limitations of the cultural/behavioural approach as a way of explaining your experiences</a:t>
            </a:r>
            <a:endParaRPr lang="en-GB" dirty="0">
              <a:latin typeface="Comic Sans MS" pitchFamily="66" charset="0"/>
            </a:endParaRPr>
          </a:p>
        </p:txBody>
      </p:sp>
      <p:pic>
        <p:nvPicPr>
          <p:cNvPr id="2050" name="Picture 2" descr="c:\tempie\Content.IE5\X1BCIVAK\MP900400433[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2320" y="2060848"/>
            <a:ext cx="1060567" cy="1340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2128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600" dirty="0" smtClean="0">
                <a:latin typeface="Comic Sans MS" pitchFamily="66" charset="0"/>
              </a:rPr>
              <a:t>MATERIALIST AND STRUCTURAL EXPLANATIONS</a:t>
            </a:r>
            <a:endParaRPr lang="en-GB" sz="3600" dirty="0">
              <a:latin typeface="Comic Sans MS" pitchFamily="66" charset="0"/>
            </a:endParaRPr>
          </a:p>
        </p:txBody>
      </p:sp>
      <p:sp>
        <p:nvSpPr>
          <p:cNvPr id="3" name="Content Placeholder 2"/>
          <p:cNvSpPr>
            <a:spLocks noGrp="1"/>
          </p:cNvSpPr>
          <p:nvPr>
            <p:ph idx="1"/>
          </p:nvPr>
        </p:nvSpPr>
        <p:spPr/>
        <p:txBody>
          <a:bodyPr>
            <a:normAutofit lnSpcReduction="10000"/>
          </a:bodyPr>
          <a:lstStyle/>
          <a:p>
            <a:r>
              <a:rPr lang="en-GB" dirty="0" smtClean="0">
                <a:latin typeface="Comic Sans MS" pitchFamily="66" charset="0"/>
              </a:rPr>
              <a:t>Based on the idea that it is not personal choice that determines lifestyle but NECESSITY.</a:t>
            </a:r>
          </a:p>
          <a:p>
            <a:r>
              <a:rPr lang="en-GB" dirty="0" smtClean="0">
                <a:latin typeface="Comic Sans MS" pitchFamily="66" charset="0"/>
              </a:rPr>
              <a:t>Michael Marmot found that the lower the grade of employee, the higher the rate of illness.</a:t>
            </a:r>
          </a:p>
          <a:p>
            <a:r>
              <a:rPr lang="en-GB" dirty="0" smtClean="0">
                <a:latin typeface="Comic Sans MS" pitchFamily="66" charset="0"/>
              </a:rPr>
              <a:t>Stress was found to be higher in the lower paid employees and this then had an impact on mortality and morbidity rates.</a:t>
            </a:r>
            <a:endParaRPr lang="en-GB" dirty="0">
              <a:latin typeface="Comic Sans MS" pitchFamily="66" charset="0"/>
            </a:endParaRPr>
          </a:p>
        </p:txBody>
      </p:sp>
    </p:spTree>
    <p:extLst>
      <p:ext uri="{BB962C8B-B14F-4D97-AF65-F5344CB8AC3E}">
        <p14:creationId xmlns:p14="http://schemas.microsoft.com/office/powerpoint/2010/main" val="3170258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Comic Sans MS" pitchFamily="66" charset="0"/>
              </a:rPr>
              <a:t>Re-cap</a:t>
            </a:r>
            <a:endParaRPr lang="en-GB" dirty="0">
              <a:latin typeface="Comic Sans MS" pitchFamily="66" charset="0"/>
            </a:endParaRPr>
          </a:p>
        </p:txBody>
      </p:sp>
      <p:sp>
        <p:nvSpPr>
          <p:cNvPr id="3" name="Content Placeholder 2"/>
          <p:cNvSpPr>
            <a:spLocks noGrp="1"/>
          </p:cNvSpPr>
          <p:nvPr>
            <p:ph idx="1"/>
          </p:nvPr>
        </p:nvSpPr>
        <p:spPr/>
        <p:txBody>
          <a:bodyPr>
            <a:normAutofit fontScale="92500" lnSpcReduction="10000"/>
          </a:bodyPr>
          <a:lstStyle/>
          <a:p>
            <a:r>
              <a:rPr lang="en-GB" dirty="0" smtClean="0">
                <a:latin typeface="Comic Sans MS" pitchFamily="66" charset="0"/>
              </a:rPr>
              <a:t>Measurement of health:</a:t>
            </a:r>
          </a:p>
          <a:p>
            <a:r>
              <a:rPr lang="en-GB" dirty="0" smtClean="0">
                <a:latin typeface="Comic Sans MS" pitchFamily="66" charset="0"/>
              </a:rPr>
              <a:t>Where does the data come from?</a:t>
            </a:r>
          </a:p>
          <a:p>
            <a:r>
              <a:rPr lang="en-GB" dirty="0" smtClean="0">
                <a:latin typeface="Comic Sans MS" pitchFamily="66" charset="0"/>
              </a:rPr>
              <a:t>Mortality</a:t>
            </a:r>
          </a:p>
          <a:p>
            <a:r>
              <a:rPr lang="en-GB" dirty="0" smtClean="0">
                <a:latin typeface="Comic Sans MS" pitchFamily="66" charset="0"/>
              </a:rPr>
              <a:t>Morbidity</a:t>
            </a:r>
          </a:p>
          <a:p>
            <a:r>
              <a:rPr lang="en-GB" dirty="0" smtClean="0">
                <a:latin typeface="Comic Sans MS" pitchFamily="66" charset="0"/>
              </a:rPr>
              <a:t>Disease incidence</a:t>
            </a:r>
          </a:p>
          <a:p>
            <a:r>
              <a:rPr lang="en-GB" dirty="0" smtClean="0">
                <a:latin typeface="Comic Sans MS" pitchFamily="66" charset="0"/>
              </a:rPr>
              <a:t>Disease prevalence</a:t>
            </a:r>
          </a:p>
          <a:p>
            <a:r>
              <a:rPr lang="en-GB" dirty="0" smtClean="0">
                <a:latin typeface="Comic Sans MS" pitchFamily="66" charset="0"/>
              </a:rPr>
              <a:t>Difficulties in measuring health</a:t>
            </a:r>
          </a:p>
          <a:p>
            <a:r>
              <a:rPr lang="en-GB" dirty="0" smtClean="0">
                <a:latin typeface="Comic Sans MS" pitchFamily="66" charset="0"/>
              </a:rPr>
              <a:t>Social groups: Social class, gender, ethnicity, age, risk behaviour, locality and health</a:t>
            </a:r>
            <a:endParaRPr lang="en-GB" dirty="0">
              <a:latin typeface="Comic Sans MS" pitchFamily="66" charset="0"/>
            </a:endParaRPr>
          </a:p>
        </p:txBody>
      </p:sp>
    </p:spTree>
    <p:extLst>
      <p:ext uri="{BB962C8B-B14F-4D97-AF65-F5344CB8AC3E}">
        <p14:creationId xmlns:p14="http://schemas.microsoft.com/office/powerpoint/2010/main" val="961270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4638"/>
            <a:ext cx="7818072" cy="5746650"/>
          </a:xfrm>
        </p:spPr>
        <p:txBody>
          <a:bodyPr>
            <a:normAutofit/>
          </a:bodyPr>
          <a:lstStyle/>
          <a:p>
            <a:r>
              <a:rPr lang="en-GB" dirty="0" smtClean="0">
                <a:latin typeface="Comic Sans MS" pitchFamily="66" charset="0"/>
              </a:rPr>
              <a:t>Explanations of health and illness trends     </a:t>
            </a:r>
            <a:endParaRPr lang="en-GB" dirty="0">
              <a:latin typeface="Comic Sans MS" pitchFamily="66" charset="0"/>
            </a:endParaRPr>
          </a:p>
        </p:txBody>
      </p:sp>
      <p:pic>
        <p:nvPicPr>
          <p:cNvPr id="1026" name="Picture 2" descr="c:\tempie\Content.IE5\6OGXY8ZG\MP900399741[1].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6876256" y="1484784"/>
            <a:ext cx="1180407" cy="176645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tempie\Content.IE5\6OGXY8ZG\MP90034142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76056" y="1484784"/>
            <a:ext cx="1304544"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1678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normAutofit lnSpcReduction="10000"/>
          </a:bodyPr>
          <a:lstStyle/>
          <a:p>
            <a:r>
              <a:rPr lang="en-GB" dirty="0" smtClean="0">
                <a:latin typeface="Comic Sans MS" pitchFamily="66" charset="0"/>
              </a:rPr>
              <a:t>ARTEFACT EXPLANATIONS</a:t>
            </a:r>
          </a:p>
          <a:p>
            <a:endParaRPr lang="en-GB" dirty="0">
              <a:latin typeface="Comic Sans MS" pitchFamily="66" charset="0"/>
            </a:endParaRPr>
          </a:p>
          <a:p>
            <a:r>
              <a:rPr lang="en-GB" dirty="0" smtClean="0">
                <a:latin typeface="Comic Sans MS" pitchFamily="66" charset="0"/>
              </a:rPr>
              <a:t>NATURAL AND SOCIAL SELECTION</a:t>
            </a:r>
          </a:p>
          <a:p>
            <a:endParaRPr lang="en-GB" dirty="0">
              <a:latin typeface="Comic Sans MS" pitchFamily="66" charset="0"/>
            </a:endParaRPr>
          </a:p>
          <a:p>
            <a:r>
              <a:rPr lang="en-GB" dirty="0" smtClean="0">
                <a:latin typeface="Comic Sans MS" pitchFamily="66" charset="0"/>
              </a:rPr>
              <a:t>CULTURAL AND BEHAVIOURAL EXPLANATIONS</a:t>
            </a:r>
          </a:p>
          <a:p>
            <a:endParaRPr lang="en-GB" dirty="0">
              <a:latin typeface="Comic Sans MS" pitchFamily="66" charset="0"/>
            </a:endParaRPr>
          </a:p>
          <a:p>
            <a:r>
              <a:rPr lang="en-GB" dirty="0" smtClean="0">
                <a:latin typeface="Comic Sans MS" pitchFamily="66" charset="0"/>
              </a:rPr>
              <a:t>MATERIALIST AND STRUCTURALIST EXPLANATIONS</a:t>
            </a:r>
            <a:endParaRPr lang="en-GB" dirty="0">
              <a:latin typeface="Comic Sans MS" pitchFamily="66" charset="0"/>
            </a:endParaRPr>
          </a:p>
        </p:txBody>
      </p:sp>
    </p:spTree>
    <p:extLst>
      <p:ext uri="{BB962C8B-B14F-4D97-AF65-F5344CB8AC3E}">
        <p14:creationId xmlns:p14="http://schemas.microsoft.com/office/powerpoint/2010/main" val="2566997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latin typeface="Comic Sans MS" pitchFamily="66" charset="0"/>
              </a:rPr>
              <a:t>ARTEFACT EXPLANATIONS</a:t>
            </a:r>
            <a:endParaRPr lang="en-GB" dirty="0">
              <a:latin typeface="Comic Sans MS" pitchFamily="66" charset="0"/>
            </a:endParaRPr>
          </a:p>
        </p:txBody>
      </p:sp>
      <p:sp>
        <p:nvSpPr>
          <p:cNvPr id="3" name="Content Placeholder 2"/>
          <p:cNvSpPr>
            <a:spLocks noGrp="1"/>
          </p:cNvSpPr>
          <p:nvPr>
            <p:ph idx="1"/>
          </p:nvPr>
        </p:nvSpPr>
        <p:spPr/>
        <p:txBody>
          <a:bodyPr>
            <a:normAutofit lnSpcReduction="10000"/>
          </a:bodyPr>
          <a:lstStyle/>
          <a:p>
            <a:r>
              <a:rPr lang="en-GB" dirty="0" smtClean="0">
                <a:latin typeface="Comic Sans MS" pitchFamily="66" charset="0"/>
              </a:rPr>
              <a:t>Artefact explanations disagree with the evidence that official statistics and research data on patterns of health and illness are true.</a:t>
            </a:r>
          </a:p>
          <a:p>
            <a:endParaRPr lang="en-GB" dirty="0" smtClean="0">
              <a:latin typeface="Comic Sans MS" pitchFamily="66" charset="0"/>
            </a:endParaRPr>
          </a:p>
          <a:p>
            <a:r>
              <a:rPr lang="en-GB" dirty="0" smtClean="0">
                <a:latin typeface="Comic Sans MS" pitchFamily="66" charset="0"/>
              </a:rPr>
              <a:t>They say that the statistics do not represent ‘patterns and trends’ but are just a result of the research process rather than the reality</a:t>
            </a:r>
            <a:endParaRPr lang="en-GB" dirty="0">
              <a:latin typeface="Comic Sans MS" pitchFamily="66" charset="0"/>
            </a:endParaRPr>
          </a:p>
        </p:txBody>
      </p:sp>
    </p:spTree>
    <p:extLst>
      <p:ext uri="{BB962C8B-B14F-4D97-AF65-F5344CB8AC3E}">
        <p14:creationId xmlns:p14="http://schemas.microsoft.com/office/powerpoint/2010/main" val="3529890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r>
              <a:rPr lang="en-GB" dirty="0" smtClean="0">
                <a:latin typeface="Comic Sans MS" pitchFamily="66" charset="0"/>
              </a:rPr>
              <a:t>The approach challenges the statistics that link health to social class.</a:t>
            </a:r>
          </a:p>
          <a:p>
            <a:r>
              <a:rPr lang="en-GB" dirty="0" smtClean="0">
                <a:latin typeface="Comic Sans MS" pitchFamily="66" charset="0"/>
              </a:rPr>
              <a:t>It says that the ‘apparent’ health gap between  higher and lower classes  is down to a statistical ‘quirk’ rather than what is actually happening.  There are now very few manual workers so the lower social class has shrunk to a small proportion and there have been great increases in the middle and higher classes.</a:t>
            </a:r>
            <a:endParaRPr lang="en-GB" dirty="0">
              <a:latin typeface="Comic Sans MS" pitchFamily="66" charset="0"/>
            </a:endParaRPr>
          </a:p>
        </p:txBody>
      </p:sp>
    </p:spTree>
    <p:extLst>
      <p:ext uri="{BB962C8B-B14F-4D97-AF65-F5344CB8AC3E}">
        <p14:creationId xmlns:p14="http://schemas.microsoft.com/office/powerpoint/2010/main" val="1019775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smtClean="0">
                <a:latin typeface="Comic Sans MS" pitchFamily="66" charset="0"/>
              </a:rPr>
              <a:t>NATURAL AND SOCIAL SELECTION</a:t>
            </a:r>
            <a:endParaRPr lang="en-GB" dirty="0">
              <a:latin typeface="Comic Sans MS" pitchFamily="66" charset="0"/>
            </a:endParaRPr>
          </a:p>
        </p:txBody>
      </p:sp>
      <p:sp>
        <p:nvSpPr>
          <p:cNvPr id="3" name="Content Placeholder 2"/>
          <p:cNvSpPr>
            <a:spLocks noGrp="1"/>
          </p:cNvSpPr>
          <p:nvPr>
            <p:ph idx="1"/>
          </p:nvPr>
        </p:nvSpPr>
        <p:spPr/>
        <p:txBody>
          <a:bodyPr/>
          <a:lstStyle/>
          <a:p>
            <a:r>
              <a:rPr lang="en-GB" dirty="0" smtClean="0">
                <a:latin typeface="Comic Sans MS" pitchFamily="66" charset="0"/>
              </a:rPr>
              <a:t>It’s based on evolutionary theory and ‘survival of the fittest’.</a:t>
            </a:r>
          </a:p>
          <a:p>
            <a:r>
              <a:rPr lang="en-GB" dirty="0" smtClean="0">
                <a:latin typeface="Comic Sans MS" pitchFamily="66" charset="0"/>
              </a:rPr>
              <a:t>In general terms, those people who are born fitter and have inherited health potential, are less likely to find themselves in the lower social classes compared to those suffering from long term health problems.</a:t>
            </a:r>
            <a:endParaRPr lang="en-GB" dirty="0">
              <a:latin typeface="Comic Sans MS" pitchFamily="66" charset="0"/>
            </a:endParaRPr>
          </a:p>
        </p:txBody>
      </p:sp>
    </p:spTree>
    <p:extLst>
      <p:ext uri="{BB962C8B-B14F-4D97-AF65-F5344CB8AC3E}">
        <p14:creationId xmlns:p14="http://schemas.microsoft.com/office/powerpoint/2010/main" val="26180709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Comic Sans MS" pitchFamily="66" charset="0"/>
              </a:rPr>
              <a:t>ACTIVITY</a:t>
            </a:r>
            <a:endParaRPr lang="en-GB" dirty="0">
              <a:latin typeface="Comic Sans MS" pitchFamily="66" charset="0"/>
            </a:endParaRPr>
          </a:p>
        </p:txBody>
      </p:sp>
      <p:sp>
        <p:nvSpPr>
          <p:cNvPr id="3" name="Content Placeholder 2"/>
          <p:cNvSpPr>
            <a:spLocks noGrp="1"/>
          </p:cNvSpPr>
          <p:nvPr>
            <p:ph idx="1"/>
          </p:nvPr>
        </p:nvSpPr>
        <p:spPr/>
        <p:txBody>
          <a:bodyPr/>
          <a:lstStyle/>
          <a:p>
            <a:r>
              <a:rPr lang="en-GB" dirty="0" smtClean="0">
                <a:latin typeface="Comic Sans MS" pitchFamily="66" charset="0"/>
              </a:rPr>
              <a:t>In groups of 4/5 make a list of factors (other than genes and natural ability) that could explain why people in higher social class tend to experience lower illness and premature death rates than the people in the lower social class</a:t>
            </a:r>
            <a:endParaRPr lang="en-GB" dirty="0">
              <a:latin typeface="Comic Sans MS" pitchFamily="66" charset="0"/>
            </a:endParaRPr>
          </a:p>
        </p:txBody>
      </p:sp>
      <p:pic>
        <p:nvPicPr>
          <p:cNvPr id="3074" name="Picture 2" descr="c:\tempie\Content.IE5\4GU4EKYT\MP90040383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16216" y="4581128"/>
            <a:ext cx="1040892" cy="1440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2993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600" dirty="0" smtClean="0">
                <a:latin typeface="Comic Sans MS" pitchFamily="66" charset="0"/>
              </a:rPr>
              <a:t>CULTURAL AND BEHAVIOURAL EXPLANATIONS</a:t>
            </a:r>
            <a:endParaRPr lang="en-GB" sz="3600" dirty="0">
              <a:latin typeface="Comic Sans MS" pitchFamily="66" charset="0"/>
            </a:endParaRPr>
          </a:p>
        </p:txBody>
      </p:sp>
      <p:sp>
        <p:nvSpPr>
          <p:cNvPr id="3" name="Content Placeholder 2"/>
          <p:cNvSpPr>
            <a:spLocks noGrp="1"/>
          </p:cNvSpPr>
          <p:nvPr>
            <p:ph idx="1"/>
          </p:nvPr>
        </p:nvSpPr>
        <p:spPr/>
        <p:txBody>
          <a:bodyPr>
            <a:normAutofit lnSpcReduction="10000"/>
          </a:bodyPr>
          <a:lstStyle/>
          <a:p>
            <a:r>
              <a:rPr lang="en-GB" dirty="0" smtClean="0">
                <a:latin typeface="Comic Sans MS" pitchFamily="66" charset="0"/>
              </a:rPr>
              <a:t>Preferred explanation of governments.</a:t>
            </a:r>
          </a:p>
          <a:p>
            <a:r>
              <a:rPr lang="en-GB" dirty="0" smtClean="0">
                <a:latin typeface="Comic Sans MS" pitchFamily="66" charset="0"/>
              </a:rPr>
              <a:t>A person’s lifestyle and choices are linked to employment patterns, regional and class values, diet, alcohol consumption and level of exercise.</a:t>
            </a:r>
          </a:p>
          <a:p>
            <a:r>
              <a:rPr lang="en-GB" dirty="0" smtClean="0">
                <a:latin typeface="Comic Sans MS" pitchFamily="66" charset="0"/>
              </a:rPr>
              <a:t>A more critical version of this is that it is advertising and the media that put the pressure on to eat unhealthily, drink to much etc.</a:t>
            </a:r>
            <a:endParaRPr lang="en-GB" dirty="0">
              <a:latin typeface="Comic Sans MS" pitchFamily="66" charset="0"/>
            </a:endParaRPr>
          </a:p>
        </p:txBody>
      </p:sp>
    </p:spTree>
    <p:extLst>
      <p:ext uri="{BB962C8B-B14F-4D97-AF65-F5344CB8AC3E}">
        <p14:creationId xmlns:p14="http://schemas.microsoft.com/office/powerpoint/2010/main" val="182328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50</TotalTime>
  <Words>452</Words>
  <Application>Microsoft Office PowerPoint</Application>
  <PresentationFormat>On-screen Show (4:3)</PresentationFormat>
  <Paragraphs>40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Austin</vt:lpstr>
      <vt:lpstr>Sociological explanations of health &amp; illness trends</vt:lpstr>
      <vt:lpstr>Re-cap</vt:lpstr>
      <vt:lpstr>Explanations of health and illness trends     </vt:lpstr>
      <vt:lpstr>PowerPoint Presentation</vt:lpstr>
      <vt:lpstr>ARTEFACT EXPLANATIONS</vt:lpstr>
      <vt:lpstr>PowerPoint Presentation</vt:lpstr>
      <vt:lpstr>NATURAL AND SOCIAL SELECTION</vt:lpstr>
      <vt:lpstr>ACTIVITY</vt:lpstr>
      <vt:lpstr>CULTURAL AND BEHAVIOURAL EXPLANATIONS</vt:lpstr>
      <vt:lpstr>ACTIVITY</vt:lpstr>
      <vt:lpstr>MATERIALIST AND STRUCTURAL EXPLANATIONS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Sociological explanations of health &amp; illness trends</dc:title>
  <dc:creator>Administrator</dc:creator>
  <cp:lastModifiedBy>Administrator</cp:lastModifiedBy>
  <cp:revision>6</cp:revision>
  <dcterms:created xsi:type="dcterms:W3CDTF">2013-10-07T11:05:37Z</dcterms:created>
  <dcterms:modified xsi:type="dcterms:W3CDTF">2013-10-07T11:56:09Z</dcterms:modified>
</cp:coreProperties>
</file>