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57" r:id="rId3"/>
    <p:sldId id="258" r:id="rId4"/>
    <p:sldId id="259" r:id="rId5"/>
    <p:sldId id="265" r:id="rId6"/>
    <p:sldId id="260" r:id="rId7"/>
    <p:sldId id="261" r:id="rId8"/>
    <p:sldId id="262" r:id="rId9"/>
    <p:sldId id="263" r:id="rId10"/>
    <p:sldId id="264" r:id="rId11"/>
    <p:sldId id="266" r:id="rId12"/>
    <p:sldId id="267" r:id="rId13"/>
    <p:sldId id="300" r:id="rId14"/>
    <p:sldId id="295" r:id="rId15"/>
    <p:sldId id="268" r:id="rId16"/>
    <p:sldId id="269" r:id="rId17"/>
    <p:sldId id="270" r:id="rId18"/>
    <p:sldId id="271" r:id="rId19"/>
    <p:sldId id="272" r:id="rId20"/>
    <p:sldId id="296" r:id="rId21"/>
    <p:sldId id="273" r:id="rId22"/>
    <p:sldId id="274" r:id="rId23"/>
    <p:sldId id="275" r:id="rId24"/>
    <p:sldId id="298" r:id="rId25"/>
    <p:sldId id="299" r:id="rId26"/>
    <p:sldId id="277" r:id="rId27"/>
    <p:sldId id="278" r:id="rId28"/>
    <p:sldId id="297"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5663" autoAdjust="0"/>
  </p:normalViewPr>
  <p:slideViewPr>
    <p:cSldViewPr>
      <p:cViewPr varScale="1">
        <p:scale>
          <a:sx n="95" d="100"/>
          <a:sy n="95" d="100"/>
        </p:scale>
        <p:origin x="145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89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D95EE81-A6A0-487C-A693-590CFA99F58D}" type="datetimeFigureOut">
              <a:rPr lang="en-GB" smtClean="0"/>
              <a:t>29/09/2017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AEFDBBD-1BCD-4A7E-9330-9D8FD4D7E571}" type="slidenum">
              <a:rPr lang="en-GB" smtClean="0"/>
              <a:t>‹#›</a:t>
            </a:fld>
            <a:endParaRPr lang="en-GB"/>
          </a:p>
        </p:txBody>
      </p:sp>
    </p:spTree>
    <p:extLst>
      <p:ext uri="{BB962C8B-B14F-4D97-AF65-F5344CB8AC3E}">
        <p14:creationId xmlns:p14="http://schemas.microsoft.com/office/powerpoint/2010/main" val="3243802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DB0A20-F538-46F2-B8D3-4248A6AA3207}" type="datetimeFigureOut">
              <a:rPr lang="en-GB" smtClean="0"/>
              <a:pPr/>
              <a:t>29/09/2017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9C57833-85B3-42F0-B59B-9E3634F9F49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9C57833-85B3-42F0-B59B-9E3634F9F49B}"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C57833-85B3-42F0-B59B-9E3634F9F49B}" type="slidenum">
              <a:rPr lang="en-GB" smtClean="0"/>
              <a:pPr/>
              <a:t>13</a:t>
            </a:fld>
            <a:endParaRPr lang="en-GB"/>
          </a:p>
        </p:txBody>
      </p:sp>
    </p:spTree>
    <p:extLst>
      <p:ext uri="{BB962C8B-B14F-4D97-AF65-F5344CB8AC3E}">
        <p14:creationId xmlns:p14="http://schemas.microsoft.com/office/powerpoint/2010/main" val="376071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C57833-85B3-42F0-B59B-9E3634F9F49B}" type="slidenum">
              <a:rPr lang="en-GB" smtClean="0"/>
              <a:pPr/>
              <a:t>29</a:t>
            </a:fld>
            <a:endParaRPr lang="en-GB"/>
          </a:p>
        </p:txBody>
      </p:sp>
    </p:spTree>
    <p:extLst>
      <p:ext uri="{BB962C8B-B14F-4D97-AF65-F5344CB8AC3E}">
        <p14:creationId xmlns:p14="http://schemas.microsoft.com/office/powerpoint/2010/main" val="5552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F3211E0-C9F8-4571-9440-0F82CC4695EE}" type="datetimeFigureOut">
              <a:rPr lang="en-GB" smtClean="0"/>
              <a:pPr/>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7E5BC-F1C6-4D52-B7AD-CC11084C161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3211E0-C9F8-4571-9440-0F82CC4695EE}" type="datetimeFigureOut">
              <a:rPr lang="en-GB" smtClean="0"/>
              <a:pPr/>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7E5BC-F1C6-4D52-B7AD-CC11084C161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3211E0-C9F8-4571-9440-0F82CC4695EE}" type="datetimeFigureOut">
              <a:rPr lang="en-GB" smtClean="0"/>
              <a:pPr/>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7E5BC-F1C6-4D52-B7AD-CC11084C161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3211E0-C9F8-4571-9440-0F82CC4695EE}" type="datetimeFigureOut">
              <a:rPr lang="en-GB" smtClean="0"/>
              <a:pPr/>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7E5BC-F1C6-4D52-B7AD-CC11084C161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211E0-C9F8-4571-9440-0F82CC4695EE}" type="datetimeFigureOut">
              <a:rPr lang="en-GB" smtClean="0"/>
              <a:pPr/>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7E5BC-F1C6-4D52-B7AD-CC11084C161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F3211E0-C9F8-4571-9440-0F82CC4695EE}" type="datetimeFigureOut">
              <a:rPr lang="en-GB" smtClean="0"/>
              <a:pPr/>
              <a:t>29/09/2017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57E5BC-F1C6-4D52-B7AD-CC11084C161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F3211E0-C9F8-4571-9440-0F82CC4695EE}" type="datetimeFigureOut">
              <a:rPr lang="en-GB" smtClean="0"/>
              <a:pPr/>
              <a:t>29/09/2017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57E5BC-F1C6-4D52-B7AD-CC11084C161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F3211E0-C9F8-4571-9440-0F82CC4695EE}" type="datetimeFigureOut">
              <a:rPr lang="en-GB" smtClean="0"/>
              <a:pPr/>
              <a:t>29/09/2017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57E5BC-F1C6-4D52-B7AD-CC11084C161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211E0-C9F8-4571-9440-0F82CC4695EE}" type="datetimeFigureOut">
              <a:rPr lang="en-GB" smtClean="0"/>
              <a:pPr/>
              <a:t>29/09/2017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57E5BC-F1C6-4D52-B7AD-CC11084C161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11E0-C9F8-4571-9440-0F82CC4695EE}" type="datetimeFigureOut">
              <a:rPr lang="en-GB" smtClean="0"/>
              <a:pPr/>
              <a:t>29/09/2017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57E5BC-F1C6-4D52-B7AD-CC11084C161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11E0-C9F8-4571-9440-0F82CC4695EE}" type="datetimeFigureOut">
              <a:rPr lang="en-GB" smtClean="0"/>
              <a:pPr/>
              <a:t>29/09/2017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57E5BC-F1C6-4D52-B7AD-CC11084C161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211E0-C9F8-4571-9440-0F82CC4695EE}" type="datetimeFigureOut">
              <a:rPr lang="en-GB" smtClean="0"/>
              <a:pPr/>
              <a:t>29/09/2017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7E5BC-F1C6-4D52-B7AD-CC11084C161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roAQHn5rEoQ"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g"/><Relationship Id="rId7" Type="http://schemas.openxmlformats.org/officeDocument/2006/relationships/image" Target="../media/image34.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jpeg"/><Relationship Id="rId9" Type="http://schemas.openxmlformats.org/officeDocument/2006/relationships/image" Target="../media/image3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s://www.youtube.com/watch?v=5n7Ti2wCcf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youtube.com/watch?v=CgMOcvz7Hzs" TargetMode="Externa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ml51N7FPMw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youtube.com/watch?v=eVklWWrmB1Y" TargetMode="Externa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www.youtube.com/watch?v=et7zqedtEY0" TargetMode="Externa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youtube.com/watch?v=8QSqXKtx3z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r0cJ7CX1l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hyperlink" Target="https://www.youtube.com/watch?v=HagbNcvyD4s" TargetMode="Externa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image" Target="../media/image80.gif"/><Relationship Id="rId4" Type="http://schemas.openxmlformats.org/officeDocument/2006/relationships/image" Target="../media/image79.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42.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gif"/><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gif"/></Relationships>
</file>

<file path=ppt/slides/_rels/slide44.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image" Target="../media/image93.jpeg"/><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6872"/>
            <a:ext cx="7772400" cy="2376264"/>
          </a:xfrm>
        </p:spPr>
        <p:txBody>
          <a:bodyPr>
            <a:normAutofit fontScale="90000"/>
          </a:bodyPr>
          <a:lstStyle/>
          <a:p>
            <a:r>
              <a:rPr lang="en-GB" dirty="0" smtClean="0"/>
              <a:t> </a:t>
            </a:r>
            <a:r>
              <a:rPr lang="en-GB" b="1" dirty="0" smtClean="0"/>
              <a:t>Understanding Patterns &amp; Trends in Health &amp; Illness Among Different Social Groups.</a:t>
            </a:r>
            <a:r>
              <a:rPr lang="en-GB" b="1" dirty="0"/>
              <a:t/>
            </a:r>
            <a:br>
              <a:rPr lang="en-GB" b="1" dirty="0"/>
            </a:br>
            <a:endParaRPr lang="en-GB" b="1" dirty="0"/>
          </a:p>
        </p:txBody>
      </p:sp>
      <p:sp>
        <p:nvSpPr>
          <p:cNvPr id="3" name="Subtitle 2"/>
          <p:cNvSpPr>
            <a:spLocks noGrp="1"/>
          </p:cNvSpPr>
          <p:nvPr>
            <p:ph type="subTitle" idx="1"/>
          </p:nvPr>
        </p:nvSpPr>
        <p:spPr/>
        <p:txBody>
          <a:bodyPr/>
          <a:lstStyle/>
          <a:p>
            <a:r>
              <a:rPr lang="en-GB" dirty="0" smtClean="0">
                <a:solidFill>
                  <a:schemeClr val="tx1"/>
                </a:solidFill>
                <a:hlinkClick r:id="rId3"/>
              </a:rPr>
              <a:t>https://www.youtube.com/watch?v=roAQHn5rEoQ</a:t>
            </a:r>
            <a:endParaRPr lang="en-GB" dirty="0" smtClean="0">
              <a:solidFill>
                <a:schemeClr val="tx1"/>
              </a:solidFill>
            </a:endParaRPr>
          </a:p>
          <a:p>
            <a:endParaRPr lang="en-GB" dirty="0">
              <a:solidFill>
                <a:schemeClr val="tx1"/>
              </a:solidFill>
            </a:endParaRPr>
          </a:p>
        </p:txBody>
      </p:sp>
      <p:pic>
        <p:nvPicPr>
          <p:cNvPr id="1028" name="Picture 4" descr="C:\Users\Compaq\AppData\Local\Microsoft\Windows\INetCache\IE\91K2PJP8\gatag-00005961[1].jpg"/>
          <p:cNvPicPr>
            <a:picLocks noChangeAspect="1" noChangeArrowheads="1"/>
          </p:cNvPicPr>
          <p:nvPr/>
        </p:nvPicPr>
        <p:blipFill>
          <a:blip r:embed="rId4" cstate="print"/>
          <a:srcRect/>
          <a:stretch>
            <a:fillRect/>
          </a:stretch>
        </p:blipFill>
        <p:spPr bwMode="auto">
          <a:xfrm>
            <a:off x="467544" y="4941168"/>
            <a:ext cx="8136904" cy="1656184"/>
          </a:xfrm>
          <a:prstGeom prst="rect">
            <a:avLst/>
          </a:prstGeom>
          <a:noFill/>
        </p:spPr>
      </p:pic>
      <p:pic>
        <p:nvPicPr>
          <p:cNvPr id="1029" name="Picture 5" descr="C:\Users\Compaq\AppData\Local\Microsoft\Windows\INetCache\IE\91K2PJP8\redes_sociais[1].jpg"/>
          <p:cNvPicPr>
            <a:picLocks noChangeAspect="1" noChangeArrowheads="1"/>
          </p:cNvPicPr>
          <p:nvPr/>
        </p:nvPicPr>
        <p:blipFill>
          <a:blip r:embed="rId5" cstate="print"/>
          <a:srcRect/>
          <a:stretch>
            <a:fillRect/>
          </a:stretch>
        </p:blipFill>
        <p:spPr bwMode="auto">
          <a:xfrm>
            <a:off x="1435100" y="332656"/>
            <a:ext cx="6273800" cy="201622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Measurements of Health</a:t>
            </a:r>
            <a:r>
              <a:rPr lang="en-GB" dirty="0" smtClean="0"/>
              <a:t>.</a:t>
            </a:r>
            <a:endParaRPr lang="en-GB" dirty="0"/>
          </a:p>
        </p:txBody>
      </p:sp>
      <p:sp>
        <p:nvSpPr>
          <p:cNvPr id="3" name="Content Placeholder 2"/>
          <p:cNvSpPr>
            <a:spLocks noGrp="1"/>
          </p:cNvSpPr>
          <p:nvPr>
            <p:ph idx="1"/>
          </p:nvPr>
        </p:nvSpPr>
        <p:spPr>
          <a:xfrm>
            <a:off x="467544" y="1628800"/>
            <a:ext cx="8229600" cy="4525963"/>
          </a:xfrm>
        </p:spPr>
        <p:txBody>
          <a:bodyPr>
            <a:normAutofit fontScale="47500" lnSpcReduction="20000"/>
          </a:bodyPr>
          <a:lstStyle/>
          <a:p>
            <a:pPr>
              <a:buNone/>
            </a:pPr>
            <a:r>
              <a:rPr lang="en-GB" sz="4000" dirty="0" smtClean="0"/>
              <a:t>                                  </a:t>
            </a:r>
            <a:r>
              <a:rPr lang="en-GB" sz="8400" dirty="0" smtClean="0"/>
              <a:t>Health Surveillance.</a:t>
            </a:r>
          </a:p>
          <a:p>
            <a:pPr algn="ctr">
              <a:buNone/>
            </a:pPr>
            <a:r>
              <a:rPr lang="en-GB" sz="5900" dirty="0" smtClean="0"/>
              <a:t>This measures the frequency of health &amp; illness as revealed by screening results.</a:t>
            </a:r>
          </a:p>
          <a:p>
            <a:pPr>
              <a:buNone/>
            </a:pPr>
            <a:endParaRPr lang="en-GB" sz="5100" dirty="0" smtClean="0"/>
          </a:p>
          <a:p>
            <a:pPr>
              <a:buNone/>
            </a:pPr>
            <a:r>
              <a:rPr lang="en-GB" sz="5100" dirty="0" smtClean="0"/>
              <a:t>Advantages.</a:t>
            </a:r>
          </a:p>
          <a:p>
            <a:r>
              <a:rPr lang="en-GB" sz="5100" dirty="0"/>
              <a:t> </a:t>
            </a:r>
            <a:r>
              <a:rPr lang="en-GB" sz="5100" dirty="0" smtClean="0"/>
              <a:t>   It can predict symptoms &amp; illnesses that may occur.</a:t>
            </a:r>
          </a:p>
          <a:p>
            <a:endParaRPr lang="en-GB" sz="5100" dirty="0" smtClean="0"/>
          </a:p>
          <a:p>
            <a:pPr>
              <a:buNone/>
            </a:pPr>
            <a:r>
              <a:rPr lang="en-GB" sz="5100" dirty="0" smtClean="0"/>
              <a:t>Disadvantages.</a:t>
            </a:r>
          </a:p>
          <a:p>
            <a:r>
              <a:rPr lang="en-GB" sz="5100" dirty="0" smtClean="0"/>
              <a:t> Not a true representation as not all illnesses are screened for.</a:t>
            </a:r>
          </a:p>
          <a:p>
            <a:r>
              <a:rPr lang="en-GB" sz="5100" dirty="0" smtClean="0"/>
              <a:t> Not everyone entitled to screening procedures will use them.</a:t>
            </a:r>
          </a:p>
          <a:p>
            <a:pPr>
              <a:buNone/>
            </a:pPr>
            <a:r>
              <a:rPr lang="en-GB" sz="5100" dirty="0"/>
              <a:t> </a:t>
            </a:r>
            <a:r>
              <a:rPr lang="en-GB" sz="5100" dirty="0" smtClean="0"/>
              <a:t>                      </a:t>
            </a:r>
            <a:endParaRPr lang="en-GB" sz="5100" dirty="0"/>
          </a:p>
        </p:txBody>
      </p:sp>
      <p:pic>
        <p:nvPicPr>
          <p:cNvPr id="10243" name="Picture 3" descr="C:\Users\Compaq\AppData\Local\Microsoft\Windows\INetCache\IE\KVW9S1V2\surveillance-147831_640[1].png"/>
          <p:cNvPicPr>
            <a:picLocks noChangeAspect="1" noChangeArrowheads="1"/>
          </p:cNvPicPr>
          <p:nvPr/>
        </p:nvPicPr>
        <p:blipFill>
          <a:blip r:embed="rId2" cstate="print"/>
          <a:srcRect/>
          <a:stretch>
            <a:fillRect/>
          </a:stretch>
        </p:blipFill>
        <p:spPr bwMode="auto">
          <a:xfrm>
            <a:off x="7452320" y="332657"/>
            <a:ext cx="1691680" cy="1944216"/>
          </a:xfrm>
          <a:prstGeom prst="rect">
            <a:avLst/>
          </a:prstGeom>
          <a:noFill/>
        </p:spPr>
      </p:pic>
      <p:pic>
        <p:nvPicPr>
          <p:cNvPr id="10246" name="Picture 6" descr="C:\Users\Compaq\AppData\Local\Microsoft\Windows\INetCache\IE\52LQWCM0\magnifying-33170_960_720[1].png"/>
          <p:cNvPicPr>
            <a:picLocks noChangeAspect="1" noChangeArrowheads="1"/>
          </p:cNvPicPr>
          <p:nvPr/>
        </p:nvPicPr>
        <p:blipFill>
          <a:blip r:embed="rId3" cstate="print"/>
          <a:srcRect/>
          <a:stretch>
            <a:fillRect/>
          </a:stretch>
        </p:blipFill>
        <p:spPr bwMode="auto">
          <a:xfrm>
            <a:off x="899592" y="5445224"/>
            <a:ext cx="2160240" cy="1008112"/>
          </a:xfrm>
          <a:prstGeom prst="rect">
            <a:avLst/>
          </a:prstGeom>
          <a:noFill/>
        </p:spPr>
      </p:pic>
      <p:pic>
        <p:nvPicPr>
          <p:cNvPr id="10249" name="Picture 9" descr="C:\Users\Compaq\AppData\Local\Microsoft\Windows\INetCache\IE\KVW9S1V2\assessment_in[1].jpg"/>
          <p:cNvPicPr>
            <a:picLocks noChangeAspect="1" noChangeArrowheads="1"/>
          </p:cNvPicPr>
          <p:nvPr/>
        </p:nvPicPr>
        <p:blipFill>
          <a:blip r:embed="rId4" cstate="print"/>
          <a:srcRect/>
          <a:stretch>
            <a:fillRect/>
          </a:stretch>
        </p:blipFill>
        <p:spPr bwMode="auto">
          <a:xfrm>
            <a:off x="7164288" y="5517233"/>
            <a:ext cx="1173202" cy="1008112"/>
          </a:xfrm>
          <a:prstGeom prst="rect">
            <a:avLst/>
          </a:prstGeom>
          <a:noFill/>
        </p:spPr>
      </p:pic>
      <p:pic>
        <p:nvPicPr>
          <p:cNvPr id="10254" name="Picture 14" descr="C:\Users\Compaq\AppData\Local\Microsoft\Windows\INetCache\IE\52LQWCM0\EVALUACION[1].gif"/>
          <p:cNvPicPr>
            <a:picLocks noChangeAspect="1" noChangeArrowheads="1"/>
          </p:cNvPicPr>
          <p:nvPr/>
        </p:nvPicPr>
        <p:blipFill>
          <a:blip r:embed="rId5" cstate="print"/>
          <a:srcRect/>
          <a:stretch>
            <a:fillRect/>
          </a:stretch>
        </p:blipFill>
        <p:spPr bwMode="auto">
          <a:xfrm>
            <a:off x="323528" y="908720"/>
            <a:ext cx="2160240" cy="10801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Measurements of Health</a:t>
            </a:r>
            <a:r>
              <a:rPr lang="en-GB" dirty="0" smtClean="0"/>
              <a:t>.</a:t>
            </a:r>
            <a:endParaRPr lang="en-GB" dirty="0"/>
          </a:p>
        </p:txBody>
      </p:sp>
      <p:sp>
        <p:nvSpPr>
          <p:cNvPr id="3" name="Content Placeholder 2"/>
          <p:cNvSpPr>
            <a:spLocks noGrp="1"/>
          </p:cNvSpPr>
          <p:nvPr>
            <p:ph idx="1"/>
          </p:nvPr>
        </p:nvSpPr>
        <p:spPr>
          <a:xfrm>
            <a:off x="457200" y="1268760"/>
            <a:ext cx="8229600" cy="4857403"/>
          </a:xfrm>
        </p:spPr>
        <p:txBody>
          <a:bodyPr>
            <a:normAutofit fontScale="92500" lnSpcReduction="10000"/>
          </a:bodyPr>
          <a:lstStyle/>
          <a:p>
            <a:pPr>
              <a:buNone/>
            </a:pPr>
            <a:r>
              <a:rPr lang="en-GB" sz="4000" dirty="0" smtClean="0"/>
              <a:t>                     </a:t>
            </a:r>
            <a:r>
              <a:rPr lang="en-GB" sz="4000" b="1" dirty="0" smtClean="0"/>
              <a:t>Health Surveillance.</a:t>
            </a:r>
          </a:p>
          <a:p>
            <a:pPr>
              <a:buNone/>
            </a:pPr>
            <a:r>
              <a:rPr lang="en-GB" dirty="0" smtClean="0"/>
              <a:t>Activity:  </a:t>
            </a:r>
          </a:p>
          <a:p>
            <a:pPr>
              <a:buNone/>
            </a:pPr>
            <a:r>
              <a:rPr lang="en-GB" dirty="0"/>
              <a:t> </a:t>
            </a:r>
            <a:r>
              <a:rPr lang="en-GB" dirty="0" smtClean="0"/>
              <a:t>               a) Give three reasons as to why people may not use available formal health screening.</a:t>
            </a:r>
            <a:endParaRPr lang="en-GB" dirty="0"/>
          </a:p>
          <a:p>
            <a:pPr>
              <a:buNone/>
            </a:pPr>
            <a:r>
              <a:rPr lang="en-GB" dirty="0" smtClean="0"/>
              <a:t>                 b) Give two ways that health care professionals could encourage people to take up screening.</a:t>
            </a:r>
          </a:p>
          <a:p>
            <a:pPr>
              <a:buNone/>
            </a:pPr>
            <a:r>
              <a:rPr lang="en-GB" dirty="0" smtClean="0"/>
              <a:t>                 c) Give one advantage and one disadvantage of using self-monitoring health technology</a:t>
            </a:r>
          </a:p>
          <a:p>
            <a:pPr>
              <a:buNone/>
            </a:pPr>
            <a:endParaRPr lang="en-GB" dirty="0"/>
          </a:p>
          <a:p>
            <a:pPr>
              <a:buNone/>
            </a:pPr>
            <a:endParaRPr lang="en-GB" dirty="0"/>
          </a:p>
        </p:txBody>
      </p:sp>
      <p:pic>
        <p:nvPicPr>
          <p:cNvPr id="4" name="Picture 3" descr="healthinformatics - &lt;strong&gt;Health&lt;/strong&gt; Infrastructe Support Progr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0"/>
            <a:ext cx="1763688" cy="191683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Difficulties in Measuring Health.</a:t>
            </a:r>
            <a:endParaRPr lang="en-GB" b="1" dirty="0"/>
          </a:p>
        </p:txBody>
      </p:sp>
      <p:sp>
        <p:nvSpPr>
          <p:cNvPr id="3" name="Content Placeholder 2"/>
          <p:cNvSpPr>
            <a:spLocks noGrp="1"/>
          </p:cNvSpPr>
          <p:nvPr>
            <p:ph idx="1"/>
          </p:nvPr>
        </p:nvSpPr>
        <p:spPr/>
        <p:txBody>
          <a:bodyPr/>
          <a:lstStyle/>
          <a:p>
            <a:r>
              <a:rPr lang="en-GB" dirty="0" smtClean="0"/>
              <a:t>Statistics should be treated with caution – they are open to manipulation.</a:t>
            </a:r>
          </a:p>
          <a:p>
            <a:r>
              <a:rPr lang="en-GB" dirty="0" smtClean="0"/>
              <a:t>There are difficulties in defining health.</a:t>
            </a:r>
          </a:p>
          <a:p>
            <a:r>
              <a:rPr lang="en-GB" dirty="0" smtClean="0"/>
              <a:t>Seeking a doctor? (not everyone has a GP)</a:t>
            </a:r>
          </a:p>
          <a:p>
            <a:r>
              <a:rPr lang="en-GB" dirty="0" smtClean="0"/>
              <a:t>Differences in diagnosis.</a:t>
            </a:r>
          </a:p>
          <a:p>
            <a:r>
              <a:rPr lang="en-GB" dirty="0" smtClean="0"/>
              <a:t>The Clinical Iceberg.</a:t>
            </a:r>
          </a:p>
          <a:p>
            <a:r>
              <a:rPr lang="en-GB" dirty="0" smtClean="0"/>
              <a:t>Real causes of death?</a:t>
            </a:r>
            <a:endParaRPr lang="en-GB" dirty="0"/>
          </a:p>
        </p:txBody>
      </p:sp>
      <p:pic>
        <p:nvPicPr>
          <p:cNvPr id="11270" name="Picture 6" descr="C:\Users\Compaq\AppData\Local\Microsoft\Windows\INetCache\IE\52LQWCM0\ice-576674_960_720[1].png"/>
          <p:cNvPicPr>
            <a:picLocks noChangeAspect="1" noChangeArrowheads="1"/>
          </p:cNvPicPr>
          <p:nvPr/>
        </p:nvPicPr>
        <p:blipFill>
          <a:blip r:embed="rId2" cstate="print"/>
          <a:srcRect/>
          <a:stretch>
            <a:fillRect/>
          </a:stretch>
        </p:blipFill>
        <p:spPr bwMode="auto">
          <a:xfrm>
            <a:off x="4355976" y="3717032"/>
            <a:ext cx="3384376" cy="2592288"/>
          </a:xfrm>
          <a:prstGeom prst="rect">
            <a:avLst/>
          </a:prstGeom>
          <a:noFill/>
        </p:spPr>
      </p:pic>
      <p:pic>
        <p:nvPicPr>
          <p:cNvPr id="11272" name="Picture 8" descr="C:\Users\Compaq\AppData\Local\Microsoft\Windows\INetCache\IE\KVW9S1V2\TECHNICAL-DIFFICULTIES[1].jpg"/>
          <p:cNvPicPr>
            <a:picLocks noChangeAspect="1" noChangeArrowheads="1"/>
          </p:cNvPicPr>
          <p:nvPr/>
        </p:nvPicPr>
        <p:blipFill>
          <a:blip r:embed="rId3" cstate="print"/>
          <a:srcRect/>
          <a:stretch>
            <a:fillRect/>
          </a:stretch>
        </p:blipFill>
        <p:spPr bwMode="auto">
          <a:xfrm>
            <a:off x="323528" y="5589240"/>
            <a:ext cx="3816424" cy="1008112"/>
          </a:xfrm>
          <a:prstGeom prst="rect">
            <a:avLst/>
          </a:prstGeom>
          <a:noFill/>
        </p:spPr>
      </p:pic>
      <p:pic>
        <p:nvPicPr>
          <p:cNvPr id="11273" name="Picture 9" descr="C:\Users\Compaq\AppData\Local\Microsoft\Windows\INetCache\IE\91K2PJP8\7087a8b7-f338-431d-a80a-74d7bf086572[1].jpg"/>
          <p:cNvPicPr>
            <a:picLocks noChangeAspect="1" noChangeArrowheads="1"/>
          </p:cNvPicPr>
          <p:nvPr/>
        </p:nvPicPr>
        <p:blipFill>
          <a:blip r:embed="rId4" cstate="print"/>
          <a:srcRect/>
          <a:stretch>
            <a:fillRect/>
          </a:stretch>
        </p:blipFill>
        <p:spPr bwMode="auto">
          <a:xfrm>
            <a:off x="251520" y="1124744"/>
            <a:ext cx="2448272" cy="648072"/>
          </a:xfrm>
          <a:prstGeom prst="rect">
            <a:avLst/>
          </a:prstGeom>
          <a:noFill/>
        </p:spPr>
      </p:pic>
      <p:pic>
        <p:nvPicPr>
          <p:cNvPr id="11274" name="Picture 10" descr="C:\Users\Compaq\AppData\Local\Microsoft\Windows\INetCache\IE\DIQZFDT4\questions[1].jpg"/>
          <p:cNvPicPr>
            <a:picLocks noChangeAspect="1" noChangeArrowheads="1"/>
          </p:cNvPicPr>
          <p:nvPr/>
        </p:nvPicPr>
        <p:blipFill>
          <a:blip r:embed="rId5" cstate="print"/>
          <a:srcRect/>
          <a:stretch>
            <a:fillRect/>
          </a:stretch>
        </p:blipFill>
        <p:spPr bwMode="auto">
          <a:xfrm>
            <a:off x="7524328" y="1844824"/>
            <a:ext cx="1152128" cy="129614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Difficulties in Measuring Health</a:t>
            </a:r>
            <a:r>
              <a:rPr lang="en-GB" dirty="0" smtClean="0"/>
              <a:t>.</a:t>
            </a:r>
            <a:br>
              <a:rPr lang="en-GB" dirty="0" smtClean="0"/>
            </a:br>
            <a:endParaRPr lang="en-GB" dirty="0"/>
          </a:p>
        </p:txBody>
      </p:sp>
      <p:sp>
        <p:nvSpPr>
          <p:cNvPr id="3" name="Content Placeholder 2"/>
          <p:cNvSpPr>
            <a:spLocks noGrp="1"/>
          </p:cNvSpPr>
          <p:nvPr>
            <p:ph idx="1"/>
          </p:nvPr>
        </p:nvSpPr>
        <p:spPr>
          <a:xfrm>
            <a:off x="457200" y="980728"/>
            <a:ext cx="8229600" cy="5616624"/>
          </a:xfrm>
        </p:spPr>
        <p:txBody>
          <a:bodyPr/>
          <a:lstStyle/>
          <a:p>
            <a:pPr marL="0" indent="0">
              <a:buNone/>
            </a:pPr>
            <a:r>
              <a:rPr lang="en-GB" i="1" dirty="0" smtClean="0"/>
              <a:t>Stage 1.</a:t>
            </a:r>
            <a:r>
              <a:rPr lang="en-GB" dirty="0" smtClean="0"/>
              <a:t> – Individuals must first realise they have a problem.</a:t>
            </a:r>
          </a:p>
          <a:p>
            <a:pPr marL="0" indent="0">
              <a:buNone/>
            </a:pPr>
            <a:r>
              <a:rPr lang="en-GB" i="1" dirty="0" smtClean="0"/>
              <a:t>Stage 2.</a:t>
            </a:r>
            <a:r>
              <a:rPr lang="en-GB" dirty="0" smtClean="0"/>
              <a:t> – They must then define their problem as serious enough to go to the doctor.</a:t>
            </a:r>
          </a:p>
          <a:p>
            <a:pPr marL="0" indent="0">
              <a:buNone/>
            </a:pPr>
            <a:r>
              <a:rPr lang="en-GB" i="1" dirty="0" smtClean="0"/>
              <a:t>Stage 3.</a:t>
            </a:r>
            <a:r>
              <a:rPr lang="en-GB" dirty="0" smtClean="0"/>
              <a:t> – They must then actually go to the doctor.</a:t>
            </a:r>
          </a:p>
          <a:p>
            <a:pPr marL="0" indent="0">
              <a:buNone/>
            </a:pPr>
            <a:r>
              <a:rPr lang="en-GB" i="1" dirty="0" smtClean="0"/>
              <a:t>Stage 4. </a:t>
            </a:r>
            <a:r>
              <a:rPr lang="en-GB" dirty="0" smtClean="0"/>
              <a:t>– The doctor must then be persuaded that the individuals have a medical condition that can be labelled as an illness requiring treatment</a:t>
            </a:r>
            <a:endParaRPr lang="en-GB" dirty="0"/>
          </a:p>
        </p:txBody>
      </p:sp>
      <p:pic>
        <p:nvPicPr>
          <p:cNvPr id="5" name="Picture 4" descr="egyptologyATperk - Medicine and &lt;strong&gt;Doctors&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229200"/>
            <a:ext cx="1497422" cy="1453332"/>
          </a:xfrm>
          <a:prstGeom prst="rect">
            <a:avLst/>
          </a:prstGeom>
        </p:spPr>
      </p:pic>
      <p:pic>
        <p:nvPicPr>
          <p:cNvPr id="6" name="Picture 5" descr="Collected Works: November 20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8" y="1417638"/>
            <a:ext cx="1296144" cy="787226"/>
          </a:xfrm>
          <a:prstGeom prst="rect">
            <a:avLst/>
          </a:prstGeom>
        </p:spPr>
      </p:pic>
      <p:pic>
        <p:nvPicPr>
          <p:cNvPr id="7" name="Picture 6" descr="$ИΩψ FlΔKΣ ♂: $ick N $ou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2636912"/>
            <a:ext cx="1152128" cy="832495"/>
          </a:xfrm>
          <a:prstGeom prst="rect">
            <a:avLst/>
          </a:prstGeom>
        </p:spPr>
      </p:pic>
      <p:pic>
        <p:nvPicPr>
          <p:cNvPr id="8" name="Picture 7" descr="vitamin glass bottle - vector Clip Ar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768" y="5661248"/>
            <a:ext cx="1872208" cy="1196752"/>
          </a:xfrm>
          <a:prstGeom prst="rect">
            <a:avLst/>
          </a:prstGeom>
        </p:spPr>
      </p:pic>
      <p:pic>
        <p:nvPicPr>
          <p:cNvPr id="9" name="Picture 8" descr="Tired of…. | Made Me Think I Need This To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42" y="188640"/>
            <a:ext cx="1209390" cy="936104"/>
          </a:xfrm>
          <a:prstGeom prst="rect">
            <a:avLst/>
          </a:prstGeom>
        </p:spPr>
      </p:pic>
      <p:pic>
        <p:nvPicPr>
          <p:cNvPr id="10" name="Picture 9" descr="Oh My Aches and Pains!: Creating Better Doctors' Offices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3689" y="3573016"/>
            <a:ext cx="1368151" cy="792088"/>
          </a:xfrm>
          <a:prstGeom prst="rect">
            <a:avLst/>
          </a:prstGeom>
        </p:spPr>
      </p:pic>
      <p:pic>
        <p:nvPicPr>
          <p:cNvPr id="11" name="Picture 10" descr="Elevated Asymptomatic Hypertension: To Treat or Not to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4368" y="0"/>
            <a:ext cx="1259632" cy="1124744"/>
          </a:xfrm>
          <a:prstGeom prst="rect">
            <a:avLst/>
          </a:prstGeom>
        </p:spPr>
      </p:pic>
    </p:spTree>
    <p:extLst>
      <p:ext uri="{BB962C8B-B14F-4D97-AF65-F5344CB8AC3E}">
        <p14:creationId xmlns:p14="http://schemas.microsoft.com/office/powerpoint/2010/main" val="939561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Difficulties in Measuring Health.</a:t>
            </a:r>
            <a:br>
              <a:rPr lang="en-GB" b="1" dirty="0" smtClean="0"/>
            </a:br>
            <a:r>
              <a:rPr lang="en-GB" sz="2800" dirty="0" smtClean="0"/>
              <a:t>(</a:t>
            </a:r>
            <a:r>
              <a:rPr lang="en-GB" sz="3100" dirty="0" smtClean="0"/>
              <a:t> From the hand-out</a:t>
            </a:r>
            <a:r>
              <a:rPr lang="en-GB" dirty="0" smtClean="0"/>
              <a:t>.</a:t>
            </a:r>
            <a:r>
              <a:rPr lang="en-GB" sz="2800" dirty="0" smtClean="0"/>
              <a:t>)</a:t>
            </a:r>
            <a:r>
              <a:rPr lang="en-GB" dirty="0" smtClean="0"/>
              <a:t> </a:t>
            </a:r>
            <a:endParaRPr lang="en-GB" dirty="0"/>
          </a:p>
        </p:txBody>
      </p:sp>
      <p:sp>
        <p:nvSpPr>
          <p:cNvPr id="3" name="Content Placeholder 2"/>
          <p:cNvSpPr>
            <a:spLocks noGrp="1"/>
          </p:cNvSpPr>
          <p:nvPr>
            <p:ph idx="1"/>
          </p:nvPr>
        </p:nvSpPr>
        <p:spPr>
          <a:xfrm>
            <a:off x="457200" y="1600200"/>
            <a:ext cx="8229600" cy="4925144"/>
          </a:xfrm>
        </p:spPr>
        <p:txBody>
          <a:bodyPr>
            <a:normAutofit fontScale="25000" lnSpcReduction="20000"/>
          </a:bodyPr>
          <a:lstStyle/>
          <a:p>
            <a:pPr>
              <a:buNone/>
            </a:pPr>
            <a:r>
              <a:rPr lang="en-GB" b="1" dirty="0" smtClean="0"/>
              <a:t>           </a:t>
            </a:r>
            <a:r>
              <a:rPr lang="en-GB" sz="4800" dirty="0" smtClean="0"/>
              <a:t>Ken Browne (2006) provides a framework to explain why statistics need to be used with care. Use your Student Book to complete each stage and state how this could lead to false statistics.</a:t>
            </a:r>
          </a:p>
          <a:p>
            <a:r>
              <a:rPr lang="en-GB" sz="4800" b="1" dirty="0" smtClean="0"/>
              <a:t>Stage 1</a:t>
            </a:r>
            <a:r>
              <a:rPr lang="en-GB" sz="4800" dirty="0" smtClean="0"/>
              <a:t>: </a:t>
            </a:r>
            <a:r>
              <a:rPr lang="en-GB" sz="4800" u="sng" dirty="0" smtClean="0"/>
              <a:t> 	</a:t>
            </a:r>
            <a:endParaRPr lang="en-GB" sz="4800" dirty="0" smtClean="0"/>
          </a:p>
          <a:p>
            <a:r>
              <a:rPr lang="en-GB" sz="4800" u="sng" dirty="0" smtClean="0"/>
              <a:t> 	_________________________________________________________________________________________</a:t>
            </a:r>
          </a:p>
          <a:p>
            <a:r>
              <a:rPr lang="en-GB" sz="4800" b="1" dirty="0" smtClean="0"/>
              <a:t>Stage 2</a:t>
            </a:r>
            <a:r>
              <a:rPr lang="en-GB" sz="4800" dirty="0" smtClean="0"/>
              <a:t>: </a:t>
            </a:r>
            <a:r>
              <a:rPr lang="en-GB" sz="4800" u="sng" dirty="0" smtClean="0"/>
              <a:t> 	</a:t>
            </a:r>
            <a:endParaRPr lang="en-GB" sz="4800" dirty="0" smtClean="0"/>
          </a:p>
          <a:p>
            <a:r>
              <a:rPr lang="en-GB" sz="4800" u="sng" dirty="0" smtClean="0"/>
              <a:t> 	___________________________________________________________________________________________</a:t>
            </a:r>
          </a:p>
          <a:p>
            <a:r>
              <a:rPr lang="en-GB" sz="4800" b="1" dirty="0" smtClean="0"/>
              <a:t>Stage 3</a:t>
            </a:r>
            <a:r>
              <a:rPr lang="en-GB" sz="4800" dirty="0" smtClean="0"/>
              <a:t>: </a:t>
            </a:r>
            <a:r>
              <a:rPr lang="en-GB" sz="4800" u="sng" dirty="0" smtClean="0"/>
              <a:t> 	</a:t>
            </a:r>
            <a:endParaRPr lang="en-GB" sz="4800" dirty="0" smtClean="0"/>
          </a:p>
          <a:p>
            <a:r>
              <a:rPr lang="en-GB" sz="4800" u="sng" dirty="0" smtClean="0"/>
              <a:t> 	_________________________________________________________________________________________----</a:t>
            </a:r>
          </a:p>
          <a:p>
            <a:r>
              <a:rPr lang="en-GB" sz="4800" b="1" dirty="0" smtClean="0"/>
              <a:t>Stage 4</a:t>
            </a:r>
            <a:r>
              <a:rPr lang="en-GB" sz="4800" dirty="0" smtClean="0"/>
              <a:t>: </a:t>
            </a:r>
            <a:r>
              <a:rPr lang="en-GB" sz="4800" u="sng" dirty="0" smtClean="0"/>
              <a:t> 	</a:t>
            </a:r>
            <a:endParaRPr lang="en-GB" sz="4800" dirty="0" smtClean="0"/>
          </a:p>
          <a:p>
            <a:r>
              <a:rPr lang="en-GB" sz="4800" u="sng" dirty="0" smtClean="0"/>
              <a:t> 	___________________________________________________________________________________________</a:t>
            </a:r>
          </a:p>
          <a:p>
            <a:r>
              <a:rPr lang="en-GB" sz="4800" dirty="0" smtClean="0"/>
              <a:t>2.	A patient is asked by their doctor about their lifestyle choices. Consider how the patient might respond to each of the following questions. In pairs, discuss how your responses could affect statistics.</a:t>
            </a:r>
          </a:p>
          <a:p>
            <a:r>
              <a:rPr lang="en-GB" sz="4800" dirty="0" smtClean="0"/>
              <a:t>a.	Do you smoke? If so, how much?</a:t>
            </a:r>
          </a:p>
          <a:p>
            <a:r>
              <a:rPr lang="en-GB" sz="4800" dirty="0" smtClean="0"/>
              <a:t>b.	Do you exercise regularly?</a:t>
            </a:r>
          </a:p>
          <a:p>
            <a:r>
              <a:rPr lang="en-GB" sz="4800" dirty="0" smtClean="0"/>
              <a:t>c.	Do you drink alcohol? If so, how much?</a:t>
            </a:r>
          </a:p>
          <a:p>
            <a:r>
              <a:rPr lang="en-GB" sz="4800" dirty="0" smtClean="0"/>
              <a:t>d.	Are you using, or have you used, illegal drugs?</a:t>
            </a:r>
          </a:p>
          <a:p>
            <a:r>
              <a:rPr lang="en-GB" sz="4800" dirty="0" smtClean="0"/>
              <a:t>3.	The cause of death of a street person in freezing conditions may be stated as ‘hypothermia’. Consider how the following sociological approaches may explain this death.</a:t>
            </a:r>
          </a:p>
          <a:p>
            <a:r>
              <a:rPr lang="en-GB" sz="4800" dirty="0" smtClean="0"/>
              <a:t>Functionalism: </a:t>
            </a:r>
            <a:r>
              <a:rPr lang="en-GB" sz="4800" u="sng" dirty="0" smtClean="0"/>
              <a:t> 	</a:t>
            </a:r>
            <a:endParaRPr lang="en-GB" sz="4800" dirty="0" smtClean="0"/>
          </a:p>
          <a:p>
            <a:r>
              <a:rPr lang="en-GB" sz="4800" dirty="0" err="1" smtClean="0"/>
              <a:t>Interactionism</a:t>
            </a:r>
            <a:r>
              <a:rPr lang="en-GB" sz="4800" dirty="0" smtClean="0"/>
              <a:t>: </a:t>
            </a:r>
            <a:r>
              <a:rPr lang="en-GB" sz="4800" u="sng" dirty="0" smtClean="0"/>
              <a:t> 	</a:t>
            </a:r>
            <a:endParaRPr lang="en-GB" sz="4800" dirty="0" smtClean="0"/>
          </a:p>
          <a:p>
            <a:r>
              <a:rPr lang="en-GB" sz="4800" dirty="0" smtClean="0"/>
              <a:t>Marxism: </a:t>
            </a:r>
            <a:r>
              <a:rPr lang="en-GB" sz="4800" u="sng" dirty="0" smtClean="0"/>
              <a:t> 	</a:t>
            </a:r>
            <a:endParaRPr lang="en-GB" sz="4800" dirty="0" smtClean="0"/>
          </a:p>
          <a:p>
            <a:r>
              <a:rPr lang="en-GB" sz="4800" dirty="0" smtClean="0"/>
              <a:t>Feminism: </a:t>
            </a:r>
            <a:r>
              <a:rPr lang="en-GB" sz="4800" u="sng" dirty="0" smtClean="0"/>
              <a:t> 	</a:t>
            </a:r>
            <a:endParaRPr lang="en-GB" sz="4800" dirty="0" smtClean="0"/>
          </a:p>
          <a:p>
            <a:r>
              <a:rPr lang="en-GB" sz="4800" dirty="0" smtClean="0"/>
              <a:t> </a:t>
            </a:r>
          </a:p>
          <a:p>
            <a:r>
              <a:rPr lang="en-GB" sz="4800" b="1" dirty="0" smtClean="0"/>
              <a:t>Stretch</a:t>
            </a:r>
          </a:p>
          <a:p>
            <a:r>
              <a:rPr lang="en-GB" sz="4800" dirty="0" smtClean="0"/>
              <a:t>The difficulties in diagnosing mental health are well documented. Research the work of David </a:t>
            </a:r>
            <a:r>
              <a:rPr lang="en-GB" sz="4800" dirty="0" err="1" smtClean="0"/>
              <a:t>Rosenhan</a:t>
            </a:r>
            <a:r>
              <a:rPr lang="en-GB" sz="4800" dirty="0" smtClean="0"/>
              <a:t> (1973) and present your findings to the class.</a:t>
            </a:r>
          </a:p>
          <a:p>
            <a:r>
              <a:rPr lang="en-GB" sz="4800" dirty="0" smtClean="0"/>
              <a:t> </a:t>
            </a:r>
          </a:p>
          <a:p>
            <a:pPr>
              <a:buNone/>
            </a:pP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512168"/>
          </a:xfrm>
        </p:spPr>
        <p:txBody>
          <a:bodyPr>
            <a:normAutofit fontScale="90000"/>
          </a:bodyPr>
          <a:lstStyle/>
          <a:p>
            <a:r>
              <a:rPr lang="en-GB" b="1" dirty="0" smtClean="0"/>
              <a:t>Patterns &amp; Trends.</a:t>
            </a:r>
            <a:br>
              <a:rPr lang="en-GB" b="1" dirty="0" smtClean="0"/>
            </a:br>
            <a:r>
              <a:rPr lang="en-GB" b="1" dirty="0" smtClean="0"/>
              <a:t>Age.</a:t>
            </a:r>
            <a:br>
              <a:rPr lang="en-GB" b="1" dirty="0" smtClean="0"/>
            </a:br>
            <a:r>
              <a:rPr lang="en-GB" sz="2000" b="1" dirty="0" smtClean="0">
                <a:hlinkClick r:id="rId2"/>
              </a:rPr>
              <a:t>https://www.youtube.com/watch?v=5n7Ti2wCcfA</a:t>
            </a:r>
            <a:r>
              <a:rPr lang="en-GB" sz="2000" b="1" dirty="0" smtClean="0"/>
              <a:t/>
            </a:r>
            <a:br>
              <a:rPr lang="en-GB" sz="2000" b="1" dirty="0" smtClean="0"/>
            </a:br>
            <a:r>
              <a:rPr lang="en-GB" dirty="0" smtClean="0"/>
              <a:t/>
            </a:r>
            <a:br>
              <a:rPr lang="en-GB" dirty="0" smtClean="0"/>
            </a:br>
            <a:r>
              <a:rPr lang="en-GB" sz="1800" dirty="0" smtClean="0"/>
              <a:t>What are the two main conclusions to be drawn from this graph?</a:t>
            </a:r>
            <a:endParaRPr lang="en-GB" dirty="0"/>
          </a:p>
        </p:txBody>
      </p:sp>
      <p:pic>
        <p:nvPicPr>
          <p:cNvPr id="5" name="Content Placeholder 4" descr="hdsVas.gif">
            <a:hlinkClick r:id="rId2"/>
          </p:cNvPr>
          <p:cNvPicPr>
            <a:picLocks noGrp="1" noChangeAspect="1"/>
          </p:cNvPicPr>
          <p:nvPr>
            <p:ph idx="1"/>
          </p:nvPr>
        </p:nvPicPr>
        <p:blipFill>
          <a:blip r:embed="rId3" cstate="print"/>
          <a:stretch>
            <a:fillRect/>
          </a:stretch>
        </p:blipFill>
        <p:spPr>
          <a:xfrm>
            <a:off x="1691680" y="2636912"/>
            <a:ext cx="5715000" cy="4104456"/>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Patterns &amp; Trends</a:t>
            </a:r>
            <a:r>
              <a:rPr lang="en-GB" dirty="0" smtClean="0"/>
              <a:t>.</a:t>
            </a:r>
            <a:endParaRPr lang="en-GB" dirty="0"/>
          </a:p>
        </p:txBody>
      </p:sp>
      <p:sp>
        <p:nvSpPr>
          <p:cNvPr id="3" name="Content Placeholder 2"/>
          <p:cNvSpPr>
            <a:spLocks noGrp="1"/>
          </p:cNvSpPr>
          <p:nvPr>
            <p:ph idx="1"/>
          </p:nvPr>
        </p:nvSpPr>
        <p:spPr/>
        <p:txBody>
          <a:bodyPr>
            <a:normAutofit fontScale="92500"/>
          </a:bodyPr>
          <a:lstStyle/>
          <a:p>
            <a:pPr>
              <a:buNone/>
            </a:pPr>
            <a:r>
              <a:rPr lang="en-GB" dirty="0" smtClean="0"/>
              <a:t>                                        </a:t>
            </a:r>
            <a:r>
              <a:rPr lang="en-GB" sz="4300" b="1" dirty="0" smtClean="0"/>
              <a:t>Age.</a:t>
            </a:r>
          </a:p>
          <a:p>
            <a:pPr>
              <a:buNone/>
            </a:pPr>
            <a:r>
              <a:rPr lang="en-GB" dirty="0" smtClean="0"/>
              <a:t>Activity:</a:t>
            </a:r>
          </a:p>
          <a:p>
            <a:pPr>
              <a:buNone/>
            </a:pPr>
            <a:r>
              <a:rPr lang="en-GB" dirty="0" smtClean="0"/>
              <a:t>              Research the illnesses associated with age. </a:t>
            </a:r>
          </a:p>
          <a:p>
            <a:pPr>
              <a:buNone/>
            </a:pPr>
            <a:r>
              <a:rPr lang="en-GB" dirty="0" smtClean="0"/>
              <a:t>            1. Which are the three most common in younger people?</a:t>
            </a:r>
          </a:p>
          <a:p>
            <a:pPr>
              <a:buNone/>
            </a:pPr>
            <a:r>
              <a:rPr lang="en-GB" dirty="0" smtClean="0"/>
              <a:t>            2. Which are the three most common in older people?</a:t>
            </a:r>
          </a:p>
          <a:p>
            <a:pPr>
              <a:buNone/>
            </a:pPr>
            <a:r>
              <a:rPr lang="en-GB" dirty="0" smtClean="0"/>
              <a:t>            3. Give two reasons as to why this may be.</a:t>
            </a:r>
          </a:p>
          <a:p>
            <a:pPr>
              <a:buNone/>
            </a:pPr>
            <a:endParaRPr lang="en-GB" dirty="0" smtClean="0"/>
          </a:p>
          <a:p>
            <a:pPr>
              <a:buNone/>
            </a:pPr>
            <a:endParaRPr lang="en-GB" dirty="0"/>
          </a:p>
        </p:txBody>
      </p:sp>
      <p:pic>
        <p:nvPicPr>
          <p:cNvPr id="12290" name="Picture 2" descr="C:\Users\Compaq\AppData\Local\Microsoft\Windows\INetCache\IE\DIQZFDT4\Life-stages[1].jpg"/>
          <p:cNvPicPr>
            <a:picLocks noChangeAspect="1" noChangeArrowheads="1"/>
          </p:cNvPicPr>
          <p:nvPr/>
        </p:nvPicPr>
        <p:blipFill>
          <a:blip r:embed="rId2" cstate="print"/>
          <a:srcRect/>
          <a:stretch>
            <a:fillRect/>
          </a:stretch>
        </p:blipFill>
        <p:spPr bwMode="auto">
          <a:xfrm>
            <a:off x="5652120" y="1124744"/>
            <a:ext cx="3096344" cy="1656184"/>
          </a:xfrm>
          <a:prstGeom prst="rect">
            <a:avLst/>
          </a:prstGeom>
          <a:noFill/>
        </p:spPr>
      </p:pic>
      <p:pic>
        <p:nvPicPr>
          <p:cNvPr id="12292" name="Picture 4" descr="C:\Users\Compaq\AppData\Local\Microsoft\Windows\INetCache\IE\DIQZFDT4\7e6981b34e184d8a96aed3212b0ec685[1].jpg"/>
          <p:cNvPicPr>
            <a:picLocks noChangeAspect="1" noChangeArrowheads="1"/>
          </p:cNvPicPr>
          <p:nvPr/>
        </p:nvPicPr>
        <p:blipFill>
          <a:blip r:embed="rId3" cstate="print"/>
          <a:srcRect/>
          <a:stretch>
            <a:fillRect/>
          </a:stretch>
        </p:blipFill>
        <p:spPr bwMode="auto">
          <a:xfrm>
            <a:off x="323528" y="1268759"/>
            <a:ext cx="2592288" cy="100811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Patterns &amp; Trends</a:t>
            </a:r>
            <a:endParaRPr lang="en-GB" b="1" dirty="0"/>
          </a:p>
        </p:txBody>
      </p:sp>
      <p:sp>
        <p:nvSpPr>
          <p:cNvPr id="3" name="Content Placeholder 2"/>
          <p:cNvSpPr>
            <a:spLocks noGrp="1"/>
          </p:cNvSpPr>
          <p:nvPr>
            <p:ph idx="1"/>
          </p:nvPr>
        </p:nvSpPr>
        <p:spPr/>
        <p:txBody>
          <a:bodyPr>
            <a:normAutofit/>
          </a:bodyPr>
          <a:lstStyle/>
          <a:p>
            <a:pPr>
              <a:buNone/>
            </a:pPr>
            <a:r>
              <a:rPr lang="en-GB" dirty="0" smtClean="0"/>
              <a:t>                                 </a:t>
            </a:r>
            <a:r>
              <a:rPr lang="en-GB" sz="4000" b="1" dirty="0" smtClean="0"/>
              <a:t>Gender.</a:t>
            </a:r>
          </a:p>
          <a:p>
            <a:pPr>
              <a:buNone/>
            </a:pPr>
            <a:r>
              <a:rPr lang="en-GB" dirty="0" smtClean="0"/>
              <a:t>There are differences in life expectancy and certain illnesses between the genders. Life expectancy has improved for both genders.</a:t>
            </a:r>
          </a:p>
          <a:p>
            <a:pPr>
              <a:buNone/>
            </a:pPr>
            <a:r>
              <a:rPr lang="en-GB" dirty="0" smtClean="0">
                <a:hlinkClick r:id="rId2"/>
              </a:rPr>
              <a:t>https://www.youtube.com/watch?v=CgMOcvz7Hzs</a:t>
            </a:r>
            <a:endParaRPr lang="en-GB" dirty="0" smtClean="0"/>
          </a:p>
          <a:p>
            <a:pPr>
              <a:buNone/>
            </a:pPr>
            <a:r>
              <a:rPr lang="en-GB" dirty="0" smtClean="0"/>
              <a:t>Statistics show that the causes of illness &amp; death differ between the genders.</a:t>
            </a:r>
            <a:endParaRPr lang="en-GB" dirty="0"/>
          </a:p>
        </p:txBody>
      </p:sp>
      <p:pic>
        <p:nvPicPr>
          <p:cNvPr id="13314" name="Picture 2" descr="C:\Users\Compaq\AppData\Local\Microsoft\Windows\INetCache\IE\52LQWCM0\url-11[1].jpg"/>
          <p:cNvPicPr>
            <a:picLocks noChangeAspect="1" noChangeArrowheads="1"/>
          </p:cNvPicPr>
          <p:nvPr/>
        </p:nvPicPr>
        <p:blipFill>
          <a:blip r:embed="rId3" cstate="print"/>
          <a:srcRect/>
          <a:stretch>
            <a:fillRect/>
          </a:stretch>
        </p:blipFill>
        <p:spPr bwMode="auto">
          <a:xfrm>
            <a:off x="6588224" y="0"/>
            <a:ext cx="2555776" cy="2348880"/>
          </a:xfrm>
          <a:prstGeom prst="rect">
            <a:avLst/>
          </a:prstGeom>
          <a:noFill/>
        </p:spPr>
      </p:pic>
      <p:pic>
        <p:nvPicPr>
          <p:cNvPr id="13315" name="Picture 3" descr="C:\Users\Compaq\AppData\Local\Microsoft\Windows\INetCache\IE\KVW9S1V2\800px-Gender_symbols_side_by_side_solid.svg[1].png"/>
          <p:cNvPicPr>
            <a:picLocks noChangeAspect="1" noChangeArrowheads="1"/>
          </p:cNvPicPr>
          <p:nvPr/>
        </p:nvPicPr>
        <p:blipFill>
          <a:blip r:embed="rId4" cstate="print"/>
          <a:srcRect/>
          <a:stretch>
            <a:fillRect/>
          </a:stretch>
        </p:blipFill>
        <p:spPr bwMode="auto">
          <a:xfrm>
            <a:off x="323528" y="476673"/>
            <a:ext cx="1584176" cy="1368151"/>
          </a:xfrm>
          <a:prstGeom prst="rect">
            <a:avLst/>
          </a:prstGeom>
          <a:noFill/>
        </p:spPr>
      </p:pic>
      <p:pic>
        <p:nvPicPr>
          <p:cNvPr id="13316" name="Picture 4" descr="C:\Users\Compaq\AppData\Local\Microsoft\Windows\INetCache\IE\DIQZFDT4\improvetxgendervariantindividuals[1].jpg"/>
          <p:cNvPicPr>
            <a:picLocks noChangeAspect="1" noChangeArrowheads="1"/>
          </p:cNvPicPr>
          <p:nvPr/>
        </p:nvPicPr>
        <p:blipFill>
          <a:blip r:embed="rId5" cstate="print"/>
          <a:srcRect/>
          <a:stretch>
            <a:fillRect/>
          </a:stretch>
        </p:blipFill>
        <p:spPr bwMode="auto">
          <a:xfrm>
            <a:off x="2667000" y="5373216"/>
            <a:ext cx="3810000" cy="148478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Patterns &amp; Trends</a:t>
            </a:r>
            <a:endParaRPr lang="en-GB" b="1" dirty="0"/>
          </a:p>
        </p:txBody>
      </p:sp>
      <p:sp>
        <p:nvSpPr>
          <p:cNvPr id="3" name="Content Placeholder 2"/>
          <p:cNvSpPr>
            <a:spLocks noGrp="1"/>
          </p:cNvSpPr>
          <p:nvPr>
            <p:ph idx="1"/>
          </p:nvPr>
        </p:nvSpPr>
        <p:spPr/>
        <p:txBody>
          <a:bodyPr/>
          <a:lstStyle/>
          <a:p>
            <a:pPr>
              <a:buNone/>
            </a:pPr>
            <a:r>
              <a:rPr lang="en-GB" dirty="0" smtClean="0"/>
              <a:t>                                   </a:t>
            </a:r>
            <a:r>
              <a:rPr lang="en-GB" sz="4000" b="1" dirty="0" smtClean="0"/>
              <a:t>Gender</a:t>
            </a:r>
          </a:p>
          <a:p>
            <a:pPr>
              <a:buNone/>
            </a:pPr>
            <a:r>
              <a:rPr lang="en-GB" dirty="0" smtClean="0"/>
              <a:t>Social Trends states, </a:t>
            </a:r>
          </a:p>
          <a:p>
            <a:pPr algn="just">
              <a:buNone/>
            </a:pPr>
            <a:r>
              <a:rPr lang="en-GB" dirty="0" smtClean="0"/>
              <a:t>                                   ‘In 2002 disability-free life expectancy at birth was 63.0 years for females and 60.9 years for males. However, while women can expect to live longer than men they are also more likely to spend more years in poor health or with a disability’.</a:t>
            </a:r>
            <a:endParaRPr lang="en-GB" dirty="0"/>
          </a:p>
        </p:txBody>
      </p:sp>
      <p:pic>
        <p:nvPicPr>
          <p:cNvPr id="1028" name="Picture 4" descr="C:\Users\Compaq\AppData\Local\Microsoft\Windows\INetCache\IE\52LQWCM0\motivación-2[1].jpg"/>
          <p:cNvPicPr>
            <a:picLocks noChangeAspect="1" noChangeArrowheads="1"/>
          </p:cNvPicPr>
          <p:nvPr/>
        </p:nvPicPr>
        <p:blipFill>
          <a:blip r:embed="rId2" cstate="print"/>
          <a:srcRect/>
          <a:stretch>
            <a:fillRect/>
          </a:stretch>
        </p:blipFill>
        <p:spPr bwMode="auto">
          <a:xfrm>
            <a:off x="539553" y="404665"/>
            <a:ext cx="1944215" cy="1872207"/>
          </a:xfrm>
          <a:prstGeom prst="rect">
            <a:avLst/>
          </a:prstGeom>
          <a:noFill/>
        </p:spPr>
      </p:pic>
      <p:pic>
        <p:nvPicPr>
          <p:cNvPr id="1029" name="Picture 5" descr="C:\Users\Compaq\AppData\Local\Microsoft\Windows\INetCache\IE\KVW9S1V2\480px-a_transgender-symbol_plain3_svg[1].png"/>
          <p:cNvPicPr>
            <a:picLocks noChangeAspect="1" noChangeArrowheads="1"/>
          </p:cNvPicPr>
          <p:nvPr/>
        </p:nvPicPr>
        <p:blipFill>
          <a:blip r:embed="rId3" cstate="print"/>
          <a:srcRect/>
          <a:stretch>
            <a:fillRect/>
          </a:stretch>
        </p:blipFill>
        <p:spPr bwMode="auto">
          <a:xfrm>
            <a:off x="6588224" y="332656"/>
            <a:ext cx="2232248" cy="2592288"/>
          </a:xfrm>
          <a:prstGeom prst="rect">
            <a:avLst/>
          </a:prstGeom>
          <a:noFill/>
        </p:spPr>
      </p:pic>
      <p:pic>
        <p:nvPicPr>
          <p:cNvPr id="1031" name="Picture 7" descr="C:\Users\Compaq\AppData\Local\Microsoft\Windows\INetCache\IE\91K2PJP8\0060-0802-0413-5721_Handicapped_Woman_with_Aid_clipart_image[1].jpg"/>
          <p:cNvPicPr>
            <a:picLocks noChangeAspect="1" noChangeArrowheads="1"/>
          </p:cNvPicPr>
          <p:nvPr/>
        </p:nvPicPr>
        <p:blipFill>
          <a:blip r:embed="rId4" cstate="print"/>
          <a:srcRect/>
          <a:stretch>
            <a:fillRect/>
          </a:stretch>
        </p:blipFill>
        <p:spPr bwMode="auto">
          <a:xfrm>
            <a:off x="6732240" y="4869160"/>
            <a:ext cx="2160240" cy="172819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Patterns &amp; Trends.</a:t>
            </a:r>
            <a:br>
              <a:rPr lang="en-GB" b="1" dirty="0" smtClean="0"/>
            </a:br>
            <a:r>
              <a:rPr lang="en-GB" b="1" dirty="0" smtClean="0"/>
              <a:t>Gender.</a:t>
            </a:r>
            <a:endParaRPr lang="en-GB" b="1" dirty="0"/>
          </a:p>
        </p:txBody>
      </p:sp>
      <p:pic>
        <p:nvPicPr>
          <p:cNvPr id="4" name="Content Placeholder 3" descr="inequalities-health-care-provision-6-728.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Measurements of Health.</a:t>
            </a:r>
            <a:endParaRPr lang="en-GB" b="1" dirty="0"/>
          </a:p>
        </p:txBody>
      </p:sp>
      <p:sp>
        <p:nvSpPr>
          <p:cNvPr id="3" name="Content Placeholder 2"/>
          <p:cNvSpPr>
            <a:spLocks noGrp="1"/>
          </p:cNvSpPr>
          <p:nvPr>
            <p:ph idx="1"/>
          </p:nvPr>
        </p:nvSpPr>
        <p:spPr/>
        <p:txBody>
          <a:bodyPr/>
          <a:lstStyle/>
          <a:p>
            <a:pPr>
              <a:buNone/>
            </a:pPr>
            <a:r>
              <a:rPr lang="en-GB" sz="4000" dirty="0" smtClean="0"/>
              <a:t>                     </a:t>
            </a:r>
            <a:r>
              <a:rPr lang="en-GB" sz="4000" b="1" dirty="0" smtClean="0"/>
              <a:t>Morbidity rates.</a:t>
            </a:r>
          </a:p>
          <a:p>
            <a:r>
              <a:rPr lang="en-GB" dirty="0" smtClean="0"/>
              <a:t>Morbidity looks at the frequency of disease within population groups. </a:t>
            </a:r>
            <a:endParaRPr lang="en-GB" dirty="0"/>
          </a:p>
          <a:p>
            <a:r>
              <a:rPr lang="en-GB" dirty="0" smtClean="0"/>
              <a:t>Looks at temporary (acute), long term (chronic) and without cure (terminal) diseases.</a:t>
            </a:r>
          </a:p>
          <a:p>
            <a:r>
              <a:rPr lang="en-GB" dirty="0" smtClean="0"/>
              <a:t>Statistics gathered from GP sick notes, hospital records or prescriptions dispensed.</a:t>
            </a:r>
          </a:p>
          <a:p>
            <a:endParaRPr lang="en-GB" dirty="0"/>
          </a:p>
        </p:txBody>
      </p:sp>
      <p:pic>
        <p:nvPicPr>
          <p:cNvPr id="2050" name="Picture 2" descr="C:\Users\Compaq\AppData\Local\Microsoft\Windows\INetCache\IE\91K2PJP8\814633njp5e1udzf[1].jpg"/>
          <p:cNvPicPr>
            <a:picLocks noChangeAspect="1" noChangeArrowheads="1"/>
          </p:cNvPicPr>
          <p:nvPr/>
        </p:nvPicPr>
        <p:blipFill>
          <a:blip r:embed="rId2" cstate="print"/>
          <a:srcRect/>
          <a:stretch>
            <a:fillRect/>
          </a:stretch>
        </p:blipFill>
        <p:spPr bwMode="auto">
          <a:xfrm>
            <a:off x="6660231" y="5013176"/>
            <a:ext cx="2016225" cy="136815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Patterns &amp; Trends</a:t>
            </a:r>
            <a:br>
              <a:rPr lang="en-GB" b="1" dirty="0" smtClean="0"/>
            </a:br>
            <a:r>
              <a:rPr lang="en-GB" b="1" dirty="0" smtClean="0"/>
              <a:t>Gender.</a:t>
            </a:r>
            <a:endParaRPr lang="en-GB" b="1" dirty="0"/>
          </a:p>
        </p:txBody>
      </p:sp>
      <p:sp>
        <p:nvSpPr>
          <p:cNvPr id="3" name="Content Placeholder 2"/>
          <p:cNvSpPr>
            <a:spLocks noGrp="1"/>
          </p:cNvSpPr>
          <p:nvPr>
            <p:ph idx="1"/>
          </p:nvPr>
        </p:nvSpPr>
        <p:spPr>
          <a:xfrm>
            <a:off x="457200" y="1600200"/>
            <a:ext cx="3682752" cy="4525963"/>
          </a:xfrm>
        </p:spPr>
        <p:txBody>
          <a:bodyPr>
            <a:normAutofit fontScale="70000" lnSpcReduction="20000"/>
          </a:bodyPr>
          <a:lstStyle/>
          <a:p>
            <a:r>
              <a:rPr lang="en-GB" b="1" dirty="0" smtClean="0"/>
              <a:t>Gender and patterns of health and illness</a:t>
            </a:r>
          </a:p>
          <a:p>
            <a:r>
              <a:rPr lang="en-GB" dirty="0" smtClean="0"/>
              <a:t>1.	Explain the high prevalence of cardiovascular disease (CD) in men in the bottom income class.</a:t>
            </a:r>
          </a:p>
          <a:p>
            <a:r>
              <a:rPr lang="en-GB" dirty="0" smtClean="0"/>
              <a:t>2.	Explain the increase in CD in women in the middle income classes.</a:t>
            </a:r>
          </a:p>
          <a:p>
            <a:r>
              <a:rPr lang="en-GB" dirty="0" smtClean="0"/>
              <a:t>3.	Explain the low prevalence of CD in men in the top income class.</a:t>
            </a:r>
          </a:p>
          <a:p>
            <a:r>
              <a:rPr lang="en-GB" dirty="0" smtClean="0"/>
              <a:t> </a:t>
            </a:r>
          </a:p>
          <a:p>
            <a:pPr>
              <a:buNone/>
            </a:pPr>
            <a:endParaRPr lang="en-GB" dirty="0"/>
          </a:p>
        </p:txBody>
      </p:sp>
      <p:pic>
        <p:nvPicPr>
          <p:cNvPr id="1026" name="Picture 2" descr="V499150_aw_007"/>
          <p:cNvPicPr>
            <a:picLocks noChangeAspect="1" noChangeArrowheads="1"/>
          </p:cNvPicPr>
          <p:nvPr/>
        </p:nvPicPr>
        <p:blipFill>
          <a:blip r:embed="rId2" cstate="print"/>
          <a:srcRect/>
          <a:stretch>
            <a:fillRect/>
          </a:stretch>
        </p:blipFill>
        <p:spPr bwMode="auto">
          <a:xfrm>
            <a:off x="4355976" y="1484784"/>
            <a:ext cx="4248472" cy="42484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b="1" dirty="0" smtClean="0"/>
              <a:t>Patterns &amp; Trends.</a:t>
            </a:r>
            <a:br>
              <a:rPr lang="en-GB" sz="6000" b="1" dirty="0" smtClean="0"/>
            </a:br>
            <a:r>
              <a:rPr lang="en-GB" sz="4000" b="1" dirty="0" smtClean="0"/>
              <a:t>Social Class.</a:t>
            </a:r>
            <a:endParaRPr lang="en-GB" sz="6000" b="1" dirty="0"/>
          </a:p>
        </p:txBody>
      </p:sp>
      <p:sp>
        <p:nvSpPr>
          <p:cNvPr id="3" name="Content Placeholder 2"/>
          <p:cNvSpPr>
            <a:spLocks noGrp="1"/>
          </p:cNvSpPr>
          <p:nvPr>
            <p:ph idx="1"/>
          </p:nvPr>
        </p:nvSpPr>
        <p:spPr>
          <a:xfrm>
            <a:off x="457200" y="1600200"/>
            <a:ext cx="8229600" cy="5069160"/>
          </a:xfrm>
        </p:spPr>
        <p:txBody>
          <a:bodyPr>
            <a:normAutofit fontScale="92500"/>
          </a:bodyPr>
          <a:lstStyle/>
          <a:p>
            <a:r>
              <a:rPr lang="en-GB" dirty="0" smtClean="0"/>
              <a:t>Differences in social class are some of the key issues within The Black Report (1980) (which we will look at later) &amp; The Acheson Report (1998)</a:t>
            </a:r>
          </a:p>
          <a:p>
            <a:r>
              <a:rPr lang="en-GB" dirty="0" smtClean="0"/>
              <a:t>The Acheson report highlighted a range of areas where health inequalities could be reduced.</a:t>
            </a:r>
          </a:p>
          <a:p>
            <a:r>
              <a:rPr lang="en-GB" dirty="0" smtClean="0"/>
              <a:t>These included education (because disadvantaged children achieve less well at school), &amp; restrictions on smoking (because the poorer you are, the more likely you are to smoke)</a:t>
            </a:r>
          </a:p>
          <a:p>
            <a:pPr marL="0" indent="0">
              <a:buNone/>
            </a:pPr>
            <a:r>
              <a:rPr lang="en-GB" sz="2600" dirty="0" smtClean="0">
                <a:hlinkClick r:id="rId2"/>
              </a:rPr>
              <a:t>https://www.youtube.com/watch?v=ml51N7FPMwU</a:t>
            </a:r>
            <a:endParaRPr lang="en-GB" sz="2600" dirty="0" smtClean="0"/>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Patterns &amp; Trends.</a:t>
            </a:r>
            <a:br>
              <a:rPr lang="en-GB" b="1" dirty="0" smtClean="0"/>
            </a:br>
            <a:r>
              <a:rPr lang="en-GB" sz="2800" b="1" dirty="0" smtClean="0"/>
              <a:t>Social Class</a:t>
            </a:r>
            <a:endParaRPr lang="en-GB" b="1" dirty="0"/>
          </a:p>
        </p:txBody>
      </p:sp>
      <p:pic>
        <p:nvPicPr>
          <p:cNvPr id="4" name="Content Placeholder 3" descr="eh.png"/>
          <p:cNvPicPr>
            <a:picLocks noGrp="1" noChangeAspect="1"/>
          </p:cNvPicPr>
          <p:nvPr>
            <p:ph idx="1"/>
          </p:nvPr>
        </p:nvPicPr>
        <p:blipFill>
          <a:blip r:embed="rId2" cstate="print"/>
          <a:stretch>
            <a:fillRect/>
          </a:stretch>
        </p:blipFill>
        <p:spPr>
          <a:xfrm>
            <a:off x="852662" y="1600200"/>
            <a:ext cx="7438675" cy="45259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Patterns &amp; Trends.</a:t>
            </a:r>
            <a:br>
              <a:rPr lang="en-GB" b="1" dirty="0" smtClean="0"/>
            </a:br>
            <a:r>
              <a:rPr lang="en-GB" sz="2800" b="1" dirty="0" smtClean="0"/>
              <a:t>Social Class</a:t>
            </a:r>
            <a:endParaRPr lang="en-GB" b="1" dirty="0"/>
          </a:p>
        </p:txBody>
      </p:sp>
      <p:pic>
        <p:nvPicPr>
          <p:cNvPr id="4" name="Content Placeholder 3" descr="bh.png"/>
          <p:cNvPicPr>
            <a:picLocks noGrp="1" noChangeAspect="1"/>
          </p:cNvPicPr>
          <p:nvPr>
            <p:ph idx="1"/>
          </p:nvPr>
        </p:nvPicPr>
        <p:blipFill>
          <a:blip r:embed="rId2" cstate="print"/>
          <a:stretch>
            <a:fillRect/>
          </a:stretch>
        </p:blipFill>
        <p:spPr>
          <a:xfrm>
            <a:off x="861741" y="1600200"/>
            <a:ext cx="7420517" cy="45259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432048"/>
          </a:xfrm>
        </p:spPr>
        <p:txBody>
          <a:bodyPr>
            <a:normAutofit fontScale="90000"/>
          </a:bodyPr>
          <a:lstStyle/>
          <a:p>
            <a:r>
              <a:rPr lang="en-GB" b="1" dirty="0" smtClean="0"/>
              <a:t>Patterns &amp; Trends. Social Class</a:t>
            </a:r>
            <a:r>
              <a:rPr lang="en-GB" dirty="0" smtClean="0"/>
              <a:t/>
            </a:r>
            <a:br>
              <a:rPr lang="en-GB" dirty="0" smtClean="0"/>
            </a:br>
            <a:r>
              <a:rPr lang="en-GB" sz="2000" dirty="0" smtClean="0"/>
              <a:t>Using government statistics research the following information by social class.</a:t>
            </a:r>
            <a:r>
              <a:rPr lang="en-GB" dirty="0" smtClean="0"/>
              <a:t/>
            </a:r>
            <a:br>
              <a:rPr lang="en-GB" dirty="0" smtClean="0"/>
            </a:br>
            <a:endParaRPr lang="en-GB" dirty="0"/>
          </a:p>
        </p:txBody>
      </p:sp>
      <p:graphicFrame>
        <p:nvGraphicFramePr>
          <p:cNvPr id="4" name="Content Placeholder 3"/>
          <p:cNvGraphicFramePr>
            <a:graphicFrameLocks noGrp="1"/>
          </p:cNvGraphicFramePr>
          <p:nvPr>
            <p:ph idx="1"/>
          </p:nvPr>
        </p:nvGraphicFramePr>
        <p:xfrm>
          <a:off x="467544" y="1196751"/>
          <a:ext cx="8229600" cy="5661249"/>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47056">
                  <a:extLst>
                    <a:ext uri="{9D8B030D-6E8A-4147-A177-3AD203B41FA5}">
                      <a16:colId xmlns:a16="http://schemas.microsoft.com/office/drawing/2014/main" val="20001"/>
                    </a:ext>
                  </a:extLst>
                </a:gridCol>
                <a:gridCol w="2067744">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660479">
                <a:tc>
                  <a:txBody>
                    <a:bodyPr/>
                    <a:lstStyle/>
                    <a:p>
                      <a:r>
                        <a:rPr lang="en-GB" dirty="0" smtClean="0"/>
                        <a:t>Social class</a:t>
                      </a:r>
                      <a:endParaRPr lang="en-GB" dirty="0"/>
                    </a:p>
                  </a:txBody>
                  <a:tcPr/>
                </a:tc>
                <a:tc>
                  <a:txBody>
                    <a:bodyPr/>
                    <a:lstStyle/>
                    <a:p>
                      <a:r>
                        <a:rPr lang="en-GB" dirty="0" smtClean="0"/>
                        <a:t>Mortality rates</a:t>
                      </a:r>
                      <a:endParaRPr lang="en-GB" dirty="0"/>
                    </a:p>
                  </a:txBody>
                  <a:tcPr/>
                </a:tc>
                <a:tc>
                  <a:txBody>
                    <a:bodyPr/>
                    <a:lstStyle/>
                    <a:p>
                      <a:r>
                        <a:rPr lang="en-GB" dirty="0" smtClean="0"/>
                        <a:t>Morbidity rates</a:t>
                      </a:r>
                      <a:endParaRPr lang="en-GB" dirty="0"/>
                    </a:p>
                  </a:txBody>
                  <a:tcPr/>
                </a:tc>
                <a:tc>
                  <a:txBody>
                    <a:bodyPr/>
                    <a:lstStyle/>
                    <a:p>
                      <a:r>
                        <a:rPr lang="en-GB" dirty="0" smtClean="0"/>
                        <a:t>Infant mortality rates</a:t>
                      </a:r>
                      <a:endParaRPr lang="en-GB" dirty="0"/>
                    </a:p>
                  </a:txBody>
                  <a:tcPr/>
                </a:tc>
                <a:extLst>
                  <a:ext uri="{0D108BD9-81ED-4DB2-BD59-A6C34878D82A}">
                    <a16:rowId xmlns:a16="http://schemas.microsoft.com/office/drawing/2014/main" val="10000"/>
                  </a:ext>
                </a:extLst>
              </a:tr>
              <a:tr h="660479">
                <a:tc>
                  <a:txBody>
                    <a:bodyPr/>
                    <a:lstStyle/>
                    <a:p>
                      <a:r>
                        <a:rPr lang="en-GB" dirty="0" smtClean="0"/>
                        <a:t>1.Higher   </a:t>
                      </a:r>
                      <a:r>
                        <a:rPr lang="en-GB" baseline="0" dirty="0" smtClean="0"/>
                        <a:t> managerial</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660479">
                <a:tc>
                  <a:txBody>
                    <a:bodyPr/>
                    <a:lstStyle/>
                    <a:p>
                      <a:r>
                        <a:rPr lang="en-GB" dirty="0" smtClean="0"/>
                        <a:t>2. Lower </a:t>
                      </a:r>
                    </a:p>
                    <a:p>
                      <a:r>
                        <a:rPr lang="en-GB" dirty="0" smtClean="0"/>
                        <a:t>managerial</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660479">
                <a:tc>
                  <a:txBody>
                    <a:bodyPr/>
                    <a:lstStyle/>
                    <a:p>
                      <a:r>
                        <a:rPr lang="en-GB" dirty="0" smtClean="0"/>
                        <a:t>3. Intermediate occupations.</a:t>
                      </a:r>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3"/>
                  </a:ext>
                </a:extLst>
              </a:tr>
              <a:tr h="377417">
                <a:tc>
                  <a:txBody>
                    <a:bodyPr/>
                    <a:lstStyle/>
                    <a:p>
                      <a:r>
                        <a:rPr lang="en-GB" dirty="0" smtClean="0"/>
                        <a:t>4. Small employers</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660479">
                <a:tc>
                  <a:txBody>
                    <a:bodyPr/>
                    <a:lstStyle/>
                    <a:p>
                      <a:r>
                        <a:rPr lang="en-GB" dirty="0" smtClean="0"/>
                        <a:t>5. Lower supervisory</a:t>
                      </a:r>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5"/>
                  </a:ext>
                </a:extLst>
              </a:tr>
              <a:tr h="660479">
                <a:tc>
                  <a:txBody>
                    <a:bodyPr/>
                    <a:lstStyle/>
                    <a:p>
                      <a:r>
                        <a:rPr lang="en-GB" dirty="0" smtClean="0"/>
                        <a:t>6. Semi-routine occupations</a:t>
                      </a:r>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660479">
                <a:tc>
                  <a:txBody>
                    <a:bodyPr/>
                    <a:lstStyle/>
                    <a:p>
                      <a:r>
                        <a:rPr lang="en-GB" dirty="0" smtClean="0"/>
                        <a:t>7. Routine occupations</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660479">
                <a:tc>
                  <a:txBody>
                    <a:bodyPr/>
                    <a:lstStyle/>
                    <a:p>
                      <a:r>
                        <a:rPr lang="en-GB" dirty="0" smtClean="0"/>
                        <a:t>8. Never worked &amp; unemployed</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Patterns &amp; Trends.</a:t>
            </a:r>
            <a:br>
              <a:rPr lang="en-GB" b="1" dirty="0" smtClean="0"/>
            </a:br>
            <a:r>
              <a:rPr lang="en-GB" b="1" dirty="0" smtClean="0"/>
              <a:t>Ethnicity</a:t>
            </a:r>
            <a:br>
              <a:rPr lang="en-GB" b="1" dirty="0" smtClean="0"/>
            </a:br>
            <a:r>
              <a:rPr lang="en-GB" sz="2000" b="1" dirty="0" smtClean="0">
                <a:hlinkClick r:id="rId2"/>
              </a:rPr>
              <a:t>https://www.youtube.com/watch?v=eVklWWrmB1Y</a:t>
            </a:r>
            <a:endParaRPr lang="en-GB" sz="2000" b="1" dirty="0"/>
          </a:p>
        </p:txBody>
      </p:sp>
      <p:sp>
        <p:nvSpPr>
          <p:cNvPr id="3" name="Content Placeholder 2"/>
          <p:cNvSpPr>
            <a:spLocks noGrp="1"/>
          </p:cNvSpPr>
          <p:nvPr>
            <p:ph idx="1"/>
          </p:nvPr>
        </p:nvSpPr>
        <p:spPr/>
        <p:txBody>
          <a:bodyPr>
            <a:normAutofit fontScale="70000" lnSpcReduction="20000"/>
          </a:bodyPr>
          <a:lstStyle/>
          <a:p>
            <a:pPr>
              <a:buNone/>
            </a:pPr>
            <a:r>
              <a:rPr lang="en-GB" dirty="0" smtClean="0"/>
              <a:t>Persistent inequalities are seen in the health of Pakistani and Bangladeshi women. Their illness rates have both been 10% higher than White women in 1991, 2001 and 2011.</a:t>
            </a:r>
          </a:p>
          <a:p>
            <a:pPr>
              <a:buNone/>
            </a:pPr>
            <a:endParaRPr lang="en-GB" dirty="0" smtClean="0"/>
          </a:p>
          <a:p>
            <a:pPr>
              <a:buNone/>
            </a:pPr>
            <a:r>
              <a:rPr lang="en-GB" dirty="0" smtClean="0"/>
              <a:t> The White Gypsy or Irish Traveller group, identified for the first time in the 2011 Census, has particularly poor health. Both men and women have twice the White British rates of limiting long-term illness, and at each age they are the group most likely to be ill.</a:t>
            </a:r>
          </a:p>
          <a:p>
            <a:pPr>
              <a:buNone/>
            </a:pPr>
            <a:endParaRPr lang="en-GB" dirty="0" smtClean="0"/>
          </a:p>
          <a:p>
            <a:pPr>
              <a:buNone/>
            </a:pPr>
            <a:r>
              <a:rPr lang="en-GB" dirty="0" smtClean="0"/>
              <a:t>  Ethnic inequalities in health are most pronounced at older ages: – 56% of all women aged 65 or older reported a limiting long-term illness, but over 70% of Pakistani, Bangladeshi and White Gypsy or Irish Traveller women at this age reported a limiting long-term illness. –</a:t>
            </a:r>
          </a:p>
          <a:p>
            <a:pPr>
              <a:buNone/>
            </a:pPr>
            <a:endParaRPr lang="en-GB" dirty="0"/>
          </a:p>
        </p:txBody>
      </p:sp>
      <p:pic>
        <p:nvPicPr>
          <p:cNvPr id="16386" name="Picture 2" descr="C:\Users\Compaq\AppData\Local\Microsoft\Windows\INetCache\IE\52LQWCM0\multiculturalnight[1].jpg"/>
          <p:cNvPicPr>
            <a:picLocks noChangeAspect="1" noChangeArrowheads="1"/>
          </p:cNvPicPr>
          <p:nvPr/>
        </p:nvPicPr>
        <p:blipFill>
          <a:blip r:embed="rId3" cstate="print"/>
          <a:srcRect/>
          <a:stretch>
            <a:fillRect/>
          </a:stretch>
        </p:blipFill>
        <p:spPr bwMode="auto">
          <a:xfrm>
            <a:off x="7236296" y="0"/>
            <a:ext cx="1907704" cy="1556792"/>
          </a:xfrm>
          <a:prstGeom prst="rect">
            <a:avLst/>
          </a:prstGeom>
          <a:noFill/>
        </p:spPr>
      </p:pic>
      <p:pic>
        <p:nvPicPr>
          <p:cNvPr id="16387" name="Picture 3" descr="C:\Users\Compaq\AppData\Local\Microsoft\Windows\INetCache\IE\52LQWCM0\000799920[1].png"/>
          <p:cNvPicPr>
            <a:picLocks noChangeAspect="1" noChangeArrowheads="1"/>
          </p:cNvPicPr>
          <p:nvPr/>
        </p:nvPicPr>
        <p:blipFill>
          <a:blip r:embed="rId4" cstate="print"/>
          <a:srcRect/>
          <a:stretch>
            <a:fillRect/>
          </a:stretch>
        </p:blipFill>
        <p:spPr bwMode="auto">
          <a:xfrm>
            <a:off x="3143250" y="5517232"/>
            <a:ext cx="2857500" cy="1080120"/>
          </a:xfrm>
          <a:prstGeom prst="rect">
            <a:avLst/>
          </a:prstGeom>
          <a:noFill/>
        </p:spPr>
      </p:pic>
      <p:pic>
        <p:nvPicPr>
          <p:cNvPr id="16389" name="Picture 5" descr="C:\Users\Compaq\AppData\Local\Microsoft\Windows\INetCache\IE\91K2PJP8\different-races[1].jpg"/>
          <p:cNvPicPr>
            <a:picLocks noChangeAspect="1" noChangeArrowheads="1"/>
          </p:cNvPicPr>
          <p:nvPr/>
        </p:nvPicPr>
        <p:blipFill>
          <a:blip r:embed="rId5" cstate="print"/>
          <a:srcRect/>
          <a:stretch>
            <a:fillRect/>
          </a:stretch>
        </p:blipFill>
        <p:spPr bwMode="auto">
          <a:xfrm>
            <a:off x="0" y="0"/>
            <a:ext cx="2304255" cy="122413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Patterns &amp; Trends.</a:t>
            </a:r>
            <a:br>
              <a:rPr lang="en-GB" b="1" dirty="0" smtClean="0"/>
            </a:br>
            <a:r>
              <a:rPr lang="en-GB" b="1" dirty="0" smtClean="0"/>
              <a:t>Ethnicity</a:t>
            </a:r>
            <a:endParaRPr lang="en-GB" b="1" dirty="0"/>
          </a:p>
        </p:txBody>
      </p:sp>
      <p:sp>
        <p:nvSpPr>
          <p:cNvPr id="3" name="Content Placeholder 2"/>
          <p:cNvSpPr>
            <a:spLocks noGrp="1"/>
          </p:cNvSpPr>
          <p:nvPr>
            <p:ph idx="1"/>
          </p:nvPr>
        </p:nvSpPr>
        <p:spPr/>
        <p:txBody>
          <a:bodyPr>
            <a:normAutofit fontScale="92500" lnSpcReduction="10000"/>
          </a:bodyPr>
          <a:lstStyle/>
          <a:p>
            <a:r>
              <a:rPr lang="en-GB" sz="2800" dirty="0" smtClean="0"/>
              <a:t> Arab and Indian older women also reported high percentages of limiting long-term illness (66% and 68% respectively). – 50% of all men aged 65 or older reported a limiting long-term illness, but 69% of Bangladeshi and White Gypsy or Irish Traveller older men reported being ill. </a:t>
            </a:r>
            <a:r>
              <a:rPr lang="en-GB" sz="1900" dirty="0" smtClean="0">
                <a:hlinkClick r:id="rId2"/>
              </a:rPr>
              <a:t>https://www.youtube.com/watch?v=et7zqedtEY0</a:t>
            </a:r>
            <a:endParaRPr lang="en-GB" sz="1900" dirty="0" smtClean="0"/>
          </a:p>
          <a:p>
            <a:r>
              <a:rPr lang="en-GB" sz="2800" dirty="0" smtClean="0"/>
              <a:t> The Chinese group reported persistently better health in 1991, 2001 and 2011, half or under half the White illness rates for both men and women.</a:t>
            </a:r>
          </a:p>
          <a:p>
            <a:r>
              <a:rPr lang="en-GB" sz="2800" dirty="0" smtClean="0"/>
              <a:t> Ethnic health inequalities in London in 2011 were more severe than elsewhere in England and Wales.</a:t>
            </a:r>
          </a:p>
          <a:p>
            <a:pPr>
              <a:buNone/>
            </a:pPr>
            <a:endParaRPr lang="en-GB" dirty="0"/>
          </a:p>
        </p:txBody>
      </p:sp>
      <p:pic>
        <p:nvPicPr>
          <p:cNvPr id="1026" name="Picture 2" descr="C:\Users\Compaq\AppData\Local\Microsoft\Windows\INetCache\IE\KVW9S1V2\agile-metrics-and-measurement[1].jpg"/>
          <p:cNvPicPr>
            <a:picLocks noChangeAspect="1" noChangeArrowheads="1"/>
          </p:cNvPicPr>
          <p:nvPr/>
        </p:nvPicPr>
        <p:blipFill>
          <a:blip r:embed="rId3" cstate="print"/>
          <a:srcRect/>
          <a:stretch>
            <a:fillRect/>
          </a:stretch>
        </p:blipFill>
        <p:spPr bwMode="auto">
          <a:xfrm>
            <a:off x="6516216" y="285750"/>
            <a:ext cx="2376264" cy="1127026"/>
          </a:xfrm>
          <a:prstGeom prst="rect">
            <a:avLst/>
          </a:prstGeom>
          <a:noFill/>
        </p:spPr>
      </p:pic>
      <p:pic>
        <p:nvPicPr>
          <p:cNvPr id="1027" name="Picture 3" descr="C:\Users\Compaq\AppData\Local\Microsoft\Windows\INetCache\IE\52LQWCM0\China-Map-Flag-With-Taiwan[1].png"/>
          <p:cNvPicPr>
            <a:picLocks noChangeAspect="1" noChangeArrowheads="1"/>
          </p:cNvPicPr>
          <p:nvPr/>
        </p:nvPicPr>
        <p:blipFill>
          <a:blip r:embed="rId4" cstate="print"/>
          <a:srcRect/>
          <a:stretch>
            <a:fillRect/>
          </a:stretch>
        </p:blipFill>
        <p:spPr bwMode="auto">
          <a:xfrm>
            <a:off x="7740352" y="3645024"/>
            <a:ext cx="1080120" cy="648072"/>
          </a:xfrm>
          <a:prstGeom prst="rect">
            <a:avLst/>
          </a:prstGeom>
          <a:noFill/>
        </p:spPr>
      </p:pic>
      <p:pic>
        <p:nvPicPr>
          <p:cNvPr id="1028" name="Picture 4" descr="C:\Users\Compaq\AppData\Local\Microsoft\Windows\INetCache\IE\KVW9S1V2\london-underground-tube-sign-1367980996ESg[1].jpg"/>
          <p:cNvPicPr>
            <a:picLocks noChangeAspect="1" noChangeArrowheads="1"/>
          </p:cNvPicPr>
          <p:nvPr/>
        </p:nvPicPr>
        <p:blipFill>
          <a:blip r:embed="rId5" cstate="print"/>
          <a:srcRect/>
          <a:stretch>
            <a:fillRect/>
          </a:stretch>
        </p:blipFill>
        <p:spPr bwMode="auto">
          <a:xfrm>
            <a:off x="1643063" y="6021288"/>
            <a:ext cx="1560786" cy="836712"/>
          </a:xfrm>
          <a:prstGeom prst="rect">
            <a:avLst/>
          </a:prstGeom>
          <a:noFill/>
        </p:spPr>
      </p:pic>
      <p:pic>
        <p:nvPicPr>
          <p:cNvPr id="1029" name="Picture 5" descr="C:\Users\Compaq\AppData\Local\Microsoft\Windows\INetCache\IE\91K2PJP8\ClickHandler.ashx_fortune_teller[1].jpg"/>
          <p:cNvPicPr>
            <a:picLocks noChangeAspect="1" noChangeArrowheads="1"/>
          </p:cNvPicPr>
          <p:nvPr/>
        </p:nvPicPr>
        <p:blipFill>
          <a:blip r:embed="rId6" cstate="print"/>
          <a:srcRect/>
          <a:stretch>
            <a:fillRect/>
          </a:stretch>
        </p:blipFill>
        <p:spPr bwMode="auto">
          <a:xfrm>
            <a:off x="0" y="0"/>
            <a:ext cx="1763688" cy="155679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Patterns &amp; Trends.</a:t>
            </a:r>
            <a:br>
              <a:rPr lang="en-GB" b="1" dirty="0" smtClean="0"/>
            </a:br>
            <a:r>
              <a:rPr lang="en-GB" b="1" dirty="0" smtClean="0"/>
              <a:t>Ethnicity</a:t>
            </a:r>
            <a:br>
              <a:rPr lang="en-GB" b="1" dirty="0" smtClean="0"/>
            </a:br>
            <a:r>
              <a:rPr lang="en-GB" sz="2000" b="1" dirty="0" smtClean="0">
                <a:hlinkClick r:id="rId2"/>
              </a:rPr>
              <a:t>https://www.youtube.com/watch?v=8QSqXKtx3zg</a:t>
            </a:r>
            <a:endParaRPr lang="en-GB" sz="2000" b="1" dirty="0"/>
          </a:p>
        </p:txBody>
      </p:sp>
      <p:pic>
        <p:nvPicPr>
          <p:cNvPr id="4" name="Content Placeholder 3" descr="Graph-1.png"/>
          <p:cNvPicPr>
            <a:picLocks noGrp="1" noChangeAspect="1"/>
          </p:cNvPicPr>
          <p:nvPr>
            <p:ph idx="1"/>
          </p:nvPr>
        </p:nvPicPr>
        <p:blipFill>
          <a:blip r:embed="rId3" cstate="print"/>
          <a:stretch>
            <a:fillRect/>
          </a:stretch>
        </p:blipFill>
        <p:spPr>
          <a:xfrm>
            <a:off x="2273609" y="1979354"/>
            <a:ext cx="4596782" cy="376765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Patterns &amp; Trends.</a:t>
            </a:r>
            <a:br>
              <a:rPr lang="en-GB" b="1" dirty="0" smtClean="0"/>
            </a:br>
            <a:r>
              <a:rPr lang="en-GB" b="1" dirty="0" smtClean="0"/>
              <a:t>Ethnicity.</a:t>
            </a:r>
            <a:endParaRPr lang="en-GB" b="1" dirty="0"/>
          </a:p>
        </p:txBody>
      </p:sp>
      <p:sp>
        <p:nvSpPr>
          <p:cNvPr id="3" name="Content Placeholder 2"/>
          <p:cNvSpPr>
            <a:spLocks noGrp="1"/>
          </p:cNvSpPr>
          <p:nvPr>
            <p:ph idx="1"/>
          </p:nvPr>
        </p:nvSpPr>
        <p:spPr>
          <a:xfrm>
            <a:off x="457200" y="1600200"/>
            <a:ext cx="3826768" cy="4525963"/>
          </a:xfrm>
        </p:spPr>
        <p:txBody>
          <a:bodyPr>
            <a:normAutofit fontScale="85000" lnSpcReduction="20000"/>
          </a:bodyPr>
          <a:lstStyle/>
          <a:p>
            <a:pPr>
              <a:buNone/>
            </a:pPr>
            <a:r>
              <a:rPr lang="en-GB" b="1" dirty="0" smtClean="0"/>
              <a:t>Ethnicity and patterns of health and illness</a:t>
            </a:r>
          </a:p>
          <a:p>
            <a:pPr marL="514350" indent="-514350">
              <a:buAutoNum type="arabicPeriod"/>
            </a:pPr>
            <a:r>
              <a:rPr lang="en-GB" dirty="0" smtClean="0"/>
              <a:t>Why is it so difficult to measure ethnicity patterns of health and illness?</a:t>
            </a:r>
          </a:p>
          <a:p>
            <a:pPr marL="514350" indent="-514350">
              <a:buAutoNum type="arabicPeriod"/>
            </a:pPr>
            <a:endParaRPr lang="en-GB" dirty="0" smtClean="0"/>
          </a:p>
          <a:p>
            <a:pPr marL="514350" indent="-514350">
              <a:buAutoNum type="arabicPeriod" startAt="2"/>
            </a:pPr>
            <a:r>
              <a:rPr lang="en-GB" dirty="0" smtClean="0"/>
              <a:t>Which ethnic group has the highest unemployment rate? Why do you think this is?</a:t>
            </a:r>
          </a:p>
          <a:p>
            <a:pPr marL="514350" indent="-514350">
              <a:buAutoNum type="arabicPeriod" startAt="2"/>
            </a:pPr>
            <a:endParaRPr lang="en-GB" dirty="0" smtClean="0"/>
          </a:p>
          <a:p>
            <a:pPr>
              <a:buNone/>
            </a:pPr>
            <a:endParaRPr lang="en-GB" dirty="0" smtClean="0"/>
          </a:p>
          <a:p>
            <a:pPr>
              <a:buNone/>
            </a:pPr>
            <a:endParaRPr lang="en-GB" dirty="0"/>
          </a:p>
        </p:txBody>
      </p:sp>
      <p:pic>
        <p:nvPicPr>
          <p:cNvPr id="2050" name="Picture 2" descr="V499150_aw_007"/>
          <p:cNvPicPr>
            <a:picLocks noChangeAspect="1" noChangeArrowheads="1"/>
          </p:cNvPicPr>
          <p:nvPr/>
        </p:nvPicPr>
        <p:blipFill>
          <a:blip r:embed="rId2" cstate="print"/>
          <a:srcRect/>
          <a:stretch>
            <a:fillRect/>
          </a:stretch>
        </p:blipFill>
        <p:spPr bwMode="auto">
          <a:xfrm>
            <a:off x="4499992" y="1556793"/>
            <a:ext cx="3888432" cy="46085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Patterns &amp; Trends</a:t>
            </a:r>
            <a:endParaRPr lang="en-GB" b="1" dirty="0"/>
          </a:p>
        </p:txBody>
      </p:sp>
      <p:sp>
        <p:nvSpPr>
          <p:cNvPr id="3" name="Content Placeholder 2"/>
          <p:cNvSpPr>
            <a:spLocks noGrp="1"/>
          </p:cNvSpPr>
          <p:nvPr>
            <p:ph idx="1"/>
          </p:nvPr>
        </p:nvSpPr>
        <p:spPr/>
        <p:txBody>
          <a:bodyPr>
            <a:normAutofit fontScale="92500"/>
          </a:bodyPr>
          <a:lstStyle/>
          <a:p>
            <a:pPr>
              <a:buNone/>
            </a:pPr>
            <a:r>
              <a:rPr lang="en-GB" sz="4000" b="1" dirty="0" smtClean="0"/>
              <a:t>                        Locality.  </a:t>
            </a:r>
          </a:p>
          <a:p>
            <a:r>
              <a:rPr lang="en-GB" dirty="0" smtClean="0"/>
              <a:t>Within the UK there are differences in health &amp; illness reported by locality.</a:t>
            </a:r>
          </a:p>
          <a:p>
            <a:r>
              <a:rPr lang="en-GB" dirty="0" smtClean="0"/>
              <a:t>Statistics show that the lowest life expectancies are in the North East and in the North West.</a:t>
            </a:r>
          </a:p>
          <a:p>
            <a:r>
              <a:rPr lang="en-GB" dirty="0" smtClean="0"/>
              <a:t>The highest life expectancies are in the South East, South West and East of England</a:t>
            </a:r>
          </a:p>
          <a:p>
            <a:pPr marL="0" indent="0">
              <a:buNone/>
            </a:pPr>
            <a:r>
              <a:rPr lang="en-GB" dirty="0" smtClean="0">
                <a:hlinkClick r:id="rId3"/>
              </a:rPr>
              <a:t>https://www.youtube.com/watch?v=r0cJ7CX1lCA</a:t>
            </a:r>
            <a:endParaRPr lang="en-GB" dirty="0" smtClean="0"/>
          </a:p>
          <a:p>
            <a:endParaRPr lang="en-GB" dirty="0"/>
          </a:p>
        </p:txBody>
      </p:sp>
      <p:pic>
        <p:nvPicPr>
          <p:cNvPr id="2050" name="Picture 2" descr="C:\Users\Compaq\AppData\Local\Microsoft\Windows\INetCache\IE\DIQZFDT4\BIThumbMap_Blank[1].png"/>
          <p:cNvPicPr>
            <a:picLocks noChangeAspect="1" noChangeArrowheads="1"/>
          </p:cNvPicPr>
          <p:nvPr/>
        </p:nvPicPr>
        <p:blipFill>
          <a:blip r:embed="rId4" cstate="print"/>
          <a:srcRect/>
          <a:stretch>
            <a:fillRect/>
          </a:stretch>
        </p:blipFill>
        <p:spPr bwMode="auto">
          <a:xfrm>
            <a:off x="6444208" y="0"/>
            <a:ext cx="2448272" cy="2348880"/>
          </a:xfrm>
          <a:prstGeom prst="rect">
            <a:avLst/>
          </a:prstGeom>
          <a:noFill/>
        </p:spPr>
      </p:pic>
      <p:pic>
        <p:nvPicPr>
          <p:cNvPr id="2051" name="Picture 3" descr="C:\Users\Compaq\AppData\Local\Microsoft\Windows\INetCache\IE\91K2PJP8\bingo-statistics[1].jpg"/>
          <p:cNvPicPr>
            <a:picLocks noChangeAspect="1" noChangeArrowheads="1"/>
          </p:cNvPicPr>
          <p:nvPr/>
        </p:nvPicPr>
        <p:blipFill>
          <a:blip r:embed="rId5" cstate="print"/>
          <a:srcRect/>
          <a:stretch>
            <a:fillRect/>
          </a:stretch>
        </p:blipFill>
        <p:spPr bwMode="auto">
          <a:xfrm>
            <a:off x="323528" y="0"/>
            <a:ext cx="1512168" cy="227687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Measurements of Health.</a:t>
            </a:r>
            <a:endParaRPr lang="en-GB" b="1" dirty="0"/>
          </a:p>
        </p:txBody>
      </p:sp>
      <p:sp>
        <p:nvSpPr>
          <p:cNvPr id="3" name="Content Placeholder 2"/>
          <p:cNvSpPr>
            <a:spLocks noGrp="1"/>
          </p:cNvSpPr>
          <p:nvPr>
            <p:ph idx="1"/>
          </p:nvPr>
        </p:nvSpPr>
        <p:spPr/>
        <p:txBody>
          <a:bodyPr>
            <a:normAutofit fontScale="85000" lnSpcReduction="20000"/>
          </a:bodyPr>
          <a:lstStyle/>
          <a:p>
            <a:pPr>
              <a:buNone/>
            </a:pPr>
            <a:r>
              <a:rPr lang="en-GB" dirty="0" smtClean="0"/>
              <a:t>                         </a:t>
            </a:r>
          </a:p>
          <a:p>
            <a:pPr>
              <a:buNone/>
            </a:pPr>
            <a:r>
              <a:rPr lang="en-GB" sz="4300" dirty="0" smtClean="0"/>
              <a:t>                    </a:t>
            </a:r>
            <a:r>
              <a:rPr lang="en-GB" sz="4300" b="1" dirty="0" smtClean="0"/>
              <a:t>Morbidity Rates</a:t>
            </a:r>
            <a:r>
              <a:rPr lang="en-GB" b="1" dirty="0" smtClean="0"/>
              <a:t>.</a:t>
            </a:r>
            <a:endParaRPr lang="en-GB" b="1" dirty="0"/>
          </a:p>
          <a:p>
            <a:pPr>
              <a:buNone/>
            </a:pPr>
            <a:r>
              <a:rPr lang="en-GB" dirty="0" err="1" smtClean="0"/>
              <a:t>Advantag</a:t>
            </a:r>
            <a:endParaRPr lang="en-GB" dirty="0" smtClean="0"/>
          </a:p>
          <a:p>
            <a:pPr>
              <a:buNone/>
            </a:pPr>
            <a:r>
              <a:rPr lang="en-GB" dirty="0" smtClean="0"/>
              <a:t>Advantage.                     </a:t>
            </a:r>
          </a:p>
          <a:p>
            <a:pPr>
              <a:buNone/>
            </a:pPr>
            <a:r>
              <a:rPr lang="en-GB" dirty="0" smtClean="0"/>
              <a:t>They are reliable and easily verifiable.</a:t>
            </a:r>
          </a:p>
          <a:p>
            <a:pPr>
              <a:buNone/>
            </a:pPr>
            <a:endParaRPr lang="en-GB" dirty="0"/>
          </a:p>
          <a:p>
            <a:pPr>
              <a:buNone/>
            </a:pPr>
            <a:r>
              <a:rPr lang="en-GB" dirty="0" smtClean="0"/>
              <a:t>Disadvantage.</a:t>
            </a:r>
          </a:p>
          <a:p>
            <a:pPr>
              <a:buNone/>
            </a:pPr>
            <a:r>
              <a:rPr lang="en-GB" dirty="0"/>
              <a:t> </a:t>
            </a:r>
            <a:r>
              <a:rPr lang="en-GB" dirty="0" smtClean="0"/>
              <a:t>                        The statistics only represent those who visit health care professionals. What about the ‘Clinical Iceberg’?</a:t>
            </a:r>
          </a:p>
          <a:p>
            <a:pPr>
              <a:buNone/>
            </a:pPr>
            <a:endParaRPr lang="en-GB" dirty="0"/>
          </a:p>
          <a:p>
            <a:pPr>
              <a:buNone/>
            </a:pPr>
            <a:endParaRPr lang="en-GB" dirty="0"/>
          </a:p>
        </p:txBody>
      </p:sp>
      <p:pic>
        <p:nvPicPr>
          <p:cNvPr id="3074" name="Picture 2" descr="C:\Users\Compaq\AppData\Local\Microsoft\Windows\INetCache\IE\KVW9S1V2\colesterol-alimentos[1].jpg"/>
          <p:cNvPicPr>
            <a:picLocks noChangeAspect="1" noChangeArrowheads="1"/>
          </p:cNvPicPr>
          <p:nvPr/>
        </p:nvPicPr>
        <p:blipFill>
          <a:blip r:embed="rId2" cstate="print"/>
          <a:srcRect/>
          <a:stretch>
            <a:fillRect/>
          </a:stretch>
        </p:blipFill>
        <p:spPr bwMode="auto">
          <a:xfrm>
            <a:off x="6300192" y="1124744"/>
            <a:ext cx="2376264" cy="1728192"/>
          </a:xfrm>
          <a:prstGeom prst="rect">
            <a:avLst/>
          </a:prstGeom>
          <a:noFill/>
        </p:spPr>
      </p:pic>
      <p:pic>
        <p:nvPicPr>
          <p:cNvPr id="3075" name="Picture 3" descr="C:\Users\Compaq\AppData\Local\Microsoft\Windows\INetCache\IE\91K2PJP8\metro[1].jpg"/>
          <p:cNvPicPr>
            <a:picLocks noChangeAspect="1" noChangeArrowheads="1"/>
          </p:cNvPicPr>
          <p:nvPr/>
        </p:nvPicPr>
        <p:blipFill>
          <a:blip r:embed="rId3" cstate="print"/>
          <a:srcRect/>
          <a:stretch>
            <a:fillRect/>
          </a:stretch>
        </p:blipFill>
        <p:spPr bwMode="auto">
          <a:xfrm>
            <a:off x="251520" y="1052736"/>
            <a:ext cx="1944216" cy="194421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Patterns &amp; Trends.</a:t>
            </a:r>
            <a:br>
              <a:rPr lang="en-GB" b="1" dirty="0" smtClean="0"/>
            </a:br>
            <a:r>
              <a:rPr lang="en-GB" b="1" dirty="0" smtClean="0"/>
              <a:t>Locality.</a:t>
            </a:r>
            <a:endParaRPr lang="en-GB" b="1" dirty="0"/>
          </a:p>
        </p:txBody>
      </p:sp>
      <p:pic>
        <p:nvPicPr>
          <p:cNvPr id="4" name="Content Placeholder 3" descr="regional LE.jpg"/>
          <p:cNvPicPr>
            <a:picLocks noGrp="1" noChangeAspect="1"/>
          </p:cNvPicPr>
          <p:nvPr>
            <p:ph idx="1"/>
          </p:nvPr>
        </p:nvPicPr>
        <p:blipFill>
          <a:blip r:embed="rId2" cstate="print"/>
          <a:stretch>
            <a:fillRect/>
          </a:stretch>
        </p:blipFill>
        <p:spPr>
          <a:xfrm>
            <a:off x="1443761" y="1600200"/>
            <a:ext cx="6256478" cy="45259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Patterns and Trends.</a:t>
            </a:r>
            <a:endParaRPr lang="en-GB" b="1" dirty="0"/>
          </a:p>
        </p:txBody>
      </p:sp>
      <p:sp>
        <p:nvSpPr>
          <p:cNvPr id="3" name="Content Placeholder 2"/>
          <p:cNvSpPr>
            <a:spLocks noGrp="1"/>
          </p:cNvSpPr>
          <p:nvPr>
            <p:ph idx="1"/>
          </p:nvPr>
        </p:nvSpPr>
        <p:spPr/>
        <p:txBody>
          <a:bodyPr>
            <a:normAutofit lnSpcReduction="10000"/>
          </a:bodyPr>
          <a:lstStyle/>
          <a:p>
            <a:pPr>
              <a:buNone/>
            </a:pPr>
            <a:r>
              <a:rPr lang="en-GB" dirty="0" smtClean="0"/>
              <a:t>                               </a:t>
            </a:r>
            <a:r>
              <a:rPr lang="en-GB" b="1" dirty="0" smtClean="0"/>
              <a:t>Risk Behaviour</a:t>
            </a:r>
          </a:p>
          <a:p>
            <a:pPr>
              <a:buNone/>
            </a:pPr>
            <a:r>
              <a:rPr lang="en-GB" b="1" dirty="0" smtClean="0"/>
              <a:t>Health</a:t>
            </a:r>
            <a:r>
              <a:rPr lang="en-GB" dirty="0" smtClean="0"/>
              <a:t>-</a:t>
            </a:r>
            <a:r>
              <a:rPr lang="en-GB" b="1" dirty="0" smtClean="0"/>
              <a:t>risk behaviour</a:t>
            </a:r>
            <a:r>
              <a:rPr lang="en-GB" dirty="0" smtClean="0"/>
              <a:t> can be </a:t>
            </a:r>
            <a:r>
              <a:rPr lang="en-GB" b="1" dirty="0" smtClean="0"/>
              <a:t>defined</a:t>
            </a:r>
            <a:r>
              <a:rPr lang="en-GB" dirty="0" smtClean="0"/>
              <a:t> as any activity undertaken by people with a frequency or intensity that increases </a:t>
            </a:r>
            <a:r>
              <a:rPr lang="en-GB" b="1" dirty="0" smtClean="0"/>
              <a:t>risk</a:t>
            </a:r>
            <a:r>
              <a:rPr lang="en-GB" dirty="0" smtClean="0"/>
              <a:t> of disease or injury</a:t>
            </a:r>
          </a:p>
          <a:p>
            <a:pPr>
              <a:buNone/>
            </a:pPr>
            <a:r>
              <a:rPr lang="en-GB" sz="2600" dirty="0" smtClean="0">
                <a:hlinkClick r:id="rId2"/>
              </a:rPr>
              <a:t>          https://www.youtube.com/watch?v=HagbNcvyD4s</a:t>
            </a:r>
            <a:endParaRPr lang="en-GB" sz="2600" dirty="0" smtClean="0"/>
          </a:p>
          <a:p>
            <a:pPr>
              <a:buNone/>
            </a:pPr>
            <a:r>
              <a:rPr lang="en-GB" dirty="0" smtClean="0"/>
              <a:t>The </a:t>
            </a:r>
            <a:r>
              <a:rPr lang="en-GB" b="1" dirty="0" smtClean="0"/>
              <a:t>health risk </a:t>
            </a:r>
            <a:r>
              <a:rPr lang="en-GB" b="1" dirty="0" err="1" smtClean="0"/>
              <a:t>behaviors</a:t>
            </a:r>
            <a:r>
              <a:rPr lang="en-GB" b="1" dirty="0" smtClean="0"/>
              <a:t> (</a:t>
            </a:r>
            <a:r>
              <a:rPr lang="en-GB" dirty="0" smtClean="0"/>
              <a:t>such as smoking, drinking </a:t>
            </a:r>
            <a:r>
              <a:rPr lang="en-GB" dirty="0" err="1" smtClean="0"/>
              <a:t>alchohol</a:t>
            </a:r>
            <a:r>
              <a:rPr lang="en-GB" dirty="0" smtClean="0"/>
              <a:t> and a poor diet) might cluster together into a risky lifestyle</a:t>
            </a:r>
            <a:endParaRPr lang="en-GB" dirty="0"/>
          </a:p>
        </p:txBody>
      </p:sp>
      <p:pic>
        <p:nvPicPr>
          <p:cNvPr id="3075" name="Picture 3" descr="C:\Users\Compaq\AppData\Local\Microsoft\Windows\INetCache\IE\KVW9S1V2\comparison1-436x291[1].jpg"/>
          <p:cNvPicPr>
            <a:picLocks noChangeAspect="1" noChangeArrowheads="1"/>
          </p:cNvPicPr>
          <p:nvPr/>
        </p:nvPicPr>
        <p:blipFill>
          <a:blip r:embed="rId3" cstate="print"/>
          <a:srcRect/>
          <a:stretch>
            <a:fillRect/>
          </a:stretch>
        </p:blipFill>
        <p:spPr bwMode="auto">
          <a:xfrm>
            <a:off x="0" y="1"/>
            <a:ext cx="2267744" cy="2204863"/>
          </a:xfrm>
          <a:prstGeom prst="rect">
            <a:avLst/>
          </a:prstGeom>
          <a:noFill/>
        </p:spPr>
      </p:pic>
      <p:pic>
        <p:nvPicPr>
          <p:cNvPr id="3076" name="Picture 4" descr="C:\Users\Compaq\AppData\Local\Microsoft\Windows\INetCache\IE\KVW9S1V2\Risk[1].jpg"/>
          <p:cNvPicPr>
            <a:picLocks noChangeAspect="1" noChangeArrowheads="1"/>
          </p:cNvPicPr>
          <p:nvPr/>
        </p:nvPicPr>
        <p:blipFill>
          <a:blip r:embed="rId4" cstate="print"/>
          <a:srcRect/>
          <a:stretch>
            <a:fillRect/>
          </a:stretch>
        </p:blipFill>
        <p:spPr bwMode="auto">
          <a:xfrm>
            <a:off x="7668344" y="260648"/>
            <a:ext cx="1475656" cy="3456384"/>
          </a:xfrm>
          <a:prstGeom prst="rect">
            <a:avLst/>
          </a:prstGeom>
          <a:noFill/>
        </p:spPr>
      </p:pic>
      <p:pic>
        <p:nvPicPr>
          <p:cNvPr id="3079" name="Picture 7" descr="C:\Users\Compaq\AppData\Local\Microsoft\Windows\INetCache\IE\KVW9S1V2\StopSmoking2[1].png"/>
          <p:cNvPicPr>
            <a:picLocks noChangeAspect="1" noChangeArrowheads="1"/>
          </p:cNvPicPr>
          <p:nvPr/>
        </p:nvPicPr>
        <p:blipFill>
          <a:blip r:embed="rId5" cstate="print"/>
          <a:srcRect/>
          <a:stretch>
            <a:fillRect/>
          </a:stretch>
        </p:blipFill>
        <p:spPr bwMode="auto">
          <a:xfrm>
            <a:off x="7020272" y="5301208"/>
            <a:ext cx="1872208" cy="1556792"/>
          </a:xfrm>
          <a:prstGeom prst="rect">
            <a:avLst/>
          </a:prstGeom>
          <a:noFill/>
        </p:spPr>
      </p:pic>
      <p:pic>
        <p:nvPicPr>
          <p:cNvPr id="3080" name="Picture 8" descr="C:\Users\Compaq\AppData\Local\Microsoft\Windows\INetCache\IE\91K2PJP8\1024px-Anti_Alcoholism.svg[1].png"/>
          <p:cNvPicPr>
            <a:picLocks noChangeAspect="1" noChangeArrowheads="1"/>
          </p:cNvPicPr>
          <p:nvPr/>
        </p:nvPicPr>
        <p:blipFill>
          <a:blip r:embed="rId6" cstate="print"/>
          <a:srcRect/>
          <a:stretch>
            <a:fillRect/>
          </a:stretch>
        </p:blipFill>
        <p:spPr bwMode="auto">
          <a:xfrm>
            <a:off x="0" y="5805264"/>
            <a:ext cx="1907704" cy="1052736"/>
          </a:xfrm>
          <a:prstGeom prst="rect">
            <a:avLst/>
          </a:prstGeom>
          <a:noFill/>
        </p:spPr>
      </p:pic>
      <p:pic>
        <p:nvPicPr>
          <p:cNvPr id="3081" name="Picture 9" descr="C:\Users\Compaq\AppData\Local\Microsoft\Windows\INetCache\IE\DIQZFDT4\no-food-or-drink-sign[1].png"/>
          <p:cNvPicPr>
            <a:picLocks noChangeAspect="1" noChangeArrowheads="1"/>
          </p:cNvPicPr>
          <p:nvPr/>
        </p:nvPicPr>
        <p:blipFill>
          <a:blip r:embed="rId7" cstate="print"/>
          <a:srcRect/>
          <a:stretch>
            <a:fillRect/>
          </a:stretch>
        </p:blipFill>
        <p:spPr bwMode="auto">
          <a:xfrm>
            <a:off x="3921760" y="5805264"/>
            <a:ext cx="1300480" cy="105273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Patterns and Trends.</a:t>
            </a:r>
            <a:br>
              <a:rPr lang="en-GB" b="1" dirty="0" smtClean="0"/>
            </a:br>
            <a:r>
              <a:rPr lang="en-GB" b="1" dirty="0" smtClean="0"/>
              <a:t>Risk Behaviour.</a:t>
            </a:r>
            <a:endParaRPr lang="en-GB" b="1" dirty="0"/>
          </a:p>
        </p:txBody>
      </p:sp>
      <p:pic>
        <p:nvPicPr>
          <p:cNvPr id="4" name="Content Placeholder 3" descr="graph2.jpg"/>
          <p:cNvPicPr>
            <a:picLocks noGrp="1" noChangeAspect="1"/>
          </p:cNvPicPr>
          <p:nvPr>
            <p:ph idx="1"/>
          </p:nvPr>
        </p:nvPicPr>
        <p:blipFill>
          <a:blip r:embed="rId2" cstate="print"/>
          <a:stretch>
            <a:fillRect/>
          </a:stretch>
        </p:blipFill>
        <p:spPr>
          <a:xfrm>
            <a:off x="611560" y="1600200"/>
            <a:ext cx="7992888" cy="45259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Patterns &amp; trends.</a:t>
            </a:r>
            <a:br>
              <a:rPr lang="en-GB" b="1" dirty="0" smtClean="0"/>
            </a:br>
            <a:r>
              <a:rPr lang="en-GB" b="1" dirty="0" smtClean="0"/>
              <a:t>Risk behaviours.</a:t>
            </a:r>
            <a:endParaRPr lang="en-GB" b="1" dirty="0"/>
          </a:p>
        </p:txBody>
      </p:sp>
      <p:pic>
        <p:nvPicPr>
          <p:cNvPr id="4" name="Content Placeholder 3" descr="Picture1.jpg"/>
          <p:cNvPicPr>
            <a:picLocks noGrp="1" noChangeAspect="1"/>
          </p:cNvPicPr>
          <p:nvPr>
            <p:ph idx="1"/>
          </p:nvPr>
        </p:nvPicPr>
        <p:blipFill>
          <a:blip r:embed="rId2" cstate="print"/>
          <a:stretch>
            <a:fillRect/>
          </a:stretch>
        </p:blipFill>
        <p:spPr>
          <a:xfrm>
            <a:off x="467543" y="1340768"/>
            <a:ext cx="8208913" cy="5112568"/>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Sociological Explanations</a:t>
            </a:r>
            <a:r>
              <a:rPr lang="en-GB" dirty="0" smtClean="0"/>
              <a:t>.</a:t>
            </a:r>
            <a:endParaRPr lang="en-GB" dirty="0"/>
          </a:p>
        </p:txBody>
      </p:sp>
      <p:sp>
        <p:nvSpPr>
          <p:cNvPr id="3" name="Content Placeholder 2"/>
          <p:cNvSpPr>
            <a:spLocks noGrp="1"/>
          </p:cNvSpPr>
          <p:nvPr>
            <p:ph idx="1"/>
          </p:nvPr>
        </p:nvSpPr>
        <p:spPr/>
        <p:txBody>
          <a:bodyPr>
            <a:normAutofit fontScale="92500" lnSpcReduction="20000"/>
          </a:bodyPr>
          <a:lstStyle/>
          <a:p>
            <a:pPr>
              <a:lnSpc>
                <a:spcPct val="80000"/>
              </a:lnSpc>
            </a:pPr>
            <a:r>
              <a:rPr lang="en-GB" altLang="en-US" dirty="0" smtClean="0">
                <a:latin typeface="+mj-lt"/>
              </a:rPr>
              <a:t>The Black Report (1980) and The Health Divide (1988) were government reports that found there were health inequalities in Britain between social classes. </a:t>
            </a:r>
            <a:br>
              <a:rPr lang="en-GB" altLang="en-US" dirty="0" smtClean="0">
                <a:latin typeface="+mj-lt"/>
              </a:rPr>
            </a:br>
            <a:endParaRPr lang="en-GB" altLang="en-US" dirty="0" smtClean="0">
              <a:latin typeface="+mj-lt"/>
            </a:endParaRPr>
          </a:p>
          <a:p>
            <a:pPr>
              <a:lnSpc>
                <a:spcPct val="80000"/>
              </a:lnSpc>
            </a:pPr>
            <a:r>
              <a:rPr lang="en-GB" altLang="en-US" dirty="0" smtClean="0">
                <a:latin typeface="+mj-lt"/>
              </a:rPr>
              <a:t>The government tried to cover up the findings of the Health Divide because they were so embarrassed that a developed country could have such differences in health between different social groups. </a:t>
            </a:r>
            <a:br>
              <a:rPr lang="en-GB" altLang="en-US" dirty="0" smtClean="0">
                <a:latin typeface="+mj-lt"/>
              </a:rPr>
            </a:br>
            <a:endParaRPr lang="en-GB" altLang="en-US" dirty="0" smtClean="0">
              <a:latin typeface="+mj-lt"/>
            </a:endParaRPr>
          </a:p>
          <a:p>
            <a:pPr>
              <a:lnSpc>
                <a:spcPct val="80000"/>
              </a:lnSpc>
            </a:pPr>
            <a:r>
              <a:rPr lang="en-GB" altLang="en-US" dirty="0" smtClean="0">
                <a:latin typeface="+mj-lt"/>
              </a:rPr>
              <a:t>The Black Report (1980) offered </a:t>
            </a:r>
            <a:r>
              <a:rPr lang="en-GB" altLang="en-US" u="sng" dirty="0" smtClean="0">
                <a:latin typeface="+mj-lt"/>
              </a:rPr>
              <a:t>four possible explanations</a:t>
            </a:r>
            <a:r>
              <a:rPr lang="en-GB" altLang="en-US" dirty="0" smtClean="0">
                <a:latin typeface="+mj-lt"/>
              </a:rPr>
              <a:t> for the health inequalities that it found.</a:t>
            </a:r>
          </a:p>
          <a:p>
            <a:endParaRPr lang="en-GB" dirty="0"/>
          </a:p>
        </p:txBody>
      </p:sp>
      <p:pic>
        <p:nvPicPr>
          <p:cNvPr id="2051" name="Picture 3" descr="C:\Users\Compaq\AppData\Local\Microsoft\Windows\INetCache\IE\91K2PJP8\image2014-3-8%2018_12_7[1].png"/>
          <p:cNvPicPr>
            <a:picLocks noChangeAspect="1" noChangeArrowheads="1"/>
          </p:cNvPicPr>
          <p:nvPr/>
        </p:nvPicPr>
        <p:blipFill>
          <a:blip r:embed="rId2" cstate="print"/>
          <a:srcRect/>
          <a:stretch>
            <a:fillRect/>
          </a:stretch>
        </p:blipFill>
        <p:spPr bwMode="auto">
          <a:xfrm>
            <a:off x="1" y="5733256"/>
            <a:ext cx="3131840" cy="1124744"/>
          </a:xfrm>
          <a:prstGeom prst="rect">
            <a:avLst/>
          </a:prstGeom>
          <a:noFill/>
        </p:spPr>
      </p:pic>
      <p:pic>
        <p:nvPicPr>
          <p:cNvPr id="2052" name="Picture 4" descr="C:\Users\Compaq\AppData\Local\Microsoft\Windows\INetCache\IE\DIQZFDT4\94a004c7b15a0f38605a94195521494e[1].jpg"/>
          <p:cNvPicPr>
            <a:picLocks noChangeAspect="1" noChangeArrowheads="1"/>
          </p:cNvPicPr>
          <p:nvPr/>
        </p:nvPicPr>
        <p:blipFill>
          <a:blip r:embed="rId3" cstate="print"/>
          <a:srcRect/>
          <a:stretch>
            <a:fillRect/>
          </a:stretch>
        </p:blipFill>
        <p:spPr bwMode="auto">
          <a:xfrm>
            <a:off x="7380312" y="0"/>
            <a:ext cx="1224136" cy="1484784"/>
          </a:xfrm>
          <a:prstGeom prst="rect">
            <a:avLst/>
          </a:prstGeom>
          <a:noFill/>
        </p:spPr>
      </p:pic>
      <p:pic>
        <p:nvPicPr>
          <p:cNvPr id="2053" name="Picture 5" descr="C:\Users\Compaq\AppData\Local\Microsoft\Windows\INetCache\IE\52LQWCM0\slide-1-638[1].jpg"/>
          <p:cNvPicPr>
            <a:picLocks noChangeAspect="1" noChangeArrowheads="1"/>
          </p:cNvPicPr>
          <p:nvPr/>
        </p:nvPicPr>
        <p:blipFill>
          <a:blip r:embed="rId4" cstate="print"/>
          <a:srcRect/>
          <a:stretch>
            <a:fillRect/>
          </a:stretch>
        </p:blipFill>
        <p:spPr bwMode="auto">
          <a:xfrm>
            <a:off x="5292080" y="5733256"/>
            <a:ext cx="3600400" cy="112474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Sociological Explanations</a:t>
            </a:r>
            <a:endParaRPr lang="en-GB" b="1" dirty="0"/>
          </a:p>
        </p:txBody>
      </p:sp>
      <p:sp>
        <p:nvSpPr>
          <p:cNvPr id="3" name="Content Placeholder 2"/>
          <p:cNvSpPr>
            <a:spLocks noGrp="1"/>
          </p:cNvSpPr>
          <p:nvPr>
            <p:ph idx="1"/>
          </p:nvPr>
        </p:nvSpPr>
        <p:spPr>
          <a:xfrm>
            <a:off x="457200" y="1600200"/>
            <a:ext cx="5554960" cy="4525963"/>
          </a:xfrm>
        </p:spPr>
        <p:txBody>
          <a:bodyPr>
            <a:normAutofit/>
          </a:bodyPr>
          <a:lstStyle/>
          <a:p>
            <a:pPr>
              <a:buNone/>
            </a:pPr>
            <a:r>
              <a:rPr lang="en-GB" dirty="0" smtClean="0"/>
              <a:t>        </a:t>
            </a:r>
            <a:r>
              <a:rPr lang="en-GB" b="1" dirty="0" smtClean="0"/>
              <a:t>Artefact Explanation.</a:t>
            </a:r>
          </a:p>
          <a:p>
            <a:r>
              <a:rPr lang="en-GB" altLang="en-US" dirty="0" smtClean="0">
                <a:latin typeface="+mj-lt"/>
              </a:rPr>
              <a:t>An artefact is something that is </a:t>
            </a:r>
            <a:br>
              <a:rPr lang="en-GB" altLang="en-US" dirty="0" smtClean="0">
                <a:latin typeface="+mj-lt"/>
              </a:rPr>
            </a:br>
            <a:r>
              <a:rPr lang="en-GB" altLang="en-US" u="sng" dirty="0" smtClean="0">
                <a:latin typeface="+mj-lt"/>
              </a:rPr>
              <a:t>man-made</a:t>
            </a:r>
            <a:br>
              <a:rPr lang="en-GB" altLang="en-US" u="sng" dirty="0" smtClean="0">
                <a:latin typeface="+mj-lt"/>
              </a:rPr>
            </a:br>
            <a:endParaRPr lang="en-GB" altLang="en-US" u="sng" dirty="0" smtClean="0">
              <a:latin typeface="+mj-lt"/>
            </a:endParaRPr>
          </a:p>
          <a:p>
            <a:r>
              <a:rPr lang="en-GB" altLang="en-US" dirty="0" smtClean="0">
                <a:latin typeface="+mj-lt"/>
              </a:rPr>
              <a:t>We recognise things like </a:t>
            </a:r>
            <a:r>
              <a:rPr lang="en-GB" altLang="en-US" dirty="0" err="1" smtClean="0">
                <a:latin typeface="+mj-lt"/>
              </a:rPr>
              <a:t>Tutankhamun’s</a:t>
            </a:r>
            <a:r>
              <a:rPr lang="en-GB" altLang="en-US" dirty="0" smtClean="0">
                <a:latin typeface="+mj-lt"/>
              </a:rPr>
              <a:t> Mummy as an artefact</a:t>
            </a:r>
          </a:p>
          <a:p>
            <a:pPr>
              <a:buNone/>
            </a:pPr>
            <a:endParaRPr lang="en-GB" dirty="0"/>
          </a:p>
        </p:txBody>
      </p:sp>
      <p:pic>
        <p:nvPicPr>
          <p:cNvPr id="4" name="Picture 7" descr="tutankhamunMask"/>
          <p:cNvPicPr>
            <a:picLocks noChangeAspect="1" noChangeArrowheads="1"/>
          </p:cNvPicPr>
          <p:nvPr/>
        </p:nvPicPr>
        <p:blipFill>
          <a:blip r:embed="rId2" cstate="print"/>
          <a:srcRect/>
          <a:stretch>
            <a:fillRect/>
          </a:stretch>
        </p:blipFill>
        <p:spPr bwMode="auto">
          <a:xfrm>
            <a:off x="5940425" y="1916832"/>
            <a:ext cx="2857500"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Sociological Explanations</a:t>
            </a:r>
            <a:endParaRPr lang="en-GB" b="1" dirty="0"/>
          </a:p>
        </p:txBody>
      </p:sp>
      <p:sp>
        <p:nvSpPr>
          <p:cNvPr id="3" name="Content Placeholder 2"/>
          <p:cNvSpPr>
            <a:spLocks noGrp="1"/>
          </p:cNvSpPr>
          <p:nvPr>
            <p:ph idx="1"/>
          </p:nvPr>
        </p:nvSpPr>
        <p:spPr/>
        <p:txBody>
          <a:bodyPr>
            <a:normAutofit/>
          </a:bodyPr>
          <a:lstStyle/>
          <a:p>
            <a:pPr>
              <a:buNone/>
            </a:pPr>
            <a:r>
              <a:rPr lang="en-GB" dirty="0" smtClean="0"/>
              <a:t>                   </a:t>
            </a:r>
            <a:r>
              <a:rPr lang="en-GB" sz="3800" b="1" dirty="0" smtClean="0"/>
              <a:t>The Artefact Explanation</a:t>
            </a:r>
          </a:p>
          <a:p>
            <a:pPr>
              <a:buNone/>
            </a:pPr>
            <a:endParaRPr lang="en-GB" sz="3800" dirty="0" smtClean="0"/>
          </a:p>
          <a:p>
            <a:r>
              <a:rPr lang="en-GB" altLang="en-US" dirty="0" smtClean="0">
                <a:latin typeface="+mj-lt"/>
              </a:rPr>
              <a:t>The artefact explanation of health inequalities says there are </a:t>
            </a:r>
            <a:r>
              <a:rPr lang="en-GB" altLang="en-US" u="sng" dirty="0" smtClean="0">
                <a:latin typeface="+mj-lt"/>
              </a:rPr>
              <a:t>NO</a:t>
            </a:r>
            <a:r>
              <a:rPr lang="en-GB" altLang="en-US" dirty="0" smtClean="0">
                <a:latin typeface="+mj-lt"/>
              </a:rPr>
              <a:t> health inequalities, we only think there are because of the way the </a:t>
            </a:r>
            <a:r>
              <a:rPr lang="en-GB" altLang="en-US" b="1" u="sng" dirty="0" smtClean="0">
                <a:latin typeface="+mj-lt"/>
              </a:rPr>
              <a:t>MAN-MADE</a:t>
            </a:r>
            <a:r>
              <a:rPr lang="en-GB" altLang="en-US" dirty="0" smtClean="0">
                <a:latin typeface="+mj-lt"/>
              </a:rPr>
              <a:t> statistics are generated. </a:t>
            </a:r>
            <a:br>
              <a:rPr lang="en-GB" altLang="en-US" dirty="0" smtClean="0">
                <a:latin typeface="+mj-lt"/>
              </a:rPr>
            </a:br>
            <a:r>
              <a:rPr lang="en-GB" altLang="en-US" dirty="0" smtClean="0">
                <a:latin typeface="+mj-lt"/>
              </a:rPr>
              <a:t/>
            </a:r>
            <a:br>
              <a:rPr lang="en-GB" altLang="en-US" dirty="0" smtClean="0">
                <a:latin typeface="+mj-lt"/>
              </a:rPr>
            </a:br>
            <a:endParaRPr lang="en-GB" altLang="en-US" dirty="0" smtClean="0">
              <a:latin typeface="+mj-lt"/>
            </a:endParaRPr>
          </a:p>
          <a:p>
            <a:pPr>
              <a:buNone/>
            </a:pPr>
            <a:endParaRPr lang="en-GB" altLang="en-US" dirty="0" smtClean="0">
              <a:latin typeface="+mj-lt"/>
            </a:endParaRPr>
          </a:p>
          <a:p>
            <a:pPr>
              <a:buNone/>
            </a:pPr>
            <a:endParaRPr lang="en-GB" dirty="0"/>
          </a:p>
        </p:txBody>
      </p:sp>
      <p:pic>
        <p:nvPicPr>
          <p:cNvPr id="3074" name="Picture 2" descr="C:\Users\Compaq\AppData\Local\Microsoft\Windows\INetCache\IE\KVW9S1V2\stick-figure-surprised-11586-large[1].png"/>
          <p:cNvPicPr>
            <a:picLocks noChangeAspect="1" noChangeArrowheads="1"/>
          </p:cNvPicPr>
          <p:nvPr/>
        </p:nvPicPr>
        <p:blipFill>
          <a:blip r:embed="rId2" cstate="print"/>
          <a:srcRect/>
          <a:stretch>
            <a:fillRect/>
          </a:stretch>
        </p:blipFill>
        <p:spPr bwMode="auto">
          <a:xfrm>
            <a:off x="6300193" y="4581128"/>
            <a:ext cx="1728192" cy="1800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Sociological Explanations.</a:t>
            </a:r>
            <a:br>
              <a:rPr lang="en-GB" b="1" dirty="0" smtClean="0"/>
            </a:br>
            <a:r>
              <a:rPr lang="en-GB" b="1" dirty="0" smtClean="0"/>
              <a:t>Natural/Social Selection.</a:t>
            </a:r>
            <a:endParaRPr lang="en-GB" b="1" dirty="0"/>
          </a:p>
        </p:txBody>
      </p:sp>
      <p:sp>
        <p:nvSpPr>
          <p:cNvPr id="3" name="Content Placeholder 2"/>
          <p:cNvSpPr>
            <a:spLocks noGrp="1"/>
          </p:cNvSpPr>
          <p:nvPr>
            <p:ph idx="1"/>
          </p:nvPr>
        </p:nvSpPr>
        <p:spPr/>
        <p:txBody>
          <a:bodyPr/>
          <a:lstStyle/>
          <a:p>
            <a:pPr>
              <a:buNone/>
            </a:pPr>
            <a:r>
              <a:rPr lang="en-GB" altLang="en-US" b="1" dirty="0" smtClean="0">
                <a:solidFill>
                  <a:srgbClr val="6600FF"/>
                </a:solidFill>
                <a:latin typeface="Century Gothic" pitchFamily="34" charset="0"/>
              </a:rPr>
              <a:t>   </a:t>
            </a:r>
          </a:p>
          <a:p>
            <a:pPr algn="ctr">
              <a:buNone/>
            </a:pPr>
            <a:r>
              <a:rPr lang="en-GB" altLang="en-US" b="1" dirty="0" smtClean="0">
                <a:solidFill>
                  <a:srgbClr val="6600FF"/>
                </a:solidFill>
                <a:latin typeface="Century Gothic" pitchFamily="34" charset="0"/>
              </a:rPr>
              <a:t>   </a:t>
            </a:r>
            <a:r>
              <a:rPr lang="en-GB" altLang="en-US" sz="3600" dirty="0" smtClean="0">
                <a:latin typeface="+mj-lt"/>
              </a:rPr>
              <a:t>People are in lower social classes because of their poor health, rather than their class causing poor health. </a:t>
            </a:r>
          </a:p>
          <a:p>
            <a:pPr>
              <a:buNone/>
            </a:pPr>
            <a:endParaRPr lang="en-GB" dirty="0">
              <a:latin typeface="+mj-lt"/>
            </a:endParaRPr>
          </a:p>
        </p:txBody>
      </p:sp>
      <p:pic>
        <p:nvPicPr>
          <p:cNvPr id="4104" name="Picture 8" descr="C:\Users\Compaq\AppData\Local\Microsoft\Windows\INetCache\IE\KVW9S1V2\Untitled.001[1].jpg"/>
          <p:cNvPicPr>
            <a:picLocks noChangeAspect="1" noChangeArrowheads="1"/>
          </p:cNvPicPr>
          <p:nvPr/>
        </p:nvPicPr>
        <p:blipFill>
          <a:blip r:embed="rId2" cstate="print"/>
          <a:srcRect/>
          <a:stretch>
            <a:fillRect/>
          </a:stretch>
        </p:blipFill>
        <p:spPr bwMode="auto">
          <a:xfrm>
            <a:off x="2844800" y="4221088"/>
            <a:ext cx="3454400" cy="2304256"/>
          </a:xfrm>
          <a:prstGeom prst="rect">
            <a:avLst/>
          </a:prstGeom>
          <a:noFill/>
        </p:spPr>
      </p:pic>
      <p:pic>
        <p:nvPicPr>
          <p:cNvPr id="4106" name="Picture 10" descr="C:\Users\Compaq\AppData\Local\Microsoft\Windows\INetCache\IE\DIQZFDT4\8449226639_3b0fba5e5c_z[1].jpg"/>
          <p:cNvPicPr>
            <a:picLocks noChangeAspect="1" noChangeArrowheads="1"/>
          </p:cNvPicPr>
          <p:nvPr/>
        </p:nvPicPr>
        <p:blipFill>
          <a:blip r:embed="rId3" cstate="print"/>
          <a:srcRect/>
          <a:stretch>
            <a:fillRect/>
          </a:stretch>
        </p:blipFill>
        <p:spPr bwMode="auto">
          <a:xfrm>
            <a:off x="251520" y="404664"/>
            <a:ext cx="1296144" cy="194421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Sociological Explanations.</a:t>
            </a:r>
            <a:br>
              <a:rPr lang="en-GB" b="1" dirty="0" smtClean="0"/>
            </a:br>
            <a:r>
              <a:rPr lang="en-GB" b="1" dirty="0" smtClean="0"/>
              <a:t>Natural/Social Selection</a:t>
            </a:r>
            <a:endParaRPr lang="en-GB" b="1" dirty="0"/>
          </a:p>
        </p:txBody>
      </p:sp>
      <p:sp>
        <p:nvSpPr>
          <p:cNvPr id="3" name="Content Placeholder 2"/>
          <p:cNvSpPr>
            <a:spLocks noGrp="1"/>
          </p:cNvSpPr>
          <p:nvPr>
            <p:ph idx="1"/>
          </p:nvPr>
        </p:nvSpPr>
        <p:spPr>
          <a:xfrm>
            <a:off x="395536" y="1556792"/>
            <a:ext cx="4762872" cy="4525963"/>
          </a:xfrm>
        </p:spPr>
        <p:txBody>
          <a:bodyPr>
            <a:normAutofit fontScale="85000" lnSpcReduction="10000"/>
          </a:bodyPr>
          <a:lstStyle/>
          <a:p>
            <a:pPr>
              <a:lnSpc>
                <a:spcPct val="90000"/>
              </a:lnSpc>
            </a:pPr>
            <a:endParaRPr lang="en-GB" altLang="en-US" dirty="0" smtClean="0">
              <a:latin typeface="+mj-lt"/>
            </a:endParaRPr>
          </a:p>
          <a:p>
            <a:pPr>
              <a:lnSpc>
                <a:spcPct val="90000"/>
              </a:lnSpc>
            </a:pPr>
            <a:r>
              <a:rPr lang="en-GB" altLang="en-US" dirty="0" smtClean="0">
                <a:latin typeface="+mj-lt"/>
              </a:rPr>
              <a:t>Describe the impact of chronic anorexia on individuals  education, work experience,  promotion prospects and identify how this could cause them to go into lower social classes. </a:t>
            </a:r>
          </a:p>
          <a:p>
            <a:pPr>
              <a:lnSpc>
                <a:spcPct val="90000"/>
              </a:lnSpc>
            </a:pPr>
            <a:endParaRPr lang="en-GB" altLang="en-US" dirty="0" smtClean="0">
              <a:latin typeface="+mj-lt"/>
            </a:endParaRPr>
          </a:p>
          <a:p>
            <a:pPr>
              <a:lnSpc>
                <a:spcPct val="90000"/>
              </a:lnSpc>
            </a:pPr>
            <a:r>
              <a:rPr lang="en-GB" altLang="en-US" dirty="0" smtClean="0">
                <a:latin typeface="+mj-lt"/>
              </a:rPr>
              <a:t>Do you agree with the social selection explanation? Why?</a:t>
            </a:r>
          </a:p>
          <a:p>
            <a:pPr>
              <a:buNone/>
            </a:pPr>
            <a:endParaRPr lang="en-GB" dirty="0"/>
          </a:p>
        </p:txBody>
      </p:sp>
      <p:pic>
        <p:nvPicPr>
          <p:cNvPr id="4" name="Picture 6" descr="normal_00031778"/>
          <p:cNvPicPr>
            <a:picLocks noChangeAspect="1" noChangeArrowheads="1"/>
          </p:cNvPicPr>
          <p:nvPr/>
        </p:nvPicPr>
        <p:blipFill>
          <a:blip r:embed="rId2" cstate="print"/>
          <a:srcRect/>
          <a:stretch>
            <a:fillRect/>
          </a:stretch>
        </p:blipFill>
        <p:spPr bwMode="auto">
          <a:xfrm>
            <a:off x="5148263" y="1916832"/>
            <a:ext cx="3676650" cy="3672408"/>
          </a:xfrm>
          <a:prstGeom prst="rect">
            <a:avLst/>
          </a:prstGeom>
          <a:noFill/>
          <a:ln w="9525">
            <a:noFill/>
            <a:miter lim="800000"/>
            <a:headEnd/>
            <a:tailEnd/>
          </a:ln>
        </p:spPr>
      </p:pic>
      <p:sp>
        <p:nvSpPr>
          <p:cNvPr id="6" name="Rectangle 5"/>
          <p:cNvSpPr/>
          <p:nvPr/>
        </p:nvSpPr>
        <p:spPr>
          <a:xfrm>
            <a:off x="5076056" y="5691157"/>
            <a:ext cx="3816424" cy="646331"/>
          </a:xfrm>
          <a:prstGeom prst="rect">
            <a:avLst/>
          </a:prstGeom>
        </p:spPr>
        <p:txBody>
          <a:bodyPr wrap="square">
            <a:spAutoFit/>
          </a:bodyPr>
          <a:lstStyle/>
          <a:p>
            <a:pPr algn="ctr">
              <a:spcBef>
                <a:spcPct val="50000"/>
              </a:spcBef>
            </a:pPr>
            <a:r>
              <a:rPr lang="en-GB" altLang="en-US" dirty="0" smtClean="0">
                <a:latin typeface="+mj-lt"/>
              </a:rPr>
              <a:t>Developed anorexia at age 12, she is now 19</a:t>
            </a:r>
            <a:endParaRPr lang="en-GB" altLang="en-US" dirty="0">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Sociological Explanations</a:t>
            </a:r>
            <a:br>
              <a:rPr lang="en-GB" b="1" dirty="0" smtClean="0"/>
            </a:br>
            <a:r>
              <a:rPr lang="en-GB" b="1" dirty="0" smtClean="0"/>
              <a:t>Cultural/behavioural </a:t>
            </a:r>
            <a:endParaRPr lang="en-GB" b="1" dirty="0"/>
          </a:p>
        </p:txBody>
      </p:sp>
      <p:sp>
        <p:nvSpPr>
          <p:cNvPr id="3" name="Content Placeholder 2"/>
          <p:cNvSpPr>
            <a:spLocks noGrp="1"/>
          </p:cNvSpPr>
          <p:nvPr>
            <p:ph idx="1"/>
          </p:nvPr>
        </p:nvSpPr>
        <p:spPr>
          <a:xfrm>
            <a:off x="457200" y="1600200"/>
            <a:ext cx="4186808" cy="4525963"/>
          </a:xfrm>
        </p:spPr>
        <p:txBody>
          <a:bodyPr>
            <a:normAutofit fontScale="92500" lnSpcReduction="10000"/>
          </a:bodyPr>
          <a:lstStyle/>
          <a:p>
            <a:pPr>
              <a:buNone/>
            </a:pPr>
            <a:endParaRPr lang="en-GB" dirty="0" smtClean="0"/>
          </a:p>
          <a:p>
            <a:pPr>
              <a:lnSpc>
                <a:spcPct val="90000"/>
              </a:lnSpc>
            </a:pPr>
            <a:r>
              <a:rPr lang="en-GB" altLang="en-US" dirty="0" smtClean="0">
                <a:latin typeface="+mj-lt"/>
              </a:rPr>
              <a:t>Blames ill-health on the sufferers because they don’t have a healthy lifestyle. </a:t>
            </a:r>
            <a:br>
              <a:rPr lang="en-GB" altLang="en-US" dirty="0" smtClean="0">
                <a:latin typeface="+mj-lt"/>
              </a:rPr>
            </a:br>
            <a:endParaRPr lang="en-GB" altLang="en-US" dirty="0" smtClean="0">
              <a:latin typeface="+mj-lt"/>
            </a:endParaRPr>
          </a:p>
          <a:p>
            <a:pPr>
              <a:lnSpc>
                <a:spcPct val="90000"/>
              </a:lnSpc>
            </a:pPr>
            <a:r>
              <a:rPr lang="en-GB" altLang="en-US" dirty="0" smtClean="0">
                <a:latin typeface="+mj-lt"/>
              </a:rPr>
              <a:t>Suggests working class people smoke and drink too much and have poor diet and lack of exercise</a:t>
            </a:r>
            <a:endParaRPr lang="en-GB" dirty="0">
              <a:latin typeface="+mj-lt"/>
            </a:endParaRPr>
          </a:p>
        </p:txBody>
      </p:sp>
      <p:pic>
        <p:nvPicPr>
          <p:cNvPr id="4" name="Picture 5" descr="smoking"/>
          <p:cNvPicPr>
            <a:picLocks noChangeAspect="1" noChangeArrowheads="1"/>
          </p:cNvPicPr>
          <p:nvPr/>
        </p:nvPicPr>
        <p:blipFill>
          <a:blip r:embed="rId2" cstate="print"/>
          <a:srcRect/>
          <a:stretch>
            <a:fillRect/>
          </a:stretch>
        </p:blipFill>
        <p:spPr bwMode="auto">
          <a:xfrm>
            <a:off x="4859338" y="1556792"/>
            <a:ext cx="3995737" cy="2592288"/>
          </a:xfrm>
          <a:prstGeom prst="rect">
            <a:avLst/>
          </a:prstGeom>
          <a:noFill/>
          <a:ln w="9525">
            <a:noFill/>
            <a:miter lim="800000"/>
            <a:headEnd/>
            <a:tailEnd/>
          </a:ln>
        </p:spPr>
      </p:pic>
      <p:pic>
        <p:nvPicPr>
          <p:cNvPr id="5" name="Picture 7" descr="beer-in-pint-glass-held-in-right-hand-AJHD"/>
          <p:cNvPicPr>
            <a:picLocks noChangeAspect="1" noChangeArrowheads="1"/>
          </p:cNvPicPr>
          <p:nvPr/>
        </p:nvPicPr>
        <p:blipFill>
          <a:blip r:embed="rId3" cstate="print"/>
          <a:srcRect/>
          <a:stretch>
            <a:fillRect/>
          </a:stretch>
        </p:blipFill>
        <p:spPr bwMode="auto">
          <a:xfrm>
            <a:off x="7164288" y="3861049"/>
            <a:ext cx="1979712" cy="2996951"/>
          </a:xfrm>
          <a:prstGeom prst="rect">
            <a:avLst/>
          </a:prstGeom>
          <a:noFill/>
          <a:ln w="9525">
            <a:noFill/>
            <a:miter lim="800000"/>
            <a:headEnd/>
            <a:tailEnd/>
          </a:ln>
        </p:spPr>
      </p:pic>
      <p:pic>
        <p:nvPicPr>
          <p:cNvPr id="5125" name="Picture 5" descr="C:\Users\Compaq\AppData\Local\Microsoft\Windows\INetCache\IE\52LQWCM0\Childhood-Obesity-Facts[1].jpg"/>
          <p:cNvPicPr>
            <a:picLocks noChangeAspect="1" noChangeArrowheads="1"/>
          </p:cNvPicPr>
          <p:nvPr/>
        </p:nvPicPr>
        <p:blipFill>
          <a:blip r:embed="rId4" cstate="print"/>
          <a:srcRect/>
          <a:stretch>
            <a:fillRect/>
          </a:stretch>
        </p:blipFill>
        <p:spPr bwMode="auto">
          <a:xfrm>
            <a:off x="0" y="0"/>
            <a:ext cx="1872208" cy="2060848"/>
          </a:xfrm>
          <a:prstGeom prst="rect">
            <a:avLst/>
          </a:prstGeom>
          <a:noFill/>
        </p:spPr>
      </p:pic>
      <p:pic>
        <p:nvPicPr>
          <p:cNvPr id="5126" name="Picture 6" descr="C:\Users\Compaq\AppData\Local\Microsoft\Windows\INetCache\IE\DIQZFDT4\obesity.jpg1_[1].gif"/>
          <p:cNvPicPr>
            <a:picLocks noChangeAspect="1" noChangeArrowheads="1"/>
          </p:cNvPicPr>
          <p:nvPr/>
        </p:nvPicPr>
        <p:blipFill>
          <a:blip r:embed="rId5" cstate="print"/>
          <a:srcRect/>
          <a:stretch>
            <a:fillRect/>
          </a:stretch>
        </p:blipFill>
        <p:spPr bwMode="auto">
          <a:xfrm>
            <a:off x="4499992" y="4149080"/>
            <a:ext cx="2376264" cy="270892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Measurements of Health.</a:t>
            </a:r>
            <a:endParaRPr lang="en-GB" b="1" dirty="0"/>
          </a:p>
        </p:txBody>
      </p:sp>
      <p:sp>
        <p:nvSpPr>
          <p:cNvPr id="3" name="Content Placeholder 2"/>
          <p:cNvSpPr>
            <a:spLocks noGrp="1"/>
          </p:cNvSpPr>
          <p:nvPr>
            <p:ph idx="1"/>
          </p:nvPr>
        </p:nvSpPr>
        <p:spPr/>
        <p:txBody>
          <a:bodyPr>
            <a:normAutofit fontScale="25000" lnSpcReduction="20000"/>
          </a:bodyPr>
          <a:lstStyle/>
          <a:p>
            <a:pPr algn="ctr">
              <a:buNone/>
            </a:pPr>
            <a:r>
              <a:rPr lang="en-GB" dirty="0" smtClean="0"/>
              <a:t>  </a:t>
            </a:r>
            <a:r>
              <a:rPr lang="en-GB" sz="16000" b="1" dirty="0" smtClean="0"/>
              <a:t>Mortality rates</a:t>
            </a:r>
            <a:r>
              <a:rPr lang="en-GB" sz="16000" dirty="0" smtClean="0"/>
              <a:t>.</a:t>
            </a:r>
          </a:p>
          <a:p>
            <a:pPr algn="ctr">
              <a:buNone/>
            </a:pPr>
            <a:r>
              <a:rPr lang="en-GB" dirty="0"/>
              <a:t> </a:t>
            </a:r>
            <a:r>
              <a:rPr lang="en-GB" dirty="0" smtClean="0"/>
              <a:t>   </a:t>
            </a:r>
            <a:r>
              <a:rPr lang="en-GB" sz="11200" dirty="0" smtClean="0"/>
              <a:t>The number of people dying within a particular period per 100,000 of a population.</a:t>
            </a:r>
          </a:p>
          <a:p>
            <a:pPr>
              <a:buNone/>
            </a:pPr>
            <a:endParaRPr lang="en-GB" sz="11200" dirty="0" smtClean="0"/>
          </a:p>
          <a:p>
            <a:pPr>
              <a:buNone/>
            </a:pPr>
            <a:r>
              <a:rPr lang="en-GB" sz="11200" dirty="0" smtClean="0"/>
              <a:t>Advantages.</a:t>
            </a:r>
          </a:p>
          <a:p>
            <a:pPr>
              <a:buNone/>
            </a:pPr>
            <a:r>
              <a:rPr lang="en-GB" sz="11200" dirty="0"/>
              <a:t> </a:t>
            </a:r>
            <a:r>
              <a:rPr lang="en-GB" sz="11200" dirty="0" smtClean="0"/>
              <a:t>                   They are objective.</a:t>
            </a:r>
          </a:p>
          <a:p>
            <a:pPr>
              <a:buNone/>
            </a:pPr>
            <a:r>
              <a:rPr lang="en-GB" sz="11200" dirty="0"/>
              <a:t> </a:t>
            </a:r>
            <a:r>
              <a:rPr lang="en-GB" sz="11200" dirty="0" smtClean="0"/>
              <a:t>                   They give scope for comparing countries.</a:t>
            </a:r>
          </a:p>
          <a:p>
            <a:pPr>
              <a:buNone/>
            </a:pPr>
            <a:endParaRPr lang="en-GB" sz="11200" dirty="0" smtClean="0"/>
          </a:p>
          <a:p>
            <a:pPr>
              <a:buNone/>
            </a:pPr>
            <a:r>
              <a:rPr lang="en-GB" sz="11200" dirty="0" smtClean="0"/>
              <a:t>Disadvantage.</a:t>
            </a:r>
          </a:p>
          <a:p>
            <a:pPr>
              <a:buNone/>
            </a:pPr>
            <a:r>
              <a:rPr lang="en-GB" sz="11200" dirty="0"/>
              <a:t> </a:t>
            </a:r>
            <a:r>
              <a:rPr lang="en-GB" sz="11200" dirty="0" smtClean="0"/>
              <a:t>                    They do not reflect the quality of life the</a:t>
            </a:r>
          </a:p>
          <a:p>
            <a:pPr>
              <a:buNone/>
            </a:pPr>
            <a:r>
              <a:rPr lang="en-GB" sz="11200" dirty="0"/>
              <a:t> </a:t>
            </a:r>
            <a:r>
              <a:rPr lang="en-GB" sz="11200" dirty="0" smtClean="0"/>
              <a:t>                    person has.                   </a:t>
            </a:r>
          </a:p>
          <a:p>
            <a:pPr>
              <a:buNone/>
            </a:pPr>
            <a:r>
              <a:rPr lang="en-GB" sz="11200" dirty="0"/>
              <a:t> </a:t>
            </a:r>
            <a:r>
              <a:rPr lang="en-GB" sz="11200" dirty="0" smtClean="0"/>
              <a:t>                    </a:t>
            </a:r>
          </a:p>
          <a:p>
            <a:pPr>
              <a:buNone/>
            </a:pPr>
            <a:r>
              <a:rPr lang="en-GB" dirty="0"/>
              <a:t> </a:t>
            </a:r>
            <a:r>
              <a:rPr lang="en-GB" dirty="0" smtClean="0"/>
              <a:t>                    </a:t>
            </a:r>
            <a:endParaRPr lang="en-GB" dirty="0"/>
          </a:p>
        </p:txBody>
      </p:sp>
      <p:pic>
        <p:nvPicPr>
          <p:cNvPr id="4098" name="Picture 2" descr="C:\Users\Compaq\AppData\Local\Microsoft\Windows\INetCache\IE\91K2PJP8\tombstone[1].jpg"/>
          <p:cNvPicPr>
            <a:picLocks noChangeAspect="1" noChangeArrowheads="1"/>
          </p:cNvPicPr>
          <p:nvPr/>
        </p:nvPicPr>
        <p:blipFill>
          <a:blip r:embed="rId2" cstate="print"/>
          <a:srcRect/>
          <a:stretch>
            <a:fillRect/>
          </a:stretch>
        </p:blipFill>
        <p:spPr bwMode="auto">
          <a:xfrm>
            <a:off x="0" y="404664"/>
            <a:ext cx="1691680" cy="1656184"/>
          </a:xfrm>
          <a:prstGeom prst="rect">
            <a:avLst/>
          </a:prstGeom>
          <a:noFill/>
        </p:spPr>
      </p:pic>
      <p:pic>
        <p:nvPicPr>
          <p:cNvPr id="4099" name="Picture 3" descr="C:\Users\Compaq\AppData\Local\Microsoft\Windows\INetCache\IE\KVW9S1V2\036-mrs-death-free-vector-l[1].jpg"/>
          <p:cNvPicPr>
            <a:picLocks noChangeAspect="1" noChangeArrowheads="1"/>
          </p:cNvPicPr>
          <p:nvPr/>
        </p:nvPicPr>
        <p:blipFill>
          <a:blip r:embed="rId3" cstate="print"/>
          <a:srcRect/>
          <a:stretch>
            <a:fillRect/>
          </a:stretch>
        </p:blipFill>
        <p:spPr bwMode="auto">
          <a:xfrm>
            <a:off x="6732240" y="2564904"/>
            <a:ext cx="2016224" cy="1656184"/>
          </a:xfrm>
          <a:prstGeom prst="rect">
            <a:avLst/>
          </a:prstGeom>
          <a:noFill/>
        </p:spPr>
      </p:pic>
      <p:pic>
        <p:nvPicPr>
          <p:cNvPr id="4100" name="Picture 4" descr="C:\Users\Compaq\AppData\Local\Microsoft\Windows\INetCache\IE\91K2PJP8\life-and-death-ying-and-yang[1].jpg"/>
          <p:cNvPicPr>
            <a:picLocks noChangeAspect="1" noChangeArrowheads="1"/>
          </p:cNvPicPr>
          <p:nvPr/>
        </p:nvPicPr>
        <p:blipFill>
          <a:blip r:embed="rId4" cstate="print"/>
          <a:srcRect/>
          <a:stretch>
            <a:fillRect/>
          </a:stretch>
        </p:blipFill>
        <p:spPr bwMode="auto">
          <a:xfrm>
            <a:off x="467544" y="5517232"/>
            <a:ext cx="1440160" cy="108011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Sociological Explanations.</a:t>
            </a:r>
            <a:br>
              <a:rPr lang="en-GB" b="1" dirty="0" smtClean="0"/>
            </a:br>
            <a:r>
              <a:rPr lang="en-GB" b="1" dirty="0" smtClean="0"/>
              <a:t>Materialist/</a:t>
            </a:r>
            <a:r>
              <a:rPr lang="en-GB" b="1" dirty="0" err="1" smtClean="0"/>
              <a:t>Structuralist</a:t>
            </a:r>
            <a:endParaRPr lang="en-GB" b="1" dirty="0"/>
          </a:p>
        </p:txBody>
      </p:sp>
      <p:pic>
        <p:nvPicPr>
          <p:cNvPr id="4" name="Picture 5" descr="_1866586_inner_city300"/>
          <p:cNvPicPr>
            <a:picLocks noGrp="1" noChangeAspect="1" noChangeArrowheads="1"/>
          </p:cNvPicPr>
          <p:nvPr>
            <p:ph idx="1"/>
          </p:nvPr>
        </p:nvPicPr>
        <p:blipFill>
          <a:blip r:embed="rId2" cstate="print"/>
          <a:srcRect/>
          <a:stretch>
            <a:fillRect/>
          </a:stretch>
        </p:blipFill>
        <p:spPr bwMode="auto">
          <a:xfrm>
            <a:off x="2195736" y="1628801"/>
            <a:ext cx="4824536" cy="2088232"/>
          </a:xfrm>
          <a:prstGeom prst="rect">
            <a:avLst/>
          </a:prstGeom>
          <a:noFill/>
          <a:ln w="9525">
            <a:noFill/>
            <a:miter lim="800000"/>
            <a:headEnd/>
            <a:tailEnd/>
          </a:ln>
        </p:spPr>
      </p:pic>
      <p:sp>
        <p:nvSpPr>
          <p:cNvPr id="5" name="Rectangle 4"/>
          <p:cNvSpPr/>
          <p:nvPr/>
        </p:nvSpPr>
        <p:spPr>
          <a:xfrm>
            <a:off x="683568" y="4077072"/>
            <a:ext cx="7776864" cy="2850011"/>
          </a:xfrm>
          <a:prstGeom prst="rect">
            <a:avLst/>
          </a:prstGeom>
        </p:spPr>
        <p:txBody>
          <a:bodyPr wrap="square">
            <a:spAutoFit/>
          </a:bodyPr>
          <a:lstStyle/>
          <a:p>
            <a:pPr algn="ctr">
              <a:lnSpc>
                <a:spcPct val="80000"/>
              </a:lnSpc>
            </a:pPr>
            <a:r>
              <a:rPr lang="en-GB" altLang="en-US" sz="2400" dirty="0" smtClean="0">
                <a:latin typeface="+mj-lt"/>
              </a:rPr>
              <a:t>Poor people have substandard structural &amp; material possessions which in turn gives them poorer health. </a:t>
            </a:r>
          </a:p>
          <a:p>
            <a:pPr algn="ctr">
              <a:lnSpc>
                <a:spcPct val="80000"/>
              </a:lnSpc>
            </a:pPr>
            <a:r>
              <a:rPr lang="en-GB" altLang="en-US" sz="2400" dirty="0" smtClean="0">
                <a:latin typeface="+mj-lt"/>
              </a:rPr>
              <a:t/>
            </a:r>
            <a:br>
              <a:rPr lang="en-GB" altLang="en-US" sz="2400" dirty="0" smtClean="0">
                <a:latin typeface="+mj-lt"/>
              </a:rPr>
            </a:br>
            <a:r>
              <a:rPr lang="en-GB" altLang="en-US" sz="3200" b="1" dirty="0" smtClean="0">
                <a:latin typeface="+mj-lt"/>
              </a:rPr>
              <a:t>Activity.</a:t>
            </a:r>
          </a:p>
          <a:p>
            <a:pPr algn="ctr">
              <a:lnSpc>
                <a:spcPct val="80000"/>
              </a:lnSpc>
              <a:buFont typeface="Arial" pitchFamily="34" charset="0"/>
              <a:buChar char="•"/>
            </a:pPr>
            <a:r>
              <a:rPr lang="en-GB" altLang="en-US" sz="2400" dirty="0" smtClean="0">
                <a:latin typeface="+mj-lt"/>
              </a:rPr>
              <a:t>Using the Materialist/</a:t>
            </a:r>
            <a:r>
              <a:rPr lang="en-GB" altLang="en-US" sz="2400" dirty="0" err="1" smtClean="0">
                <a:latin typeface="+mj-lt"/>
              </a:rPr>
              <a:t>Structuralist</a:t>
            </a:r>
            <a:r>
              <a:rPr lang="en-GB" altLang="en-US" sz="2400" dirty="0" smtClean="0">
                <a:latin typeface="+mj-lt"/>
              </a:rPr>
              <a:t> explanation explain how poor housing and manual unskilled jobs can lead to poor health.</a:t>
            </a:r>
          </a:p>
          <a:p>
            <a:pPr algn="ctr">
              <a:lnSpc>
                <a:spcPct val="80000"/>
              </a:lnSpc>
              <a:buFont typeface="Arial" pitchFamily="34" charset="0"/>
              <a:buChar char="•"/>
            </a:pPr>
            <a:r>
              <a:rPr lang="en-GB" altLang="en-US" sz="2400" dirty="0" smtClean="0">
                <a:latin typeface="+mj-lt"/>
              </a:rPr>
              <a:t>Explain stressful factors in a poor person’s life. </a:t>
            </a:r>
          </a:p>
          <a:p>
            <a:pPr algn="ctr">
              <a:lnSpc>
                <a:spcPct val="80000"/>
              </a:lnSpc>
              <a:buFont typeface="Arial" pitchFamily="34" charset="0"/>
              <a:buChar char="•"/>
            </a:pPr>
            <a:r>
              <a:rPr lang="en-GB" altLang="en-US" sz="2400" dirty="0" smtClean="0">
                <a:latin typeface="+mj-lt"/>
              </a:rPr>
              <a:t>Do you agree? </a:t>
            </a:r>
            <a:endParaRPr lang="en-GB" sz="2400" dirty="0">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Sociological Explanations.</a:t>
            </a:r>
            <a:endParaRPr lang="en-GB" b="1" dirty="0"/>
          </a:p>
        </p:txBody>
      </p:sp>
      <p:sp>
        <p:nvSpPr>
          <p:cNvPr id="3" name="Content Placeholder 2"/>
          <p:cNvSpPr>
            <a:spLocks noGrp="1"/>
          </p:cNvSpPr>
          <p:nvPr>
            <p:ph idx="1"/>
          </p:nvPr>
        </p:nvSpPr>
        <p:spPr>
          <a:xfrm>
            <a:off x="457200" y="1600200"/>
            <a:ext cx="8229600" cy="4997152"/>
          </a:xfrm>
        </p:spPr>
        <p:txBody>
          <a:bodyPr/>
          <a:lstStyle/>
          <a:p>
            <a:pPr algn="ctr">
              <a:buNone/>
            </a:pPr>
            <a:r>
              <a:rPr lang="en-GB" dirty="0" smtClean="0"/>
              <a:t> How useful are these explanations?</a:t>
            </a:r>
          </a:p>
          <a:p>
            <a:pPr>
              <a:buNone/>
            </a:pPr>
            <a:r>
              <a:rPr lang="en-GB" dirty="0" smtClean="0"/>
              <a:t> (Each explanation provides solutions to health</a:t>
            </a:r>
          </a:p>
          <a:p>
            <a:pPr algn="ctr">
              <a:buNone/>
            </a:pPr>
            <a:r>
              <a:rPr lang="en-GB" dirty="0" smtClean="0"/>
              <a:t> inequality) </a:t>
            </a:r>
          </a:p>
          <a:p>
            <a:pPr>
              <a:buNone/>
            </a:pPr>
            <a:r>
              <a:rPr lang="en-GB" b="1" dirty="0" smtClean="0"/>
              <a:t>Artefact.</a:t>
            </a:r>
          </a:p>
          <a:p>
            <a:pPr>
              <a:buNone/>
            </a:pPr>
            <a:r>
              <a:rPr lang="en-GB" dirty="0" smtClean="0"/>
              <a:t>               Considers that health inequality is due to the way in which statistics are gathered, no action necessary – just an improvement in the way in which statistics are collected.              </a:t>
            </a:r>
          </a:p>
          <a:p>
            <a:pPr>
              <a:buNone/>
            </a:pPr>
            <a:r>
              <a:rPr lang="en-GB" dirty="0" smtClean="0"/>
              <a:t>                                                                                    </a:t>
            </a:r>
            <a:endParaRPr lang="en-GB" dirty="0"/>
          </a:p>
        </p:txBody>
      </p:sp>
      <p:pic>
        <p:nvPicPr>
          <p:cNvPr id="6147" name="Picture 3" descr="C:\Users\Compaq\AppData\Local\Microsoft\Windows\INetCache\IE\KVW9S1V2\pros-and-cons[1].jpg"/>
          <p:cNvPicPr>
            <a:picLocks noChangeAspect="1" noChangeArrowheads="1"/>
          </p:cNvPicPr>
          <p:nvPr/>
        </p:nvPicPr>
        <p:blipFill>
          <a:blip r:embed="rId2" cstate="print"/>
          <a:srcRect/>
          <a:stretch>
            <a:fillRect/>
          </a:stretch>
        </p:blipFill>
        <p:spPr bwMode="auto">
          <a:xfrm>
            <a:off x="395537" y="980729"/>
            <a:ext cx="1224135" cy="936103"/>
          </a:xfrm>
          <a:prstGeom prst="rect">
            <a:avLst/>
          </a:prstGeom>
          <a:noFill/>
        </p:spPr>
      </p:pic>
      <p:pic>
        <p:nvPicPr>
          <p:cNvPr id="6148" name="Picture 4" descr="C:\Users\Compaq\AppData\Local\Microsoft\Windows\INetCache\IE\KVW9S1V2\сова[1].jpg"/>
          <p:cNvPicPr>
            <a:picLocks noChangeAspect="1" noChangeArrowheads="1"/>
          </p:cNvPicPr>
          <p:nvPr/>
        </p:nvPicPr>
        <p:blipFill>
          <a:blip r:embed="rId3" cstate="print"/>
          <a:srcRect/>
          <a:stretch>
            <a:fillRect/>
          </a:stretch>
        </p:blipFill>
        <p:spPr bwMode="auto">
          <a:xfrm>
            <a:off x="5436096" y="2852936"/>
            <a:ext cx="1584176" cy="1080120"/>
          </a:xfrm>
          <a:prstGeom prst="rect">
            <a:avLst/>
          </a:prstGeom>
          <a:noFill/>
        </p:spPr>
      </p:pic>
      <p:pic>
        <p:nvPicPr>
          <p:cNvPr id="6149" name="Picture 5" descr="C:\Users\Compaq\AppData\Local\Microsoft\Windows\INetCache\IE\91K2PJP8\USEFUL_STUFF_SIGN[1].jpg"/>
          <p:cNvPicPr>
            <a:picLocks noChangeAspect="1" noChangeArrowheads="1"/>
          </p:cNvPicPr>
          <p:nvPr/>
        </p:nvPicPr>
        <p:blipFill>
          <a:blip r:embed="rId4" cstate="print"/>
          <a:srcRect/>
          <a:stretch>
            <a:fillRect/>
          </a:stretch>
        </p:blipFill>
        <p:spPr bwMode="auto">
          <a:xfrm>
            <a:off x="1043608" y="5949280"/>
            <a:ext cx="6840760" cy="64807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Sociological Explanations</a:t>
            </a:r>
            <a:endParaRPr lang="en-GB" b="1" dirty="0"/>
          </a:p>
        </p:txBody>
      </p:sp>
      <p:sp>
        <p:nvSpPr>
          <p:cNvPr id="3" name="Content Placeholder 2"/>
          <p:cNvSpPr>
            <a:spLocks noGrp="1"/>
          </p:cNvSpPr>
          <p:nvPr>
            <p:ph idx="1"/>
          </p:nvPr>
        </p:nvSpPr>
        <p:spPr/>
        <p:txBody>
          <a:bodyPr/>
          <a:lstStyle/>
          <a:p>
            <a:pPr algn="ctr">
              <a:buNone/>
            </a:pPr>
            <a:r>
              <a:rPr lang="en-GB" dirty="0" smtClean="0"/>
              <a:t>How useful are these explanations?</a:t>
            </a:r>
          </a:p>
          <a:p>
            <a:pPr>
              <a:buNone/>
            </a:pPr>
            <a:r>
              <a:rPr lang="en-GB" b="1" dirty="0" smtClean="0"/>
              <a:t>Natural/Social Selection.</a:t>
            </a:r>
          </a:p>
          <a:p>
            <a:pPr>
              <a:buNone/>
            </a:pPr>
            <a:r>
              <a:rPr lang="en-GB" dirty="0" smtClean="0"/>
              <a:t>                                            The solution to health inequality is to take no action. As inequality is seen as beneficial any interference would be dangerous. (Functionalist?)</a:t>
            </a:r>
          </a:p>
          <a:p>
            <a:pPr>
              <a:buNone/>
            </a:pPr>
            <a:endParaRPr lang="en-GB" dirty="0"/>
          </a:p>
        </p:txBody>
      </p:sp>
      <p:pic>
        <p:nvPicPr>
          <p:cNvPr id="7171" name="Picture 3" descr="C:\Users\Compaq\AppData\Local\Microsoft\Windows\INetCache\IE\DIQZFDT4\250px-SOTF_Logo[1].png"/>
          <p:cNvPicPr>
            <a:picLocks noChangeAspect="1" noChangeArrowheads="1"/>
          </p:cNvPicPr>
          <p:nvPr/>
        </p:nvPicPr>
        <p:blipFill>
          <a:blip r:embed="rId2" cstate="print"/>
          <a:srcRect/>
          <a:stretch>
            <a:fillRect/>
          </a:stretch>
        </p:blipFill>
        <p:spPr bwMode="auto">
          <a:xfrm>
            <a:off x="5652120" y="4221088"/>
            <a:ext cx="2664296" cy="2517976"/>
          </a:xfrm>
          <a:prstGeom prst="rect">
            <a:avLst/>
          </a:prstGeom>
          <a:noFill/>
        </p:spPr>
      </p:pic>
      <p:pic>
        <p:nvPicPr>
          <p:cNvPr id="7172" name="Picture 4" descr="C:\Users\Compaq\AppData\Local\Microsoft\Windows\INetCache\IE\52LQWCM0\bizarro[1].gif"/>
          <p:cNvPicPr>
            <a:picLocks noChangeAspect="1" noChangeArrowheads="1"/>
          </p:cNvPicPr>
          <p:nvPr/>
        </p:nvPicPr>
        <p:blipFill>
          <a:blip r:embed="rId3" cstate="print"/>
          <a:srcRect/>
          <a:stretch>
            <a:fillRect/>
          </a:stretch>
        </p:blipFill>
        <p:spPr bwMode="auto">
          <a:xfrm>
            <a:off x="1043608" y="4941168"/>
            <a:ext cx="3240360" cy="1368152"/>
          </a:xfrm>
          <a:prstGeom prst="rect">
            <a:avLst/>
          </a:prstGeom>
          <a:noFill/>
        </p:spPr>
      </p:pic>
      <p:pic>
        <p:nvPicPr>
          <p:cNvPr id="7173" name="Picture 5" descr="C:\Users\Compaq\AppData\Local\Microsoft\Windows\INetCache\IE\52LQWCM0\prohibited-147408_960_720[1].png"/>
          <p:cNvPicPr>
            <a:picLocks noChangeAspect="1" noChangeArrowheads="1"/>
          </p:cNvPicPr>
          <p:nvPr/>
        </p:nvPicPr>
        <p:blipFill>
          <a:blip r:embed="rId4" cstate="print"/>
          <a:srcRect/>
          <a:stretch>
            <a:fillRect/>
          </a:stretch>
        </p:blipFill>
        <p:spPr bwMode="auto">
          <a:xfrm>
            <a:off x="3059832" y="2708920"/>
            <a:ext cx="1368152" cy="72008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b="1" dirty="0" smtClean="0"/>
              <a:t>Sociological Explanations</a:t>
            </a:r>
            <a:endParaRPr lang="en-GB" b="1" dirty="0"/>
          </a:p>
        </p:txBody>
      </p:sp>
      <p:sp>
        <p:nvSpPr>
          <p:cNvPr id="3" name="Content Placeholder 2"/>
          <p:cNvSpPr>
            <a:spLocks noGrp="1"/>
          </p:cNvSpPr>
          <p:nvPr>
            <p:ph idx="1"/>
          </p:nvPr>
        </p:nvSpPr>
        <p:spPr/>
        <p:txBody>
          <a:bodyPr/>
          <a:lstStyle/>
          <a:p>
            <a:pPr algn="ctr">
              <a:buNone/>
            </a:pPr>
            <a:r>
              <a:rPr lang="en-GB" dirty="0" smtClean="0"/>
              <a:t>How useful are these explanations?</a:t>
            </a:r>
          </a:p>
          <a:p>
            <a:pPr>
              <a:buNone/>
            </a:pPr>
            <a:endParaRPr lang="en-GB" dirty="0" smtClean="0"/>
          </a:p>
          <a:p>
            <a:pPr algn="just">
              <a:buNone/>
            </a:pPr>
            <a:r>
              <a:rPr lang="en-GB" b="1" dirty="0" smtClean="0"/>
              <a:t>Cultural/Behavioural</a:t>
            </a:r>
          </a:p>
          <a:p>
            <a:pPr>
              <a:buNone/>
            </a:pPr>
            <a:r>
              <a:rPr lang="en-GB" dirty="0" smtClean="0"/>
              <a:t>                                     The solution to health inequality is to re-socialise people and educate them into improving their health.</a:t>
            </a:r>
          </a:p>
          <a:p>
            <a:pPr algn="ctr">
              <a:buNone/>
            </a:pPr>
            <a:endParaRPr lang="en-GB" dirty="0"/>
          </a:p>
        </p:txBody>
      </p:sp>
      <p:pic>
        <p:nvPicPr>
          <p:cNvPr id="8195" name="Picture 3" descr="C:\Users\Compaq\AppData\Local\Microsoft\Windows\INetCache\IE\52LQWCM0\ed-news-color[1].gif"/>
          <p:cNvPicPr>
            <a:picLocks noChangeAspect="1" noChangeArrowheads="1"/>
          </p:cNvPicPr>
          <p:nvPr/>
        </p:nvPicPr>
        <p:blipFill>
          <a:blip r:embed="rId2" cstate="print"/>
          <a:srcRect/>
          <a:stretch>
            <a:fillRect/>
          </a:stretch>
        </p:blipFill>
        <p:spPr bwMode="auto">
          <a:xfrm>
            <a:off x="323528" y="5157192"/>
            <a:ext cx="2664296" cy="1296144"/>
          </a:xfrm>
          <a:prstGeom prst="rect">
            <a:avLst/>
          </a:prstGeom>
          <a:noFill/>
        </p:spPr>
      </p:pic>
      <p:pic>
        <p:nvPicPr>
          <p:cNvPr id="8196" name="Picture 4" descr="C:\Users\Compaq\AppData\Local\Microsoft\Windows\INetCache\IE\KVW9S1V2\training-469591_960_720[1].png"/>
          <p:cNvPicPr>
            <a:picLocks noChangeAspect="1" noChangeArrowheads="1"/>
          </p:cNvPicPr>
          <p:nvPr/>
        </p:nvPicPr>
        <p:blipFill>
          <a:blip r:embed="rId3" cstate="print"/>
          <a:srcRect/>
          <a:stretch>
            <a:fillRect/>
          </a:stretch>
        </p:blipFill>
        <p:spPr bwMode="auto">
          <a:xfrm>
            <a:off x="6300192" y="2132856"/>
            <a:ext cx="2592288" cy="1296144"/>
          </a:xfrm>
          <a:prstGeom prst="rect">
            <a:avLst/>
          </a:prstGeom>
          <a:noFill/>
        </p:spPr>
      </p:pic>
      <p:pic>
        <p:nvPicPr>
          <p:cNvPr id="8197" name="Picture 5" descr="C:\Users\Compaq\AppData\Local\Microsoft\Windows\INetCache\IE\52LQWCM0\36316dede4bc45baab87d95ffff3d20e[1].gif"/>
          <p:cNvPicPr>
            <a:picLocks noChangeAspect="1" noChangeArrowheads="1"/>
          </p:cNvPicPr>
          <p:nvPr/>
        </p:nvPicPr>
        <p:blipFill>
          <a:blip r:embed="rId4" cstate="print"/>
          <a:srcRect/>
          <a:stretch>
            <a:fillRect/>
          </a:stretch>
        </p:blipFill>
        <p:spPr bwMode="auto">
          <a:xfrm>
            <a:off x="3491880" y="5085184"/>
            <a:ext cx="1944216" cy="1224136"/>
          </a:xfrm>
          <a:prstGeom prst="rect">
            <a:avLst/>
          </a:prstGeom>
          <a:noFill/>
        </p:spPr>
      </p:pic>
      <p:pic>
        <p:nvPicPr>
          <p:cNvPr id="8198" name="Picture 6" descr="C:\Users\Compaq\AppData\Local\Microsoft\Windows\INetCache\IE\KVW9S1V2\Health-Education_A-332x205[1].jpg"/>
          <p:cNvPicPr>
            <a:picLocks noChangeAspect="1" noChangeArrowheads="1"/>
          </p:cNvPicPr>
          <p:nvPr/>
        </p:nvPicPr>
        <p:blipFill>
          <a:blip r:embed="rId5" cstate="print"/>
          <a:srcRect/>
          <a:stretch>
            <a:fillRect/>
          </a:stretch>
        </p:blipFill>
        <p:spPr bwMode="auto">
          <a:xfrm>
            <a:off x="0" y="0"/>
            <a:ext cx="1547664" cy="2132856"/>
          </a:xfrm>
          <a:prstGeom prst="rect">
            <a:avLst/>
          </a:prstGeom>
          <a:noFill/>
        </p:spPr>
      </p:pic>
      <p:pic>
        <p:nvPicPr>
          <p:cNvPr id="8199" name="Picture 7" descr="C:\Users\Compaq\AppData\Local\Microsoft\Windows\INetCache\IE\91K2PJP8\logo[1].jpg"/>
          <p:cNvPicPr>
            <a:picLocks noChangeAspect="1" noChangeArrowheads="1"/>
          </p:cNvPicPr>
          <p:nvPr/>
        </p:nvPicPr>
        <p:blipFill>
          <a:blip r:embed="rId6" cstate="print"/>
          <a:srcRect/>
          <a:stretch>
            <a:fillRect/>
          </a:stretch>
        </p:blipFill>
        <p:spPr bwMode="auto">
          <a:xfrm>
            <a:off x="6012160" y="4797152"/>
            <a:ext cx="2808312" cy="172819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Sociological Explanations</a:t>
            </a:r>
            <a:endParaRPr lang="en-GB" b="1" dirty="0"/>
          </a:p>
        </p:txBody>
      </p:sp>
      <p:sp>
        <p:nvSpPr>
          <p:cNvPr id="3" name="Content Placeholder 2"/>
          <p:cNvSpPr>
            <a:spLocks noGrp="1"/>
          </p:cNvSpPr>
          <p:nvPr>
            <p:ph idx="1"/>
          </p:nvPr>
        </p:nvSpPr>
        <p:spPr/>
        <p:txBody>
          <a:bodyPr>
            <a:normAutofit fontScale="92500" lnSpcReduction="10000"/>
          </a:bodyPr>
          <a:lstStyle/>
          <a:p>
            <a:pPr algn="ctr">
              <a:buNone/>
            </a:pPr>
            <a:r>
              <a:rPr lang="en-GB" dirty="0" smtClean="0"/>
              <a:t>How useful are these explanations?</a:t>
            </a:r>
          </a:p>
          <a:p>
            <a:pPr>
              <a:buNone/>
            </a:pPr>
            <a:endParaRPr lang="en-GB" dirty="0" smtClean="0"/>
          </a:p>
          <a:p>
            <a:pPr>
              <a:buNone/>
            </a:pPr>
            <a:r>
              <a:rPr lang="en-GB" b="1" dirty="0" smtClean="0"/>
              <a:t>Material/Structural.</a:t>
            </a:r>
          </a:p>
          <a:p>
            <a:pPr>
              <a:buNone/>
            </a:pPr>
            <a:r>
              <a:rPr lang="en-GB" dirty="0" smtClean="0"/>
              <a:t>                                   </a:t>
            </a:r>
            <a:r>
              <a:rPr lang="en-GB" sz="2600" dirty="0" smtClean="0"/>
              <a:t>The solution to health inequality is to redistribute resources which will impact positively on the underlying causes. The Black Report highlighted this explanation as the most important. However, this does not take into account any individual responsibility and clears individuals from blame for their own poor health</a:t>
            </a:r>
            <a:r>
              <a:rPr lang="en-GB" dirty="0" smtClean="0"/>
              <a:t>.</a:t>
            </a:r>
          </a:p>
          <a:p>
            <a:pPr>
              <a:buNone/>
            </a:pPr>
            <a:r>
              <a:rPr lang="en-GB" dirty="0" smtClean="0"/>
              <a:t>                                            </a:t>
            </a:r>
          </a:p>
          <a:p>
            <a:pPr algn="ctr">
              <a:buNone/>
            </a:pPr>
            <a:endParaRPr lang="en-GB" dirty="0"/>
          </a:p>
        </p:txBody>
      </p:sp>
      <p:pic>
        <p:nvPicPr>
          <p:cNvPr id="9218" name="Picture 2" descr="C:\Users\Compaq\AppData\Local\Microsoft\Windows\INetCache\IE\52LQWCM0\health-benefits[1].jpg"/>
          <p:cNvPicPr>
            <a:picLocks noChangeAspect="1" noChangeArrowheads="1"/>
          </p:cNvPicPr>
          <p:nvPr/>
        </p:nvPicPr>
        <p:blipFill>
          <a:blip r:embed="rId2" cstate="print"/>
          <a:srcRect/>
          <a:stretch>
            <a:fillRect/>
          </a:stretch>
        </p:blipFill>
        <p:spPr bwMode="auto">
          <a:xfrm>
            <a:off x="4283968" y="1988840"/>
            <a:ext cx="3960440" cy="864096"/>
          </a:xfrm>
          <a:prstGeom prst="rect">
            <a:avLst/>
          </a:prstGeom>
          <a:noFill/>
        </p:spPr>
      </p:pic>
      <p:pic>
        <p:nvPicPr>
          <p:cNvPr id="9221" name="Picture 5" descr="C:\Users\Compaq\AppData\Local\Microsoft\Windows\INetCache\IE\KVW9S1V2\shareUtopianSocialism[1].gif"/>
          <p:cNvPicPr>
            <a:picLocks noChangeAspect="1" noChangeArrowheads="1"/>
          </p:cNvPicPr>
          <p:nvPr/>
        </p:nvPicPr>
        <p:blipFill>
          <a:blip r:embed="rId3" cstate="print"/>
          <a:srcRect/>
          <a:stretch>
            <a:fillRect/>
          </a:stretch>
        </p:blipFill>
        <p:spPr bwMode="auto">
          <a:xfrm>
            <a:off x="0" y="548680"/>
            <a:ext cx="1763688" cy="1800200"/>
          </a:xfrm>
          <a:prstGeom prst="rect">
            <a:avLst/>
          </a:prstGeom>
          <a:noFill/>
        </p:spPr>
      </p:pic>
      <p:pic>
        <p:nvPicPr>
          <p:cNvPr id="9222" name="Picture 6" descr="C:\Users\Compaq\AppData\Local\Microsoft\Windows\INetCache\IE\KVW9S1V2\thepeople[1].jpg"/>
          <p:cNvPicPr>
            <a:picLocks noChangeAspect="1" noChangeArrowheads="1"/>
          </p:cNvPicPr>
          <p:nvPr/>
        </p:nvPicPr>
        <p:blipFill>
          <a:blip r:embed="rId4" cstate="print"/>
          <a:srcRect/>
          <a:stretch>
            <a:fillRect/>
          </a:stretch>
        </p:blipFill>
        <p:spPr bwMode="auto">
          <a:xfrm>
            <a:off x="1714500" y="5229200"/>
            <a:ext cx="5715000" cy="13681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Measurements of Health.</a:t>
            </a:r>
            <a:endParaRPr lang="en-GB" b="1" dirty="0"/>
          </a:p>
        </p:txBody>
      </p:sp>
      <p:sp>
        <p:nvSpPr>
          <p:cNvPr id="3" name="Content Placeholder 2"/>
          <p:cNvSpPr>
            <a:spLocks noGrp="1"/>
          </p:cNvSpPr>
          <p:nvPr>
            <p:ph idx="1"/>
          </p:nvPr>
        </p:nvSpPr>
        <p:spPr/>
        <p:txBody>
          <a:bodyPr>
            <a:normAutofit/>
          </a:bodyPr>
          <a:lstStyle/>
          <a:p>
            <a:pPr>
              <a:buNone/>
            </a:pPr>
            <a:r>
              <a:rPr lang="en-GB" sz="4000" dirty="0" smtClean="0"/>
              <a:t>                    </a:t>
            </a:r>
            <a:r>
              <a:rPr lang="en-GB" sz="4000" b="1" dirty="0" smtClean="0"/>
              <a:t>Mortality rates.</a:t>
            </a:r>
          </a:p>
          <a:p>
            <a:pPr>
              <a:buNone/>
            </a:pPr>
            <a:r>
              <a:rPr lang="en-GB" dirty="0" smtClean="0"/>
              <a:t>Activity:</a:t>
            </a:r>
          </a:p>
          <a:p>
            <a:pPr>
              <a:buNone/>
            </a:pPr>
            <a:r>
              <a:rPr lang="en-GB" dirty="0"/>
              <a:t> </a:t>
            </a:r>
            <a:r>
              <a:rPr lang="en-GB" dirty="0" smtClean="0"/>
              <a:t>              Research the Mortality rates for two countries. Think of three reasons as to why there may be differences between the two.</a:t>
            </a:r>
          </a:p>
          <a:p>
            <a:pPr>
              <a:buNone/>
            </a:pPr>
            <a:endParaRPr lang="en-GB" dirty="0"/>
          </a:p>
          <a:p>
            <a:pPr>
              <a:buNone/>
            </a:pPr>
            <a:r>
              <a:rPr lang="en-GB" dirty="0" smtClean="0"/>
              <a:t>                        You have 5 minutes.</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Measurements of Health.</a:t>
            </a:r>
            <a:endParaRPr lang="en-GB" b="1" dirty="0"/>
          </a:p>
        </p:txBody>
      </p:sp>
      <p:sp>
        <p:nvSpPr>
          <p:cNvPr id="3" name="Content Placeholder 2"/>
          <p:cNvSpPr>
            <a:spLocks noGrp="1"/>
          </p:cNvSpPr>
          <p:nvPr>
            <p:ph idx="1"/>
          </p:nvPr>
        </p:nvSpPr>
        <p:spPr>
          <a:xfrm>
            <a:off x="395536" y="1268760"/>
            <a:ext cx="8229600" cy="5256584"/>
          </a:xfrm>
        </p:spPr>
        <p:txBody>
          <a:bodyPr>
            <a:normAutofit fontScale="92500" lnSpcReduction="20000"/>
          </a:bodyPr>
          <a:lstStyle/>
          <a:p>
            <a:pPr>
              <a:buNone/>
            </a:pPr>
            <a:r>
              <a:rPr lang="en-GB" sz="4000" dirty="0" smtClean="0"/>
              <a:t>                          </a:t>
            </a:r>
            <a:r>
              <a:rPr lang="en-GB" sz="4000" b="1" dirty="0" smtClean="0"/>
              <a:t>Health Events</a:t>
            </a:r>
            <a:r>
              <a:rPr lang="en-GB" sz="4000" dirty="0" smtClean="0"/>
              <a:t>.</a:t>
            </a:r>
          </a:p>
          <a:p>
            <a:pPr>
              <a:buNone/>
            </a:pPr>
            <a:r>
              <a:rPr lang="en-GB" dirty="0" smtClean="0"/>
              <a:t>                    (Births, Deaths &amp; Diseases)</a:t>
            </a:r>
          </a:p>
          <a:p>
            <a:pPr>
              <a:buNone/>
            </a:pPr>
            <a:r>
              <a:rPr lang="en-GB" dirty="0" smtClean="0"/>
              <a:t>Health event data &amp; recording of health events that affect individuals or populations.  </a:t>
            </a:r>
          </a:p>
          <a:p>
            <a:pPr>
              <a:buNone/>
            </a:pPr>
            <a:r>
              <a:rPr lang="en-GB" dirty="0" smtClean="0"/>
              <a:t>           </a:t>
            </a:r>
            <a:endParaRPr lang="en-GB" dirty="0"/>
          </a:p>
          <a:p>
            <a:pPr>
              <a:buNone/>
            </a:pPr>
            <a:r>
              <a:rPr lang="en-GB" dirty="0" smtClean="0"/>
              <a:t>                       Common sources are;</a:t>
            </a:r>
          </a:p>
          <a:p>
            <a:r>
              <a:rPr lang="en-GB" dirty="0" smtClean="0"/>
              <a:t>Births &amp; deaths register.</a:t>
            </a:r>
          </a:p>
          <a:p>
            <a:r>
              <a:rPr lang="en-GB" dirty="0" smtClean="0"/>
              <a:t>Disease registers.</a:t>
            </a:r>
          </a:p>
          <a:p>
            <a:r>
              <a:rPr lang="en-GB" dirty="0" smtClean="0"/>
              <a:t>Health Surveys.</a:t>
            </a:r>
          </a:p>
          <a:p>
            <a:r>
              <a:rPr lang="en-GB" dirty="0" smtClean="0"/>
              <a:t>Health activity data (from Primary &amp; Secondary Care)</a:t>
            </a:r>
          </a:p>
          <a:p>
            <a:endParaRPr lang="en-GB" dirty="0"/>
          </a:p>
        </p:txBody>
      </p:sp>
      <p:pic>
        <p:nvPicPr>
          <p:cNvPr id="6149" name="Picture 5" descr="C:\Users\Compaq\AppData\Local\Microsoft\Windows\INetCache\IE\91K2PJP8\clipart0250[1].jpg"/>
          <p:cNvPicPr>
            <a:picLocks noChangeAspect="1" noChangeArrowheads="1"/>
          </p:cNvPicPr>
          <p:nvPr/>
        </p:nvPicPr>
        <p:blipFill>
          <a:blip r:embed="rId2" cstate="print"/>
          <a:srcRect/>
          <a:stretch>
            <a:fillRect/>
          </a:stretch>
        </p:blipFill>
        <p:spPr bwMode="auto">
          <a:xfrm>
            <a:off x="5940152" y="2708920"/>
            <a:ext cx="2808312" cy="2304256"/>
          </a:xfrm>
          <a:prstGeom prst="rect">
            <a:avLst/>
          </a:prstGeom>
          <a:noFill/>
        </p:spPr>
      </p:pic>
      <p:pic>
        <p:nvPicPr>
          <p:cNvPr id="6150" name="Picture 6" descr="C:\Users\Compaq\AppData\Local\Microsoft\Windows\INetCache\IE\KVW9S1V2\rip[1].png"/>
          <p:cNvPicPr>
            <a:picLocks noChangeAspect="1" noChangeArrowheads="1"/>
          </p:cNvPicPr>
          <p:nvPr/>
        </p:nvPicPr>
        <p:blipFill>
          <a:blip r:embed="rId3" cstate="print"/>
          <a:srcRect/>
          <a:stretch>
            <a:fillRect/>
          </a:stretch>
        </p:blipFill>
        <p:spPr bwMode="auto">
          <a:xfrm>
            <a:off x="0" y="836712"/>
            <a:ext cx="1691680" cy="1224136"/>
          </a:xfrm>
          <a:prstGeom prst="rect">
            <a:avLst/>
          </a:prstGeom>
          <a:noFill/>
        </p:spPr>
      </p:pic>
      <p:pic>
        <p:nvPicPr>
          <p:cNvPr id="6152" name="Picture 8" descr="C:\Users\Compaq\AppData\Local\Microsoft\Windows\INetCache\IE\DIQZFDT4\untitled[1].jpg"/>
          <p:cNvPicPr>
            <a:picLocks noChangeAspect="1" noChangeArrowheads="1"/>
          </p:cNvPicPr>
          <p:nvPr/>
        </p:nvPicPr>
        <p:blipFill>
          <a:blip r:embed="rId4" cstate="print"/>
          <a:srcRect/>
          <a:stretch>
            <a:fillRect/>
          </a:stretch>
        </p:blipFill>
        <p:spPr bwMode="auto">
          <a:xfrm>
            <a:off x="6372201" y="1124744"/>
            <a:ext cx="1584176" cy="1008112"/>
          </a:xfrm>
          <a:prstGeom prst="rect">
            <a:avLst/>
          </a:prstGeom>
          <a:noFill/>
        </p:spPr>
      </p:pic>
      <p:pic>
        <p:nvPicPr>
          <p:cNvPr id="6153" name="Picture 9" descr="C:\Users\Compaq\AppData\Local\Microsoft\Windows\INetCache\IE\52LQWCM0\germ-41368_960_720[1].png"/>
          <p:cNvPicPr>
            <a:picLocks noChangeAspect="1" noChangeArrowheads="1"/>
          </p:cNvPicPr>
          <p:nvPr/>
        </p:nvPicPr>
        <p:blipFill>
          <a:blip r:embed="rId5" cstate="print"/>
          <a:srcRect/>
          <a:stretch>
            <a:fillRect/>
          </a:stretch>
        </p:blipFill>
        <p:spPr bwMode="auto">
          <a:xfrm>
            <a:off x="539552" y="3140968"/>
            <a:ext cx="1944216" cy="7920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Measurements of Health.</a:t>
            </a:r>
            <a:endParaRPr lang="en-GB" b="1" dirty="0"/>
          </a:p>
        </p:txBody>
      </p:sp>
      <p:sp>
        <p:nvSpPr>
          <p:cNvPr id="3" name="Content Placeholder 2"/>
          <p:cNvSpPr>
            <a:spLocks noGrp="1"/>
          </p:cNvSpPr>
          <p:nvPr>
            <p:ph idx="1"/>
          </p:nvPr>
        </p:nvSpPr>
        <p:spPr/>
        <p:txBody>
          <a:bodyPr/>
          <a:lstStyle/>
          <a:p>
            <a:pPr>
              <a:buNone/>
            </a:pPr>
            <a:r>
              <a:rPr lang="en-GB" sz="4000" dirty="0" smtClean="0"/>
              <a:t>                    </a:t>
            </a:r>
            <a:r>
              <a:rPr lang="en-GB" sz="4000" b="1" dirty="0" smtClean="0"/>
              <a:t>Health events.</a:t>
            </a:r>
          </a:p>
          <a:p>
            <a:pPr>
              <a:buNone/>
            </a:pPr>
            <a:r>
              <a:rPr lang="en-GB" dirty="0" smtClean="0"/>
              <a:t>Advantages.</a:t>
            </a:r>
          </a:p>
          <a:p>
            <a:r>
              <a:rPr lang="en-GB" dirty="0" smtClean="0"/>
              <a:t>Births/deaths data for UK are complete &amp; accurate.</a:t>
            </a:r>
          </a:p>
          <a:p>
            <a:r>
              <a:rPr lang="en-GB" dirty="0" smtClean="0"/>
              <a:t>Death data provides important information on the health of the population.</a:t>
            </a:r>
            <a:endParaRPr lang="en-GB" dirty="0"/>
          </a:p>
        </p:txBody>
      </p:sp>
      <p:pic>
        <p:nvPicPr>
          <p:cNvPr id="7177" name="Picture 9" descr="C:\Users\Compaq\AppData\Local\Microsoft\Windows\INetCache\IE\DIQZFDT4\History-500x372[1].png"/>
          <p:cNvPicPr>
            <a:picLocks noChangeAspect="1" noChangeArrowheads="1"/>
          </p:cNvPicPr>
          <p:nvPr/>
        </p:nvPicPr>
        <p:blipFill>
          <a:blip r:embed="rId2" cstate="print"/>
          <a:srcRect/>
          <a:stretch>
            <a:fillRect/>
          </a:stretch>
        </p:blipFill>
        <p:spPr bwMode="auto">
          <a:xfrm>
            <a:off x="971600" y="4941168"/>
            <a:ext cx="4032448" cy="1584176"/>
          </a:xfrm>
          <a:prstGeom prst="rect">
            <a:avLst/>
          </a:prstGeom>
          <a:noFill/>
        </p:spPr>
      </p:pic>
      <p:pic>
        <p:nvPicPr>
          <p:cNvPr id="7178" name="Picture 10" descr="C:\Users\Compaq\AppData\Local\Microsoft\Windows\INetCache\IE\DIQZFDT4\lgi01a201410241200[1].jpg"/>
          <p:cNvPicPr>
            <a:picLocks noChangeAspect="1" noChangeArrowheads="1"/>
          </p:cNvPicPr>
          <p:nvPr/>
        </p:nvPicPr>
        <p:blipFill>
          <a:blip r:embed="rId3" cstate="print"/>
          <a:srcRect/>
          <a:stretch>
            <a:fillRect/>
          </a:stretch>
        </p:blipFill>
        <p:spPr bwMode="auto">
          <a:xfrm>
            <a:off x="6167255" y="4725144"/>
            <a:ext cx="1717114" cy="1800200"/>
          </a:xfrm>
          <a:prstGeom prst="rect">
            <a:avLst/>
          </a:prstGeom>
          <a:noFill/>
        </p:spPr>
      </p:pic>
      <p:pic>
        <p:nvPicPr>
          <p:cNvPr id="7179" name="Picture 11" descr="C:\Users\Compaq\AppData\Local\Microsoft\Windows\INetCache\IE\52LQWCM0\graph_clipart[1].jpg"/>
          <p:cNvPicPr>
            <a:picLocks noChangeAspect="1" noChangeArrowheads="1"/>
          </p:cNvPicPr>
          <p:nvPr/>
        </p:nvPicPr>
        <p:blipFill>
          <a:blip r:embed="rId4" cstate="print"/>
          <a:srcRect/>
          <a:stretch>
            <a:fillRect/>
          </a:stretch>
        </p:blipFill>
        <p:spPr bwMode="auto">
          <a:xfrm>
            <a:off x="6012160" y="1268760"/>
            <a:ext cx="2592288" cy="1728192"/>
          </a:xfrm>
          <a:prstGeom prst="rect">
            <a:avLst/>
          </a:prstGeom>
          <a:noFill/>
        </p:spPr>
      </p:pic>
      <p:pic>
        <p:nvPicPr>
          <p:cNvPr id="7181" name="Picture 13" descr="C:\Users\Compaq\AppData\Local\Microsoft\Windows\INetCache\IE\KVW9S1V2\medium-fountain-pen-0-2138[1].gif"/>
          <p:cNvPicPr>
            <a:picLocks noChangeAspect="1" noChangeArrowheads="1"/>
          </p:cNvPicPr>
          <p:nvPr/>
        </p:nvPicPr>
        <p:blipFill>
          <a:blip r:embed="rId5" cstate="print"/>
          <a:srcRect/>
          <a:stretch>
            <a:fillRect/>
          </a:stretch>
        </p:blipFill>
        <p:spPr bwMode="auto">
          <a:xfrm>
            <a:off x="467544" y="1196752"/>
            <a:ext cx="1158383" cy="108012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Measurements of Health.</a:t>
            </a:r>
            <a:endParaRPr lang="en-GB" b="1" dirty="0"/>
          </a:p>
        </p:txBody>
      </p:sp>
      <p:sp>
        <p:nvSpPr>
          <p:cNvPr id="3" name="Content Placeholder 2"/>
          <p:cNvSpPr>
            <a:spLocks noGrp="1"/>
          </p:cNvSpPr>
          <p:nvPr>
            <p:ph idx="1"/>
          </p:nvPr>
        </p:nvSpPr>
        <p:spPr/>
        <p:txBody>
          <a:bodyPr/>
          <a:lstStyle/>
          <a:p>
            <a:pPr>
              <a:buNone/>
            </a:pPr>
            <a:r>
              <a:rPr lang="en-GB" sz="4000" dirty="0" smtClean="0"/>
              <a:t>                     </a:t>
            </a:r>
            <a:r>
              <a:rPr lang="en-GB" sz="4000" b="1" dirty="0" smtClean="0"/>
              <a:t>Health events</a:t>
            </a:r>
            <a:r>
              <a:rPr lang="en-GB" sz="4000" dirty="0" smtClean="0"/>
              <a:t>.</a:t>
            </a:r>
          </a:p>
          <a:p>
            <a:pPr>
              <a:buNone/>
            </a:pPr>
            <a:r>
              <a:rPr lang="en-GB" dirty="0" smtClean="0"/>
              <a:t>Disadvantages.</a:t>
            </a:r>
          </a:p>
          <a:p>
            <a:r>
              <a:rPr lang="en-GB" dirty="0" smtClean="0"/>
              <a:t>Ethnicity data is not collected for births/deaths.</a:t>
            </a:r>
          </a:p>
          <a:p>
            <a:r>
              <a:rPr lang="en-GB" dirty="0" smtClean="0"/>
              <a:t>From records it is difficult to identify the socio-economic group. </a:t>
            </a:r>
            <a:endParaRPr lang="en-GB" dirty="0"/>
          </a:p>
          <a:p>
            <a:r>
              <a:rPr lang="en-GB" dirty="0" smtClean="0"/>
              <a:t>The quality of recording ‘causes of death’ varies considerably.</a:t>
            </a:r>
          </a:p>
          <a:p>
            <a:pPr>
              <a:buNone/>
            </a:pPr>
            <a:endParaRPr lang="en-GB" dirty="0"/>
          </a:p>
        </p:txBody>
      </p:sp>
      <p:pic>
        <p:nvPicPr>
          <p:cNvPr id="8196" name="Picture 4" descr="C:\Users\Compaq\AppData\Local\Microsoft\Windows\INetCache\IE\52LQWCM0\good-and-bad[1].jpg"/>
          <p:cNvPicPr>
            <a:picLocks noChangeAspect="1" noChangeArrowheads="1"/>
          </p:cNvPicPr>
          <p:nvPr/>
        </p:nvPicPr>
        <p:blipFill>
          <a:blip r:embed="rId2" cstate="print"/>
          <a:srcRect/>
          <a:stretch>
            <a:fillRect/>
          </a:stretch>
        </p:blipFill>
        <p:spPr bwMode="auto">
          <a:xfrm>
            <a:off x="6372200" y="1916832"/>
            <a:ext cx="2304256" cy="2088232"/>
          </a:xfrm>
          <a:prstGeom prst="rect">
            <a:avLst/>
          </a:prstGeom>
          <a:noFill/>
        </p:spPr>
      </p:pic>
      <p:pic>
        <p:nvPicPr>
          <p:cNvPr id="8197" name="Picture 5" descr="C:\Users\Compaq\AppData\Local\Microsoft\Windows\INetCache\IE\KVW9S1V2\Unbalanced_scales-too-far-right[1].png"/>
          <p:cNvPicPr>
            <a:picLocks noChangeAspect="1" noChangeArrowheads="1"/>
          </p:cNvPicPr>
          <p:nvPr/>
        </p:nvPicPr>
        <p:blipFill>
          <a:blip r:embed="rId3" cstate="print"/>
          <a:srcRect/>
          <a:stretch>
            <a:fillRect/>
          </a:stretch>
        </p:blipFill>
        <p:spPr bwMode="auto">
          <a:xfrm>
            <a:off x="755576" y="1289317"/>
            <a:ext cx="1728192" cy="98755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Measurements of Health.</a:t>
            </a:r>
            <a:endParaRPr lang="en-GB" b="1" dirty="0"/>
          </a:p>
        </p:txBody>
      </p:sp>
      <p:sp>
        <p:nvSpPr>
          <p:cNvPr id="3" name="Content Placeholder 2"/>
          <p:cNvSpPr>
            <a:spLocks noGrp="1"/>
          </p:cNvSpPr>
          <p:nvPr>
            <p:ph idx="1"/>
          </p:nvPr>
        </p:nvSpPr>
        <p:spPr/>
        <p:txBody>
          <a:bodyPr>
            <a:normAutofit fontScale="85000" lnSpcReduction="20000"/>
          </a:bodyPr>
          <a:lstStyle/>
          <a:p>
            <a:pPr>
              <a:buNone/>
            </a:pPr>
            <a:r>
              <a:rPr lang="en-GB" dirty="0" smtClean="0"/>
              <a:t>                </a:t>
            </a:r>
            <a:r>
              <a:rPr lang="en-GB" sz="4000" dirty="0" smtClean="0"/>
              <a:t>Disease Incidence &amp; prevalence.</a:t>
            </a:r>
            <a:endParaRPr lang="en-GB" dirty="0" smtClean="0"/>
          </a:p>
          <a:p>
            <a:pPr>
              <a:buNone/>
            </a:pPr>
            <a:endParaRPr lang="en-GB" dirty="0" smtClean="0"/>
          </a:p>
          <a:p>
            <a:pPr algn="just">
              <a:buNone/>
            </a:pPr>
            <a:r>
              <a:rPr lang="en-GB" sz="4000" b="1" dirty="0"/>
              <a:t>Incidence</a:t>
            </a:r>
            <a:r>
              <a:rPr lang="en-GB" sz="4000" dirty="0"/>
              <a:t> should not be confused with prevalence, which is the proportion of cases in the population at a given time rather than </a:t>
            </a:r>
            <a:r>
              <a:rPr lang="en-GB" sz="4000" b="1" dirty="0"/>
              <a:t>rate</a:t>
            </a:r>
            <a:r>
              <a:rPr lang="en-GB" sz="4000" dirty="0"/>
              <a:t> of occurrence of new cases. Thus, </a:t>
            </a:r>
            <a:r>
              <a:rPr lang="en-GB" sz="4000" b="1" dirty="0"/>
              <a:t>incidence</a:t>
            </a:r>
            <a:r>
              <a:rPr lang="en-GB" sz="4000" dirty="0"/>
              <a:t> conveys information about the risk of contracting the </a:t>
            </a:r>
            <a:r>
              <a:rPr lang="en-GB" sz="4000" b="1" dirty="0"/>
              <a:t>disease</a:t>
            </a:r>
            <a:r>
              <a:rPr lang="en-GB" sz="4000" dirty="0"/>
              <a:t>, whereas prevalence indicates how widespread the </a:t>
            </a:r>
            <a:r>
              <a:rPr lang="en-GB" sz="4000" b="1" dirty="0"/>
              <a:t>disease</a:t>
            </a:r>
            <a:r>
              <a:rPr lang="en-GB" sz="4000" dirty="0"/>
              <a:t> is.</a:t>
            </a:r>
          </a:p>
        </p:txBody>
      </p:sp>
      <p:pic>
        <p:nvPicPr>
          <p:cNvPr id="9220" name="Picture 4" descr="C:\Users\Compaq\AppData\Local\Microsoft\Windows\INetCache\IE\52LQWCM0\Worldwide_prevalence_of_lactose_intolerance_in_recent_populations[1].jpg"/>
          <p:cNvPicPr>
            <a:picLocks noChangeAspect="1" noChangeArrowheads="1"/>
          </p:cNvPicPr>
          <p:nvPr/>
        </p:nvPicPr>
        <p:blipFill>
          <a:blip r:embed="rId2" cstate="print"/>
          <a:srcRect/>
          <a:stretch>
            <a:fillRect/>
          </a:stretch>
        </p:blipFill>
        <p:spPr bwMode="auto">
          <a:xfrm>
            <a:off x="0" y="980728"/>
            <a:ext cx="1763688" cy="1584176"/>
          </a:xfrm>
          <a:prstGeom prst="rect">
            <a:avLst/>
          </a:prstGeom>
          <a:noFill/>
        </p:spPr>
      </p:pic>
      <p:pic>
        <p:nvPicPr>
          <p:cNvPr id="9221" name="Picture 5" descr="C:\Users\Compaq\AppData\Local\Microsoft\Windows\INetCache\IE\KVW9S1V2\220px-Multiple_sclerosis_world_map_-_DALY_-_WHO2004.svg[1].png"/>
          <p:cNvPicPr>
            <a:picLocks noChangeAspect="1" noChangeArrowheads="1"/>
          </p:cNvPicPr>
          <p:nvPr/>
        </p:nvPicPr>
        <p:blipFill>
          <a:blip r:embed="rId3" cstate="print"/>
          <a:srcRect/>
          <a:stretch>
            <a:fillRect/>
          </a:stretch>
        </p:blipFill>
        <p:spPr bwMode="auto">
          <a:xfrm>
            <a:off x="5652120" y="5517232"/>
            <a:ext cx="2808312" cy="134076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214A69A-CB38-4834-ADC1-EDBD4F62702D}">
  <we:reference id="wa104178141" version="3.1.2.22" store="en-US" storeType="OMEX"/>
  <we:alternateReferences>
    <we:reference id="WA104178141" version="3.1.2.22"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1110</TotalTime>
  <Words>1707</Words>
  <Application>Microsoft Office PowerPoint</Application>
  <PresentationFormat>On-screen Show (4:3)</PresentationFormat>
  <Paragraphs>245</Paragraphs>
  <Slides>44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Century Gothic</vt:lpstr>
      <vt:lpstr>Office Theme</vt:lpstr>
      <vt:lpstr> Understanding Patterns &amp; Trends in Health &amp; Illness Among Different Social Groups. </vt:lpstr>
      <vt:lpstr>Measurements of Health.</vt:lpstr>
      <vt:lpstr>Measurements of Health.</vt:lpstr>
      <vt:lpstr>Measurements of Health.</vt:lpstr>
      <vt:lpstr>Measurements of Health.</vt:lpstr>
      <vt:lpstr>Measurements of Health.</vt:lpstr>
      <vt:lpstr>Measurements of Health.</vt:lpstr>
      <vt:lpstr>Measurements of Health.</vt:lpstr>
      <vt:lpstr>Measurements of Health.</vt:lpstr>
      <vt:lpstr>Measurements of Health.</vt:lpstr>
      <vt:lpstr>Measurements of Health.</vt:lpstr>
      <vt:lpstr>Difficulties in Measuring Health.</vt:lpstr>
      <vt:lpstr>Difficulties in Measuring Health. </vt:lpstr>
      <vt:lpstr>Difficulties in Measuring Health. ( From the hand-out.) </vt:lpstr>
      <vt:lpstr>Patterns &amp; Trends. Age. https://www.youtube.com/watch?v=5n7Ti2wCcfA  What are the two main conclusions to be drawn from this graph?</vt:lpstr>
      <vt:lpstr>Patterns &amp; Trends.</vt:lpstr>
      <vt:lpstr>Patterns &amp; Trends</vt:lpstr>
      <vt:lpstr>Patterns &amp; Trends</vt:lpstr>
      <vt:lpstr>Patterns &amp; Trends. Gender.</vt:lpstr>
      <vt:lpstr>Patterns &amp; Trends Gender.</vt:lpstr>
      <vt:lpstr>Patterns &amp; Trends. Social Class.</vt:lpstr>
      <vt:lpstr>Patterns &amp; Trends. Social Class</vt:lpstr>
      <vt:lpstr>Patterns &amp; Trends. Social Class</vt:lpstr>
      <vt:lpstr>Patterns &amp; Trends. Social Class Using government statistics research the following information by social class. </vt:lpstr>
      <vt:lpstr>Patterns &amp; Trends. Ethnicity https://www.youtube.com/watch?v=eVklWWrmB1Y</vt:lpstr>
      <vt:lpstr>Patterns &amp; Trends. Ethnicity</vt:lpstr>
      <vt:lpstr>Patterns &amp; Trends. Ethnicity https://www.youtube.com/watch?v=8QSqXKtx3zg</vt:lpstr>
      <vt:lpstr>Patterns &amp; Trends. Ethnicity.</vt:lpstr>
      <vt:lpstr>Patterns &amp; Trends</vt:lpstr>
      <vt:lpstr>Patterns &amp; Trends. Locality.</vt:lpstr>
      <vt:lpstr>Patterns and Trends.</vt:lpstr>
      <vt:lpstr>Patterns and Trends. Risk Behaviour.</vt:lpstr>
      <vt:lpstr>Patterns &amp; trends. Risk behaviours.</vt:lpstr>
      <vt:lpstr>Sociological Explanations.</vt:lpstr>
      <vt:lpstr>Sociological Explanations</vt:lpstr>
      <vt:lpstr>Sociological Explanations</vt:lpstr>
      <vt:lpstr>Sociological Explanations. Natural/Social Selection.</vt:lpstr>
      <vt:lpstr>Sociological Explanations. Natural/Social Selection</vt:lpstr>
      <vt:lpstr>Sociological Explanations Cultural/behavioural </vt:lpstr>
      <vt:lpstr>Sociological Explanations. Materialist/Structuralist</vt:lpstr>
      <vt:lpstr>Sociological Explanations.</vt:lpstr>
      <vt:lpstr>Sociological Explanations</vt:lpstr>
      <vt:lpstr>Sociological Explanations</vt:lpstr>
      <vt:lpstr>Sociological Explanations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Peter Nicolson</cp:lastModifiedBy>
  <cp:revision>121</cp:revision>
  <cp:lastPrinted>2017-09-29T12:24:51Z</cp:lastPrinted>
  <dcterms:created xsi:type="dcterms:W3CDTF">2017-09-25T10:06:37Z</dcterms:created>
  <dcterms:modified xsi:type="dcterms:W3CDTF">2017-09-29T12:27:36Z</dcterms:modified>
</cp:coreProperties>
</file>