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3" r:id="rId3"/>
    <p:sldId id="258" r:id="rId4"/>
    <p:sldId id="264" r:id="rId5"/>
    <p:sldId id="257" r:id="rId6"/>
    <p:sldId id="265" r:id="rId7"/>
    <p:sldId id="261" r:id="rId8"/>
    <p:sldId id="270" r:id="rId9"/>
    <p:sldId id="260" r:id="rId10"/>
    <p:sldId id="271" r:id="rId11"/>
    <p:sldId id="272" r:id="rId12"/>
    <p:sldId id="262" r:id="rId13"/>
    <p:sldId id="263" r:id="rId14"/>
    <p:sldId id="269" r:id="rId15"/>
    <p:sldId id="276" r:id="rId16"/>
    <p:sldId id="266" r:id="rId17"/>
    <p:sldId id="267" r:id="rId18"/>
    <p:sldId id="268" r:id="rId19"/>
    <p:sldId id="274" r:id="rId20"/>
    <p:sldId id="277" r:id="rId21"/>
    <p:sldId id="278" r:id="rId22"/>
    <p:sldId id="27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0F5A03B-4FDB-4043-A002-E363AA3380AA}" type="datetimeFigureOut">
              <a:rPr lang="en-GB" smtClean="0"/>
              <a:t>11/12/2014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97065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F5A03B-4FDB-4043-A002-E363AA3380AA}" type="datetimeFigureOut">
              <a:rPr lang="en-GB" smtClean="0"/>
              <a:t>11/12/2014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44800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F5A03B-4FDB-4043-A002-E363AA3380AA}" type="datetimeFigureOut">
              <a:rPr lang="en-GB" smtClean="0"/>
              <a:t>11/12/2014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320258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F5A03B-4FDB-4043-A002-E363AA3380AA}" type="datetimeFigureOut">
              <a:rPr lang="en-GB" smtClean="0"/>
              <a:t>11/12/2014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424601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F5A03B-4FDB-4043-A002-E363AA3380AA}" type="datetimeFigureOut">
              <a:rPr lang="en-GB" smtClean="0"/>
              <a:t>11/12/2014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3848627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0F5A03B-4FDB-4043-A002-E363AA3380AA}" type="datetimeFigureOut">
              <a:rPr lang="en-GB" smtClean="0"/>
              <a:t>11/12/2014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2464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0F5A03B-4FDB-4043-A002-E363AA3380AA}" type="datetimeFigureOut">
              <a:rPr lang="en-GB" smtClean="0"/>
              <a:t>11/12/2014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404480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0F5A03B-4FDB-4043-A002-E363AA3380AA}" type="datetimeFigureOut">
              <a:rPr lang="en-GB" smtClean="0"/>
              <a:t>11/12/2014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56997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F5A03B-4FDB-4043-A002-E363AA3380AA}" type="datetimeFigureOut">
              <a:rPr lang="en-GB" smtClean="0"/>
              <a:t>11/12/2014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3000249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F5A03B-4FDB-4043-A002-E363AA3380AA}" type="datetimeFigureOut">
              <a:rPr lang="en-GB" smtClean="0"/>
              <a:t>11/12/2014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1557318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F5A03B-4FDB-4043-A002-E363AA3380AA}" type="datetimeFigureOut">
              <a:rPr lang="en-GB" smtClean="0"/>
              <a:t>11/12/2014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9CC43-F7E3-4039-B349-B6DDB7D0D856}" type="slidenum">
              <a:rPr lang="en-GB" smtClean="0"/>
              <a:t>‹#›</a:t>
            </a:fld>
            <a:endParaRPr lang="en-GB"/>
          </a:p>
        </p:txBody>
      </p:sp>
    </p:spTree>
    <p:extLst>
      <p:ext uri="{BB962C8B-B14F-4D97-AF65-F5344CB8AC3E}">
        <p14:creationId xmlns:p14="http://schemas.microsoft.com/office/powerpoint/2010/main" val="1652005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5A03B-4FDB-4043-A002-E363AA3380AA}" type="datetimeFigureOut">
              <a:rPr lang="en-GB" smtClean="0"/>
              <a:t>11/12/2014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9CC43-F7E3-4039-B349-B6DDB7D0D856}" type="slidenum">
              <a:rPr lang="en-GB" smtClean="0"/>
              <a:t>‹#›</a:t>
            </a:fld>
            <a:endParaRPr lang="en-GB"/>
          </a:p>
        </p:txBody>
      </p:sp>
    </p:spTree>
    <p:extLst>
      <p:ext uri="{BB962C8B-B14F-4D97-AF65-F5344CB8AC3E}">
        <p14:creationId xmlns:p14="http://schemas.microsoft.com/office/powerpoint/2010/main" val="1754813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u5ezMq7d_7w"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LpxwR_9Ehl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UZJgFR77KLE" TargetMode="External"/><Relationship Id="rId2" Type="http://schemas.openxmlformats.org/officeDocument/2006/relationships/hyperlink" Target="https://www.youtube.com/watch?v=LpxwR_9Ehl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07l6HgPDJn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0000"/>
          </a:solidFill>
        </p:spPr>
        <p:txBody>
          <a:bodyPr/>
          <a:lstStyle/>
          <a:p>
            <a:r>
              <a:rPr lang="en-GB" dirty="0" smtClean="0"/>
              <a:t>Creating tension and suspense</a:t>
            </a:r>
            <a:endParaRPr lang="en-GB" dirty="0"/>
          </a:p>
        </p:txBody>
      </p:sp>
      <p:pic>
        <p:nvPicPr>
          <p:cNvPr id="3074" name="Picture 2" descr="C:\Users\jessica\AppData\Local\Microsoft\Windows\Temporary Internet Files\Content.IE5\ZDOS35M8\MM900323763[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4108128"/>
            <a:ext cx="2199680" cy="237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258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Key terminology </a:t>
            </a:r>
            <a:endParaRPr lang="en-GB" dirty="0"/>
          </a:p>
        </p:txBody>
      </p:sp>
      <p:sp>
        <p:nvSpPr>
          <p:cNvPr id="4" name="TextBox 3"/>
          <p:cNvSpPr txBox="1"/>
          <p:nvPr/>
        </p:nvSpPr>
        <p:spPr>
          <a:xfrm>
            <a:off x="611560" y="1772816"/>
            <a:ext cx="1397349" cy="461665"/>
          </a:xfrm>
          <a:prstGeom prst="rect">
            <a:avLst/>
          </a:prstGeom>
          <a:noFill/>
          <a:ln>
            <a:solidFill>
              <a:schemeClr val="tx1"/>
            </a:solidFill>
          </a:ln>
        </p:spPr>
        <p:txBody>
          <a:bodyPr wrap="square" rtlCol="0">
            <a:spAutoFit/>
          </a:bodyPr>
          <a:lstStyle/>
          <a:p>
            <a:r>
              <a:rPr lang="en-GB" sz="2400" dirty="0" smtClean="0"/>
              <a:t>Close up</a:t>
            </a:r>
            <a:endParaRPr lang="en-GB" sz="2400" dirty="0"/>
          </a:p>
        </p:txBody>
      </p:sp>
      <p:sp>
        <p:nvSpPr>
          <p:cNvPr id="5" name="TextBox 4"/>
          <p:cNvSpPr txBox="1"/>
          <p:nvPr/>
        </p:nvSpPr>
        <p:spPr>
          <a:xfrm>
            <a:off x="3455876" y="2283275"/>
            <a:ext cx="1692188" cy="830997"/>
          </a:xfrm>
          <a:prstGeom prst="rect">
            <a:avLst/>
          </a:prstGeom>
          <a:noFill/>
          <a:ln>
            <a:solidFill>
              <a:schemeClr val="tx1"/>
            </a:solidFill>
          </a:ln>
        </p:spPr>
        <p:txBody>
          <a:bodyPr wrap="square" rtlCol="0">
            <a:spAutoFit/>
          </a:bodyPr>
          <a:lstStyle/>
          <a:p>
            <a:r>
              <a:rPr lang="en-GB" sz="2400" b="1" dirty="0" smtClean="0"/>
              <a:t>First person perspective</a:t>
            </a:r>
            <a:endParaRPr lang="en-GB" sz="2400" b="1" dirty="0"/>
          </a:p>
        </p:txBody>
      </p:sp>
      <p:sp>
        <p:nvSpPr>
          <p:cNvPr id="6" name="TextBox 5"/>
          <p:cNvSpPr txBox="1"/>
          <p:nvPr/>
        </p:nvSpPr>
        <p:spPr>
          <a:xfrm>
            <a:off x="755576" y="3107345"/>
            <a:ext cx="1872208" cy="461665"/>
          </a:xfrm>
          <a:prstGeom prst="rect">
            <a:avLst/>
          </a:prstGeom>
          <a:noFill/>
          <a:ln>
            <a:solidFill>
              <a:schemeClr val="tx1"/>
            </a:solidFill>
          </a:ln>
        </p:spPr>
        <p:txBody>
          <a:bodyPr wrap="square" rtlCol="0">
            <a:spAutoFit/>
          </a:bodyPr>
          <a:lstStyle/>
          <a:p>
            <a:r>
              <a:rPr lang="en-GB" sz="2400" dirty="0" err="1" smtClean="0"/>
              <a:t>Cliffhanger</a:t>
            </a:r>
            <a:r>
              <a:rPr lang="en-GB" dirty="0" smtClean="0"/>
              <a:t> </a:t>
            </a:r>
            <a:endParaRPr lang="en-GB" dirty="0"/>
          </a:p>
        </p:txBody>
      </p:sp>
      <p:sp>
        <p:nvSpPr>
          <p:cNvPr id="7" name="TextBox 6"/>
          <p:cNvSpPr txBox="1"/>
          <p:nvPr/>
        </p:nvSpPr>
        <p:spPr>
          <a:xfrm>
            <a:off x="3926752" y="4259997"/>
            <a:ext cx="1080120" cy="461665"/>
          </a:xfrm>
          <a:prstGeom prst="rect">
            <a:avLst/>
          </a:prstGeom>
          <a:noFill/>
          <a:ln>
            <a:solidFill>
              <a:schemeClr val="tx1"/>
            </a:solidFill>
          </a:ln>
        </p:spPr>
        <p:txBody>
          <a:bodyPr wrap="square" rtlCol="0">
            <a:spAutoFit/>
          </a:bodyPr>
          <a:lstStyle/>
          <a:p>
            <a:r>
              <a:rPr lang="en-GB" sz="2400" dirty="0" smtClean="0"/>
              <a:t>Ellipsis</a:t>
            </a:r>
            <a:r>
              <a:rPr lang="en-GB" dirty="0" smtClean="0"/>
              <a:t> </a:t>
            </a:r>
            <a:endParaRPr lang="en-GB" dirty="0"/>
          </a:p>
        </p:txBody>
      </p:sp>
      <p:sp>
        <p:nvSpPr>
          <p:cNvPr id="8" name="TextBox 7"/>
          <p:cNvSpPr txBox="1"/>
          <p:nvPr/>
        </p:nvSpPr>
        <p:spPr>
          <a:xfrm>
            <a:off x="6120172" y="1855285"/>
            <a:ext cx="2196244" cy="830997"/>
          </a:xfrm>
          <a:prstGeom prst="rect">
            <a:avLst/>
          </a:prstGeom>
          <a:noFill/>
          <a:ln>
            <a:solidFill>
              <a:schemeClr val="tx1"/>
            </a:solidFill>
          </a:ln>
        </p:spPr>
        <p:txBody>
          <a:bodyPr wrap="square" rtlCol="0">
            <a:spAutoFit/>
          </a:bodyPr>
          <a:lstStyle/>
          <a:p>
            <a:r>
              <a:rPr lang="en-GB" sz="2400" b="1" dirty="0" smtClean="0"/>
              <a:t>‘Ticking clock’ effect</a:t>
            </a:r>
            <a:endParaRPr lang="en-GB" sz="2400" b="1" dirty="0"/>
          </a:p>
        </p:txBody>
      </p:sp>
      <p:sp>
        <p:nvSpPr>
          <p:cNvPr id="9" name="TextBox 8"/>
          <p:cNvSpPr txBox="1"/>
          <p:nvPr/>
        </p:nvSpPr>
        <p:spPr>
          <a:xfrm>
            <a:off x="5940152" y="3429000"/>
            <a:ext cx="2520280" cy="830997"/>
          </a:xfrm>
          <a:prstGeom prst="rect">
            <a:avLst/>
          </a:prstGeom>
          <a:noFill/>
          <a:ln>
            <a:solidFill>
              <a:schemeClr val="tx1"/>
            </a:solidFill>
          </a:ln>
        </p:spPr>
        <p:txBody>
          <a:bodyPr wrap="square" rtlCol="0">
            <a:spAutoFit/>
          </a:bodyPr>
          <a:lstStyle/>
          <a:p>
            <a:r>
              <a:rPr lang="en-GB" sz="2400" b="1" dirty="0" smtClean="0"/>
              <a:t>Mixture of calm and chaos </a:t>
            </a:r>
            <a:endParaRPr lang="en-GB" sz="2400" b="1" dirty="0"/>
          </a:p>
        </p:txBody>
      </p:sp>
      <p:sp>
        <p:nvSpPr>
          <p:cNvPr id="10" name="TextBox 9"/>
          <p:cNvSpPr txBox="1"/>
          <p:nvPr/>
        </p:nvSpPr>
        <p:spPr>
          <a:xfrm>
            <a:off x="539552" y="4506215"/>
            <a:ext cx="2304256" cy="461665"/>
          </a:xfrm>
          <a:prstGeom prst="rect">
            <a:avLst/>
          </a:prstGeom>
          <a:noFill/>
          <a:ln>
            <a:solidFill>
              <a:schemeClr val="tx1"/>
            </a:solidFill>
          </a:ln>
        </p:spPr>
        <p:txBody>
          <a:bodyPr wrap="square" rtlCol="0">
            <a:spAutoFit/>
          </a:bodyPr>
          <a:lstStyle/>
          <a:p>
            <a:r>
              <a:rPr lang="en-GB" sz="2400" dirty="0" smtClean="0"/>
              <a:t>Gradual process</a:t>
            </a:r>
            <a:endParaRPr lang="en-GB" sz="2400" dirty="0"/>
          </a:p>
        </p:txBody>
      </p:sp>
      <p:sp>
        <p:nvSpPr>
          <p:cNvPr id="11" name="TextBox 10"/>
          <p:cNvSpPr txBox="1"/>
          <p:nvPr/>
        </p:nvSpPr>
        <p:spPr>
          <a:xfrm>
            <a:off x="1097182" y="5733256"/>
            <a:ext cx="2160240" cy="461665"/>
          </a:xfrm>
          <a:prstGeom prst="rect">
            <a:avLst/>
          </a:prstGeom>
          <a:noFill/>
          <a:ln>
            <a:solidFill>
              <a:schemeClr val="tx1"/>
            </a:solidFill>
          </a:ln>
        </p:spPr>
        <p:txBody>
          <a:bodyPr wrap="square" rtlCol="0">
            <a:spAutoFit/>
          </a:bodyPr>
          <a:lstStyle/>
          <a:p>
            <a:r>
              <a:rPr lang="en-GB" sz="2400" dirty="0" smtClean="0"/>
              <a:t>Pathetic Fallacy </a:t>
            </a:r>
            <a:endParaRPr lang="en-GB" sz="2400" dirty="0"/>
          </a:p>
        </p:txBody>
      </p:sp>
      <p:sp>
        <p:nvSpPr>
          <p:cNvPr id="12" name="TextBox 11"/>
          <p:cNvSpPr txBox="1"/>
          <p:nvPr/>
        </p:nvSpPr>
        <p:spPr>
          <a:xfrm>
            <a:off x="5508104" y="5133091"/>
            <a:ext cx="3096344" cy="1200329"/>
          </a:xfrm>
          <a:prstGeom prst="rect">
            <a:avLst/>
          </a:prstGeom>
          <a:noFill/>
          <a:ln>
            <a:solidFill>
              <a:schemeClr val="tx1"/>
            </a:solidFill>
          </a:ln>
        </p:spPr>
        <p:txBody>
          <a:bodyPr wrap="square" rtlCol="0">
            <a:spAutoFit/>
          </a:bodyPr>
          <a:lstStyle/>
          <a:p>
            <a:r>
              <a:rPr lang="en-GB" sz="2400" b="1" dirty="0" smtClean="0"/>
              <a:t>Emotive language/emotional response </a:t>
            </a:r>
            <a:endParaRPr lang="en-GB" sz="2400" b="1" dirty="0"/>
          </a:p>
        </p:txBody>
      </p:sp>
    </p:spTree>
    <p:extLst>
      <p:ext uri="{BB962C8B-B14F-4D97-AF65-F5344CB8AC3E}">
        <p14:creationId xmlns:p14="http://schemas.microsoft.com/office/powerpoint/2010/main" val="528019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Task </a:t>
            </a:r>
            <a:endParaRPr lang="en-GB" dirty="0"/>
          </a:p>
        </p:txBody>
      </p:sp>
      <p:sp>
        <p:nvSpPr>
          <p:cNvPr id="3" name="Content Placeholder 2"/>
          <p:cNvSpPr>
            <a:spLocks noGrp="1"/>
          </p:cNvSpPr>
          <p:nvPr>
            <p:ph idx="1"/>
          </p:nvPr>
        </p:nvSpPr>
        <p:spPr/>
        <p:txBody>
          <a:bodyPr>
            <a:normAutofit lnSpcReduction="10000"/>
          </a:bodyPr>
          <a:lstStyle/>
          <a:p>
            <a:r>
              <a:rPr lang="en-GB" dirty="0" smtClean="0"/>
              <a:t> Watch the next clip. </a:t>
            </a:r>
          </a:p>
          <a:p>
            <a:pPr marL="0" indent="0">
              <a:buNone/>
            </a:pPr>
            <a:endParaRPr lang="en-GB" dirty="0"/>
          </a:p>
          <a:p>
            <a:pPr marL="0" indent="0">
              <a:buNone/>
            </a:pPr>
            <a:r>
              <a:rPr lang="en-GB" dirty="0" smtClean="0"/>
              <a:t>1. Which </a:t>
            </a:r>
            <a:r>
              <a:rPr lang="en-GB" b="1" dirty="0" smtClean="0"/>
              <a:t>key terms </a:t>
            </a:r>
            <a:r>
              <a:rPr lang="en-GB" dirty="0" smtClean="0"/>
              <a:t>can you identify in the clip? </a:t>
            </a:r>
          </a:p>
          <a:p>
            <a:endParaRPr lang="en-GB" dirty="0"/>
          </a:p>
          <a:p>
            <a:pPr marL="0" indent="0">
              <a:buNone/>
            </a:pPr>
            <a:r>
              <a:rPr lang="en-GB" dirty="0" smtClean="0"/>
              <a:t>2. Think about their </a:t>
            </a:r>
            <a:r>
              <a:rPr lang="en-GB" b="1" dirty="0" smtClean="0"/>
              <a:t>effect</a:t>
            </a:r>
            <a:r>
              <a:rPr lang="en-GB" dirty="0" smtClean="0"/>
              <a:t>. </a:t>
            </a:r>
          </a:p>
          <a:p>
            <a:pPr marL="0" indent="0">
              <a:buNone/>
            </a:pPr>
            <a:endParaRPr lang="en-GB" dirty="0"/>
          </a:p>
          <a:p>
            <a:pPr marL="0" indent="0">
              <a:buNone/>
            </a:pPr>
            <a:r>
              <a:rPr lang="en-GB" dirty="0">
                <a:hlinkClick r:id="rId2"/>
              </a:rPr>
              <a:t>https://</a:t>
            </a:r>
            <a:r>
              <a:rPr lang="en-GB" dirty="0" smtClean="0">
                <a:hlinkClick r:id="rId2"/>
              </a:rPr>
              <a:t>www.youtube.com/watch?v=u5ezMq7d_7w</a:t>
            </a:r>
            <a:r>
              <a:rPr lang="en-GB" dirty="0" smtClean="0"/>
              <a:t> </a:t>
            </a:r>
            <a:endParaRPr lang="en-GB" dirty="0"/>
          </a:p>
        </p:txBody>
      </p:sp>
    </p:spTree>
    <p:extLst>
      <p:ext uri="{BB962C8B-B14F-4D97-AF65-F5344CB8AC3E}">
        <p14:creationId xmlns:p14="http://schemas.microsoft.com/office/powerpoint/2010/main" val="331528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Task</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 Write a paragraph to </a:t>
            </a:r>
            <a:r>
              <a:rPr lang="en-GB" b="1" dirty="0" smtClean="0"/>
              <a:t>accompany</a:t>
            </a:r>
            <a:r>
              <a:rPr lang="en-GB" dirty="0" smtClean="0"/>
              <a:t> this scene.</a:t>
            </a:r>
          </a:p>
          <a:p>
            <a:endParaRPr lang="en-GB" dirty="0"/>
          </a:p>
          <a:p>
            <a:r>
              <a:rPr lang="en-GB" b="1" dirty="0" smtClean="0"/>
              <a:t>How</a:t>
            </a:r>
            <a:r>
              <a:rPr lang="en-GB" dirty="0" smtClean="0"/>
              <a:t> are you going to </a:t>
            </a:r>
            <a:r>
              <a:rPr lang="en-GB" b="1" dirty="0" smtClean="0"/>
              <a:t>engage</a:t>
            </a:r>
            <a:r>
              <a:rPr lang="en-GB" dirty="0" smtClean="0"/>
              <a:t> your reader, making sure that they want to read on? </a:t>
            </a:r>
          </a:p>
          <a:p>
            <a:endParaRPr lang="en-GB" dirty="0"/>
          </a:p>
          <a:p>
            <a:r>
              <a:rPr lang="en-GB" dirty="0" smtClean="0"/>
              <a:t> Think about those </a:t>
            </a:r>
            <a:r>
              <a:rPr lang="en-GB" b="1" dirty="0" smtClean="0"/>
              <a:t>small details </a:t>
            </a:r>
            <a:r>
              <a:rPr lang="en-GB" dirty="0" smtClean="0"/>
              <a:t>that create tension – sounds, movements. </a:t>
            </a:r>
          </a:p>
          <a:p>
            <a:endParaRPr lang="en-GB" dirty="0"/>
          </a:p>
          <a:p>
            <a:r>
              <a:rPr lang="en-GB" dirty="0" smtClean="0"/>
              <a:t>You can </a:t>
            </a:r>
            <a:r>
              <a:rPr lang="en-GB" b="1" dirty="0" smtClean="0"/>
              <a:t>add or change </a:t>
            </a:r>
            <a:r>
              <a:rPr lang="en-GB" dirty="0" smtClean="0"/>
              <a:t>any of the features. </a:t>
            </a:r>
            <a:endParaRPr lang="en-GB" dirty="0"/>
          </a:p>
        </p:txBody>
      </p:sp>
    </p:spTree>
    <p:extLst>
      <p:ext uri="{BB962C8B-B14F-4D97-AF65-F5344CB8AC3E}">
        <p14:creationId xmlns:p14="http://schemas.microsoft.com/office/powerpoint/2010/main" val="3183065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Tension and suspense</a:t>
            </a:r>
            <a:endParaRPr lang="en-GB" dirty="0"/>
          </a:p>
        </p:txBody>
      </p:sp>
      <p:sp>
        <p:nvSpPr>
          <p:cNvPr id="3" name="Content Placeholder 2"/>
          <p:cNvSpPr>
            <a:spLocks noGrp="1"/>
          </p:cNvSpPr>
          <p:nvPr>
            <p:ph idx="1"/>
          </p:nvPr>
        </p:nvSpPr>
        <p:spPr/>
        <p:txBody>
          <a:bodyPr/>
          <a:lstStyle/>
          <a:p>
            <a:r>
              <a:rPr lang="en-GB" dirty="0" smtClean="0"/>
              <a:t> Watch the next clip – </a:t>
            </a:r>
            <a:r>
              <a:rPr lang="en-GB" b="1" dirty="0" smtClean="0"/>
              <a:t>how</a:t>
            </a:r>
            <a:r>
              <a:rPr lang="en-GB" dirty="0" smtClean="0"/>
              <a:t> is tension created in this scene? </a:t>
            </a:r>
          </a:p>
          <a:p>
            <a:endParaRPr lang="en-GB" dirty="0"/>
          </a:p>
          <a:p>
            <a:r>
              <a:rPr lang="en-GB" dirty="0" smtClean="0"/>
              <a:t> </a:t>
            </a:r>
            <a:r>
              <a:rPr lang="en-GB" b="1" dirty="0" smtClean="0"/>
              <a:t>Look out </a:t>
            </a:r>
            <a:r>
              <a:rPr lang="en-GB" dirty="0" smtClean="0"/>
              <a:t>for those </a:t>
            </a:r>
            <a:r>
              <a:rPr lang="en-GB" b="1" dirty="0" smtClean="0"/>
              <a:t>small details </a:t>
            </a:r>
            <a:r>
              <a:rPr lang="en-GB" dirty="0" smtClean="0"/>
              <a:t>– how do they create tension? </a:t>
            </a:r>
          </a:p>
          <a:p>
            <a:endParaRPr lang="en-GB" dirty="0"/>
          </a:p>
          <a:p>
            <a:r>
              <a:rPr lang="en-GB" dirty="0">
                <a:hlinkClick r:id="rId2"/>
              </a:rPr>
              <a:t>https://</a:t>
            </a:r>
            <a:r>
              <a:rPr lang="en-GB" dirty="0" smtClean="0">
                <a:hlinkClick r:id="rId2"/>
              </a:rPr>
              <a:t>www.youtube.com/watch?v=LpxwR_9EhlY</a:t>
            </a:r>
            <a:r>
              <a:rPr lang="en-GB" dirty="0" smtClean="0"/>
              <a:t> </a:t>
            </a:r>
            <a:endParaRPr lang="en-GB" dirty="0"/>
          </a:p>
        </p:txBody>
      </p:sp>
    </p:spTree>
    <p:extLst>
      <p:ext uri="{BB962C8B-B14F-4D97-AF65-F5344CB8AC3E}">
        <p14:creationId xmlns:p14="http://schemas.microsoft.com/office/powerpoint/2010/main" val="88289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Extract 1</a:t>
            </a:r>
            <a:endParaRPr lang="en-GB" dirty="0"/>
          </a:p>
        </p:txBody>
      </p:sp>
      <p:sp>
        <p:nvSpPr>
          <p:cNvPr id="3" name="Content Placeholder 2"/>
          <p:cNvSpPr>
            <a:spLocks noGrp="1"/>
          </p:cNvSpPr>
          <p:nvPr>
            <p:ph idx="1"/>
          </p:nvPr>
        </p:nvSpPr>
        <p:spPr/>
        <p:txBody>
          <a:bodyPr/>
          <a:lstStyle/>
          <a:p>
            <a:pPr marL="0" indent="0">
              <a:buNone/>
            </a:pPr>
            <a:r>
              <a:rPr lang="en-GB" sz="3600" dirty="0"/>
              <a:t>T</a:t>
            </a:r>
            <a:r>
              <a:rPr lang="en-GB" sz="3600" dirty="0" smtClean="0"/>
              <a:t>he room was dark and it was 12 o’clock. The wind blew in Paul’s face from the window. Paul began </a:t>
            </a:r>
            <a:r>
              <a:rPr lang="en-GB" sz="3600" dirty="0"/>
              <a:t>to turn the </a:t>
            </a:r>
            <a:r>
              <a:rPr lang="en-GB" sz="3600" dirty="0" smtClean="0"/>
              <a:t>door handle but he did not want to move his feet. The clock was ticking and </a:t>
            </a:r>
            <a:r>
              <a:rPr lang="en-GB" sz="3600" dirty="0"/>
              <a:t>t</a:t>
            </a:r>
            <a:r>
              <a:rPr lang="en-GB" sz="3600" dirty="0" smtClean="0"/>
              <a:t>he sky was dark. He knew that things would change when the door was opened. </a:t>
            </a:r>
            <a:endParaRPr lang="en-GB" sz="3600" dirty="0"/>
          </a:p>
          <a:p>
            <a:pPr marL="0" indent="0">
              <a:buNone/>
            </a:pPr>
            <a:endParaRPr lang="en-GB" dirty="0" smtClean="0"/>
          </a:p>
        </p:txBody>
      </p:sp>
    </p:spTree>
    <p:extLst>
      <p:ext uri="{BB962C8B-B14F-4D97-AF65-F5344CB8AC3E}">
        <p14:creationId xmlns:p14="http://schemas.microsoft.com/office/powerpoint/2010/main" val="3320894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Task </a:t>
            </a:r>
            <a:endParaRPr lang="en-GB" dirty="0"/>
          </a:p>
        </p:txBody>
      </p:sp>
      <p:sp>
        <p:nvSpPr>
          <p:cNvPr id="3" name="Content Placeholder 2"/>
          <p:cNvSpPr>
            <a:spLocks noGrp="1"/>
          </p:cNvSpPr>
          <p:nvPr>
            <p:ph idx="1"/>
          </p:nvPr>
        </p:nvSpPr>
        <p:spPr/>
        <p:txBody>
          <a:bodyPr/>
          <a:lstStyle/>
          <a:p>
            <a:pPr marL="0" indent="0" algn="ctr">
              <a:buNone/>
            </a:pPr>
            <a:r>
              <a:rPr lang="en-GB" sz="4000" b="1" dirty="0"/>
              <a:t>Re-write the paragraph. How can you create tension and suspense? </a:t>
            </a:r>
          </a:p>
          <a:p>
            <a:pPr marL="0" indent="0">
              <a:buNone/>
            </a:pPr>
            <a:endParaRPr lang="en-GB" dirty="0"/>
          </a:p>
        </p:txBody>
      </p:sp>
      <p:pic>
        <p:nvPicPr>
          <p:cNvPr id="1026" name="Picture 2" descr="C:\Users\jessicat\AppData\Local\Microsoft\Windows\Temporary Internet Files\Content.IE5\QMNXZB66\MC90043471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4293096"/>
            <a:ext cx="1844675"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6515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Task </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Midnight. Darkness engulfed the room. A cool, chilling breeze swept </a:t>
            </a:r>
            <a:r>
              <a:rPr lang="en-GB" dirty="0" smtClean="0"/>
              <a:t>speedily</a:t>
            </a:r>
            <a:r>
              <a:rPr lang="en-GB" dirty="0" smtClean="0"/>
              <a:t> </a:t>
            </a:r>
            <a:r>
              <a:rPr lang="en-GB" dirty="0" smtClean="0"/>
              <a:t>past Mark’s face. Carefully, he began to turn the iron, stone cold door handle. This was it, he thought. But his feet were chained to the ground, refusing to move like an enormous rock. The drip, drip, drip of the kitchen tap could be heard in the next room. Night was closing in. Time was catching up with him. Once that door was opened, things would never be the same…</a:t>
            </a:r>
            <a:endParaRPr lang="en-GB" dirty="0"/>
          </a:p>
        </p:txBody>
      </p:sp>
    </p:spTree>
    <p:extLst>
      <p:ext uri="{BB962C8B-B14F-4D97-AF65-F5344CB8AC3E}">
        <p14:creationId xmlns:p14="http://schemas.microsoft.com/office/powerpoint/2010/main" val="2762887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Task </a:t>
            </a:r>
            <a:endParaRPr lang="en-GB" dirty="0"/>
          </a:p>
        </p:txBody>
      </p:sp>
      <p:sp>
        <p:nvSpPr>
          <p:cNvPr id="3" name="Content Placeholder 2"/>
          <p:cNvSpPr>
            <a:spLocks noGrp="1"/>
          </p:cNvSpPr>
          <p:nvPr>
            <p:ph idx="1"/>
          </p:nvPr>
        </p:nvSpPr>
        <p:spPr/>
        <p:txBody>
          <a:bodyPr>
            <a:normAutofit/>
          </a:bodyPr>
          <a:lstStyle/>
          <a:p>
            <a:pPr marL="0" indent="0">
              <a:buNone/>
            </a:pPr>
            <a:endParaRPr lang="en-GB" dirty="0"/>
          </a:p>
          <a:p>
            <a:r>
              <a:rPr lang="en-GB" b="1" dirty="0" smtClean="0"/>
              <a:t>Re-write</a:t>
            </a:r>
            <a:r>
              <a:rPr lang="en-GB" dirty="0" smtClean="0"/>
              <a:t> the</a:t>
            </a:r>
            <a:r>
              <a:rPr lang="en-GB" b="1" dirty="0" smtClean="0"/>
              <a:t> </a:t>
            </a:r>
            <a:r>
              <a:rPr lang="en-GB" dirty="0" smtClean="0"/>
              <a:t>paragraph</a:t>
            </a:r>
            <a:r>
              <a:rPr lang="en-GB" b="1" dirty="0" smtClean="0"/>
              <a:t> </a:t>
            </a:r>
            <a:r>
              <a:rPr lang="en-GB" dirty="0" smtClean="0"/>
              <a:t>– what is in the room? </a:t>
            </a:r>
          </a:p>
          <a:p>
            <a:pPr marL="0" indent="0">
              <a:buNone/>
            </a:pPr>
            <a:endParaRPr lang="en-GB" dirty="0"/>
          </a:p>
          <a:p>
            <a:r>
              <a:rPr lang="en-GB" dirty="0" smtClean="0"/>
              <a:t>Think about </a:t>
            </a:r>
            <a:r>
              <a:rPr lang="en-GB" b="1" dirty="0" smtClean="0"/>
              <a:t>setting</a:t>
            </a:r>
            <a:r>
              <a:rPr lang="en-GB" dirty="0" smtClean="0"/>
              <a:t>. </a:t>
            </a:r>
          </a:p>
          <a:p>
            <a:pPr marL="0" indent="0">
              <a:buNone/>
            </a:pPr>
            <a:endParaRPr lang="en-GB" dirty="0"/>
          </a:p>
          <a:p>
            <a:r>
              <a:rPr lang="en-GB" b="1" dirty="0" smtClean="0"/>
              <a:t>How</a:t>
            </a:r>
            <a:r>
              <a:rPr lang="en-GB" dirty="0" smtClean="0"/>
              <a:t> are you going to create tension? </a:t>
            </a:r>
            <a:endParaRPr lang="en-GB" dirty="0"/>
          </a:p>
        </p:txBody>
      </p:sp>
    </p:spTree>
    <p:extLst>
      <p:ext uri="{BB962C8B-B14F-4D97-AF65-F5344CB8AC3E}">
        <p14:creationId xmlns:p14="http://schemas.microsoft.com/office/powerpoint/2010/main" val="319837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Tension </a:t>
            </a:r>
            <a:endParaRPr lang="en-GB" dirty="0"/>
          </a:p>
        </p:txBody>
      </p:sp>
      <p:sp>
        <p:nvSpPr>
          <p:cNvPr id="3" name="Content Placeholder 2"/>
          <p:cNvSpPr>
            <a:spLocks noGrp="1"/>
          </p:cNvSpPr>
          <p:nvPr>
            <p:ph idx="1"/>
          </p:nvPr>
        </p:nvSpPr>
        <p:spPr/>
        <p:txBody>
          <a:bodyPr>
            <a:normAutofit lnSpcReduction="10000"/>
          </a:bodyPr>
          <a:lstStyle/>
          <a:p>
            <a:pPr marL="0" indent="0">
              <a:buNone/>
            </a:pPr>
            <a:endParaRPr lang="en-GB" dirty="0">
              <a:hlinkClick r:id="rId2"/>
            </a:endParaRPr>
          </a:p>
          <a:p>
            <a:pPr marL="0" indent="0">
              <a:buNone/>
            </a:pPr>
            <a:r>
              <a:rPr lang="en-GB" dirty="0">
                <a:hlinkClick r:id="rId3"/>
              </a:rPr>
              <a:t>https://</a:t>
            </a:r>
            <a:r>
              <a:rPr lang="en-GB" dirty="0" smtClean="0">
                <a:hlinkClick r:id="rId3"/>
              </a:rPr>
              <a:t>www.youtube.com/watch?v=UZJgFR77KLE</a:t>
            </a:r>
            <a:r>
              <a:rPr lang="en-GB" dirty="0" smtClean="0"/>
              <a:t> </a:t>
            </a:r>
            <a:endParaRPr lang="en-GB" dirty="0"/>
          </a:p>
          <a:p>
            <a:r>
              <a:rPr lang="en-GB" dirty="0" smtClean="0"/>
              <a:t>Watch the clip. </a:t>
            </a:r>
          </a:p>
          <a:p>
            <a:pPr marL="0" indent="0">
              <a:buNone/>
            </a:pPr>
            <a:endParaRPr lang="en-GB" dirty="0"/>
          </a:p>
          <a:p>
            <a:r>
              <a:rPr lang="en-GB" dirty="0" smtClean="0"/>
              <a:t>Can you identify any of the </a:t>
            </a:r>
            <a:r>
              <a:rPr lang="en-GB" b="1" dirty="0" smtClean="0"/>
              <a:t>key features</a:t>
            </a:r>
            <a:r>
              <a:rPr lang="en-GB" dirty="0" smtClean="0"/>
              <a:t>?</a:t>
            </a:r>
          </a:p>
          <a:p>
            <a:endParaRPr lang="en-GB" dirty="0"/>
          </a:p>
          <a:p>
            <a:r>
              <a:rPr lang="en-GB" dirty="0" smtClean="0"/>
              <a:t>What is the </a:t>
            </a:r>
            <a:r>
              <a:rPr lang="en-GB" b="1" dirty="0" smtClean="0"/>
              <a:t>effect</a:t>
            </a:r>
            <a:r>
              <a:rPr lang="en-GB" dirty="0" smtClean="0"/>
              <a:t> of those features? </a:t>
            </a:r>
            <a:endParaRPr lang="en-GB" dirty="0"/>
          </a:p>
        </p:txBody>
      </p:sp>
    </p:spTree>
    <p:extLst>
      <p:ext uri="{BB962C8B-B14F-4D97-AF65-F5344CB8AC3E}">
        <p14:creationId xmlns:p14="http://schemas.microsoft.com/office/powerpoint/2010/main" val="3577670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Extract 2 – Susan Hill</a:t>
            </a:r>
            <a:endParaRPr lang="en-GB" dirty="0"/>
          </a:p>
        </p:txBody>
      </p:sp>
      <p:sp>
        <p:nvSpPr>
          <p:cNvPr id="3" name="Content Placeholder 2"/>
          <p:cNvSpPr>
            <a:spLocks noGrp="1"/>
          </p:cNvSpPr>
          <p:nvPr>
            <p:ph idx="1"/>
          </p:nvPr>
        </p:nvSpPr>
        <p:spPr/>
        <p:txBody>
          <a:bodyPr>
            <a:normAutofit/>
          </a:bodyPr>
          <a:lstStyle/>
          <a:p>
            <a:r>
              <a:rPr lang="en-GB" sz="4400" b="1" dirty="0" smtClean="0"/>
              <a:t>How</a:t>
            </a:r>
            <a:r>
              <a:rPr lang="en-GB" sz="4400" dirty="0" smtClean="0"/>
              <a:t> has the writer created tension and suspense?</a:t>
            </a:r>
          </a:p>
          <a:p>
            <a:endParaRPr lang="en-GB" sz="4400" dirty="0"/>
          </a:p>
          <a:p>
            <a:r>
              <a:rPr lang="en-GB" sz="4400" dirty="0" smtClean="0"/>
              <a:t>Think about the key</a:t>
            </a:r>
          </a:p>
          <a:p>
            <a:pPr marL="0" indent="0">
              <a:buNone/>
            </a:pPr>
            <a:r>
              <a:rPr lang="en-GB" sz="4400" dirty="0" smtClean="0"/>
              <a:t>terms and techniques.  </a:t>
            </a:r>
            <a:endParaRPr lang="en-GB" sz="4400" dirty="0"/>
          </a:p>
        </p:txBody>
      </p:sp>
      <p:pic>
        <p:nvPicPr>
          <p:cNvPr id="2050" name="Picture 2" descr="C:\Users\jessica\AppData\Local\Microsoft\Windows\Temporary Internet Files\Content.IE5\ZDOS35M8\MM900323763[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3870490"/>
            <a:ext cx="2127672" cy="229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126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Starter </a:t>
            </a:r>
            <a:endParaRPr lang="en-GB" dirty="0"/>
          </a:p>
        </p:txBody>
      </p:sp>
      <p:sp>
        <p:nvSpPr>
          <p:cNvPr id="3" name="Content Placeholder 2"/>
          <p:cNvSpPr>
            <a:spLocks noGrp="1"/>
          </p:cNvSpPr>
          <p:nvPr>
            <p:ph idx="1"/>
          </p:nvPr>
        </p:nvSpPr>
        <p:spPr/>
        <p:txBody>
          <a:bodyPr/>
          <a:lstStyle/>
          <a:p>
            <a:r>
              <a:rPr lang="en-GB" dirty="0" smtClean="0"/>
              <a:t>Listen to the music. </a:t>
            </a:r>
          </a:p>
          <a:p>
            <a:endParaRPr lang="en-GB" dirty="0"/>
          </a:p>
          <a:p>
            <a:r>
              <a:rPr lang="en-GB" dirty="0" smtClean="0"/>
              <a:t>Write down key words/phrases/emotional responses. </a:t>
            </a:r>
          </a:p>
          <a:p>
            <a:pPr marL="0" indent="0">
              <a:buNone/>
            </a:pPr>
            <a:endParaRPr lang="en-GB" dirty="0"/>
          </a:p>
          <a:p>
            <a:pPr marL="0" indent="0">
              <a:buNone/>
            </a:pPr>
            <a:endParaRPr lang="en-GB" dirty="0"/>
          </a:p>
        </p:txBody>
      </p:sp>
      <p:pic>
        <p:nvPicPr>
          <p:cNvPr id="13" name="MS910219016[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4437112"/>
            <a:ext cx="609600" cy="609600"/>
          </a:xfrm>
          <a:prstGeom prst="rect">
            <a:avLst/>
          </a:prstGeom>
        </p:spPr>
      </p:pic>
    </p:spTree>
    <p:extLst>
      <p:ext uri="{BB962C8B-B14F-4D97-AF65-F5344CB8AC3E}">
        <p14:creationId xmlns:p14="http://schemas.microsoft.com/office/powerpoint/2010/main" val="563535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3" fill="hold"/>
                                        <p:tgtEl>
                                          <p:spTgt spid="13"/>
                                        </p:tgtEl>
                                      </p:cBhvr>
                                    </p:cmd>
                                  </p:childTnLst>
                                </p:cTn>
                              </p:par>
                            </p:childTnLst>
                          </p:cTn>
                        </p:par>
                      </p:childTnLst>
                    </p:cTn>
                  </p:par>
                </p:childTnLst>
              </p:cTn>
              <p:nextCondLst>
                <p:cond evt="onClick" delay="0">
                  <p:tgtEl>
                    <p:spTgt spid="13"/>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Task </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sz="4800" b="1" dirty="0" smtClean="0">
                <a:solidFill>
                  <a:srgbClr val="FF0000"/>
                </a:solidFill>
              </a:rPr>
              <a:t>1. </a:t>
            </a:r>
            <a:r>
              <a:rPr lang="en-GB" sz="4800" b="1" dirty="0" smtClean="0"/>
              <a:t>‘</a:t>
            </a:r>
            <a:r>
              <a:rPr lang="en-GB" sz="4800" dirty="0" smtClean="0"/>
              <a:t>The cellar at midnight’.</a:t>
            </a:r>
          </a:p>
          <a:p>
            <a:pPr marL="0" indent="0">
              <a:buNone/>
            </a:pPr>
            <a:endParaRPr lang="en-GB" sz="4800" dirty="0"/>
          </a:p>
          <a:p>
            <a:pPr marL="0" indent="0">
              <a:buNone/>
            </a:pPr>
            <a:r>
              <a:rPr lang="en-GB" sz="4800" b="1" dirty="0" smtClean="0">
                <a:solidFill>
                  <a:srgbClr val="FF0000"/>
                </a:solidFill>
              </a:rPr>
              <a:t>2. </a:t>
            </a:r>
            <a:r>
              <a:rPr lang="en-GB" sz="4800" b="1" dirty="0" smtClean="0"/>
              <a:t>‘</a:t>
            </a:r>
            <a:r>
              <a:rPr lang="en-GB" sz="4800" dirty="0" smtClean="0"/>
              <a:t>The whispering forest’.</a:t>
            </a:r>
          </a:p>
          <a:p>
            <a:pPr marL="514350" indent="-514350">
              <a:buAutoNum type="arabicPeriod"/>
            </a:pPr>
            <a:endParaRPr lang="en-GB" sz="4800" dirty="0"/>
          </a:p>
          <a:p>
            <a:pPr marL="0" indent="0">
              <a:buNone/>
            </a:pPr>
            <a:r>
              <a:rPr lang="en-GB" sz="4800" dirty="0" smtClean="0"/>
              <a:t>Creating tension and suspense, write a paragraph based on either title. </a:t>
            </a:r>
            <a:endParaRPr lang="en-GB" sz="4800" dirty="0"/>
          </a:p>
        </p:txBody>
      </p:sp>
    </p:spTree>
    <p:extLst>
      <p:ext uri="{BB962C8B-B14F-4D97-AF65-F5344CB8AC3E}">
        <p14:creationId xmlns:p14="http://schemas.microsoft.com/office/powerpoint/2010/main" val="1242121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Plenary</a:t>
            </a:r>
            <a:endParaRPr lang="en-GB" dirty="0"/>
          </a:p>
        </p:txBody>
      </p:sp>
      <p:sp>
        <p:nvSpPr>
          <p:cNvPr id="3" name="Content Placeholder 2"/>
          <p:cNvSpPr>
            <a:spLocks noGrp="1"/>
          </p:cNvSpPr>
          <p:nvPr>
            <p:ph idx="1"/>
          </p:nvPr>
        </p:nvSpPr>
        <p:spPr/>
        <p:txBody>
          <a:bodyPr>
            <a:normAutofit/>
          </a:bodyPr>
          <a:lstStyle/>
          <a:p>
            <a:r>
              <a:rPr lang="en-GB" sz="4000" dirty="0" smtClean="0"/>
              <a:t>Create a poster with the key terms and techniques for creating SUSPENSE and TENSION. </a:t>
            </a:r>
            <a:endParaRPr lang="en-GB" sz="4000" dirty="0"/>
          </a:p>
        </p:txBody>
      </p:sp>
      <p:pic>
        <p:nvPicPr>
          <p:cNvPr id="4098" name="Picture 2" descr="C:\Users\jessica\AppData\Local\Microsoft\Windows\Temporary Internet Files\Content.IE5\5K7YAMFG\MC90038413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4077072"/>
            <a:ext cx="1228039" cy="181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179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Learning Objectives</a:t>
            </a:r>
            <a:endParaRPr lang="en-GB" dirty="0"/>
          </a:p>
        </p:txBody>
      </p:sp>
      <p:sp>
        <p:nvSpPr>
          <p:cNvPr id="3" name="Content Placeholder 2"/>
          <p:cNvSpPr>
            <a:spLocks noGrp="1"/>
          </p:cNvSpPr>
          <p:nvPr>
            <p:ph idx="1"/>
          </p:nvPr>
        </p:nvSpPr>
        <p:spPr/>
        <p:txBody>
          <a:bodyPr/>
          <a:lstStyle/>
          <a:p>
            <a:r>
              <a:rPr lang="en-GB" dirty="0"/>
              <a:t> Students will </a:t>
            </a:r>
            <a:r>
              <a:rPr lang="en-GB" b="1" dirty="0">
                <a:solidFill>
                  <a:srgbClr val="FF0000"/>
                </a:solidFill>
              </a:rPr>
              <a:t>identify </a:t>
            </a:r>
            <a:r>
              <a:rPr lang="en-GB" dirty="0"/>
              <a:t>different ways of creating tension in creative writing. </a:t>
            </a:r>
          </a:p>
          <a:p>
            <a:endParaRPr lang="en-GB" dirty="0"/>
          </a:p>
          <a:p>
            <a:r>
              <a:rPr lang="en-GB" dirty="0"/>
              <a:t>Students will </a:t>
            </a:r>
            <a:r>
              <a:rPr lang="en-GB" b="1" dirty="0">
                <a:solidFill>
                  <a:srgbClr val="FF0000"/>
                </a:solidFill>
              </a:rPr>
              <a:t>demonstrate</a:t>
            </a:r>
            <a:r>
              <a:rPr lang="en-GB" dirty="0"/>
              <a:t> an understanding of creating tension in creative writing through a number of tasks. </a:t>
            </a:r>
          </a:p>
          <a:p>
            <a:pPr marL="0" indent="0">
              <a:buNone/>
            </a:pPr>
            <a:endParaRPr lang="en-GB" dirty="0"/>
          </a:p>
        </p:txBody>
      </p:sp>
    </p:spTree>
    <p:extLst>
      <p:ext uri="{BB962C8B-B14F-4D97-AF65-F5344CB8AC3E}">
        <p14:creationId xmlns:p14="http://schemas.microsoft.com/office/powerpoint/2010/main" val="184716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0000"/>
          </a:solidFill>
        </p:spPr>
        <p:txBody>
          <a:bodyPr/>
          <a:lstStyle/>
          <a:p>
            <a:r>
              <a:rPr lang="en-GB" dirty="0" smtClean="0"/>
              <a:t>Learning Objectives </a:t>
            </a:r>
            <a:endParaRPr lang="en-GB" dirty="0"/>
          </a:p>
        </p:txBody>
      </p:sp>
      <p:sp>
        <p:nvSpPr>
          <p:cNvPr id="2" name="Content Placeholder 1"/>
          <p:cNvSpPr>
            <a:spLocks noGrp="1"/>
          </p:cNvSpPr>
          <p:nvPr>
            <p:ph idx="1"/>
          </p:nvPr>
        </p:nvSpPr>
        <p:spPr/>
        <p:txBody>
          <a:bodyPr/>
          <a:lstStyle/>
          <a:p>
            <a:r>
              <a:rPr lang="en-GB" dirty="0" smtClean="0"/>
              <a:t> Students will </a:t>
            </a:r>
            <a:r>
              <a:rPr lang="en-GB" b="1" dirty="0" smtClean="0">
                <a:solidFill>
                  <a:srgbClr val="FF0000"/>
                </a:solidFill>
              </a:rPr>
              <a:t>identify </a:t>
            </a:r>
            <a:r>
              <a:rPr lang="en-GB" dirty="0" smtClean="0"/>
              <a:t>different ways of creating tension in creative writing. </a:t>
            </a:r>
          </a:p>
          <a:p>
            <a:endParaRPr lang="en-GB" dirty="0"/>
          </a:p>
          <a:p>
            <a:r>
              <a:rPr lang="en-GB" dirty="0" smtClean="0"/>
              <a:t>Students will </a:t>
            </a:r>
            <a:r>
              <a:rPr lang="en-GB" b="1" dirty="0" smtClean="0">
                <a:solidFill>
                  <a:srgbClr val="FF0000"/>
                </a:solidFill>
              </a:rPr>
              <a:t>demonstrate</a:t>
            </a:r>
            <a:r>
              <a:rPr lang="en-GB" dirty="0" smtClean="0"/>
              <a:t> an understanding of creating tension in creative writing</a:t>
            </a:r>
            <a:r>
              <a:rPr lang="en-GB" dirty="0"/>
              <a:t> </a:t>
            </a:r>
            <a:r>
              <a:rPr lang="en-GB" dirty="0" smtClean="0"/>
              <a:t>through a number of tasks. </a:t>
            </a:r>
            <a:endParaRPr lang="en-GB" dirty="0"/>
          </a:p>
        </p:txBody>
      </p:sp>
    </p:spTree>
    <p:extLst>
      <p:ext uri="{BB962C8B-B14F-4D97-AF65-F5344CB8AC3E}">
        <p14:creationId xmlns:p14="http://schemas.microsoft.com/office/powerpoint/2010/main" val="150084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366" y="188640"/>
            <a:ext cx="8229600" cy="1143000"/>
          </a:xfrm>
          <a:solidFill>
            <a:srgbClr val="FF0000"/>
          </a:solidFill>
        </p:spPr>
        <p:txBody>
          <a:bodyPr/>
          <a:lstStyle/>
          <a:p>
            <a:r>
              <a:rPr lang="en-GB" dirty="0" smtClean="0"/>
              <a:t>Tension and suspense </a:t>
            </a:r>
            <a:endParaRPr lang="en-GB" dirty="0"/>
          </a:p>
        </p:txBody>
      </p:sp>
      <p:sp>
        <p:nvSpPr>
          <p:cNvPr id="3" name="Content Placeholder 2"/>
          <p:cNvSpPr>
            <a:spLocks noGrp="1"/>
          </p:cNvSpPr>
          <p:nvPr>
            <p:ph idx="1"/>
          </p:nvPr>
        </p:nvSpPr>
        <p:spPr/>
        <p:txBody>
          <a:bodyPr>
            <a:normAutofit lnSpcReduction="10000"/>
          </a:bodyPr>
          <a:lstStyle/>
          <a:p>
            <a:pPr marL="742950" indent="-742950">
              <a:buFont typeface="+mj-lt"/>
              <a:buAutoNum type="arabicPeriod"/>
            </a:pPr>
            <a:r>
              <a:rPr lang="en-GB" sz="4000" dirty="0" smtClean="0"/>
              <a:t>What do we </a:t>
            </a:r>
            <a:r>
              <a:rPr lang="en-GB" sz="4000" b="1" dirty="0" smtClean="0"/>
              <a:t>mean</a:t>
            </a:r>
            <a:r>
              <a:rPr lang="en-GB" sz="4000" dirty="0" smtClean="0"/>
              <a:t> by suspense? </a:t>
            </a:r>
          </a:p>
          <a:p>
            <a:pPr marL="0" indent="0">
              <a:buNone/>
            </a:pPr>
            <a:endParaRPr lang="en-GB" sz="4000" dirty="0" smtClean="0"/>
          </a:p>
          <a:p>
            <a:pPr marL="0" indent="0">
              <a:buNone/>
            </a:pPr>
            <a:r>
              <a:rPr lang="en-GB" sz="4000" dirty="0" smtClean="0"/>
              <a:t>2. Think of a scene from a TV show, film or book that has kept </a:t>
            </a:r>
            <a:r>
              <a:rPr lang="en-GB" sz="4000" b="1" dirty="0" smtClean="0"/>
              <a:t>you</a:t>
            </a:r>
            <a:r>
              <a:rPr lang="en-GB" sz="4000" dirty="0" smtClean="0"/>
              <a:t> in suspense. </a:t>
            </a:r>
          </a:p>
          <a:p>
            <a:pPr marL="0" indent="0">
              <a:buNone/>
            </a:pPr>
            <a:r>
              <a:rPr lang="en-GB" sz="4000" b="1" dirty="0" smtClean="0"/>
              <a:t>How</a:t>
            </a:r>
            <a:r>
              <a:rPr lang="en-GB" sz="4000" dirty="0" smtClean="0"/>
              <a:t> did it keep you ‘on the edge of your seat’? </a:t>
            </a:r>
            <a:endParaRPr lang="en-GB" sz="4000" dirty="0"/>
          </a:p>
        </p:txBody>
      </p:sp>
    </p:spTree>
    <p:extLst>
      <p:ext uri="{BB962C8B-B14F-4D97-AF65-F5344CB8AC3E}">
        <p14:creationId xmlns:p14="http://schemas.microsoft.com/office/powerpoint/2010/main" val="3799592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Creating tension </a:t>
            </a:r>
            <a:endParaRPr lang="en-GB" dirty="0"/>
          </a:p>
        </p:txBody>
      </p:sp>
      <p:sp>
        <p:nvSpPr>
          <p:cNvPr id="3" name="Content Placeholder 2"/>
          <p:cNvSpPr>
            <a:spLocks noGrp="1"/>
          </p:cNvSpPr>
          <p:nvPr>
            <p:ph idx="1"/>
          </p:nvPr>
        </p:nvSpPr>
        <p:spPr/>
        <p:txBody>
          <a:bodyPr>
            <a:normAutofit fontScale="77500" lnSpcReduction="20000"/>
          </a:bodyPr>
          <a:lstStyle/>
          <a:p>
            <a:pPr marL="0" indent="0">
              <a:buNone/>
            </a:pPr>
            <a:endParaRPr lang="en-GB" sz="4000" dirty="0" smtClean="0"/>
          </a:p>
          <a:p>
            <a:pPr marL="0" indent="0">
              <a:buNone/>
            </a:pPr>
            <a:r>
              <a:rPr lang="en-GB" sz="5700" b="1" dirty="0" smtClean="0"/>
              <a:t>How</a:t>
            </a:r>
            <a:r>
              <a:rPr lang="en-GB" sz="5700" dirty="0" smtClean="0"/>
              <a:t> is tension created in this clip? </a:t>
            </a:r>
          </a:p>
          <a:p>
            <a:pPr marL="0" indent="0">
              <a:buNone/>
            </a:pPr>
            <a:endParaRPr lang="en-GB" sz="4000" dirty="0"/>
          </a:p>
          <a:p>
            <a:pPr marL="0" indent="0">
              <a:buNone/>
            </a:pPr>
            <a:r>
              <a:rPr lang="en-GB" sz="4000" dirty="0" smtClean="0"/>
              <a:t>1.    </a:t>
            </a:r>
          </a:p>
          <a:p>
            <a:pPr marL="0" indent="0">
              <a:buNone/>
            </a:pPr>
            <a:endParaRPr lang="en-GB" sz="4000" u="sng" dirty="0" smtClean="0"/>
          </a:p>
          <a:p>
            <a:pPr marL="0" indent="0">
              <a:buNone/>
            </a:pPr>
            <a:r>
              <a:rPr lang="en-GB" sz="4000" dirty="0" smtClean="0">
                <a:hlinkClick r:id="rId2"/>
              </a:rPr>
              <a:t>https://www.youtube.com/watch?v=07l6HgPDJn0</a:t>
            </a:r>
            <a:r>
              <a:rPr lang="en-GB" sz="4000" dirty="0" smtClean="0"/>
              <a:t> </a:t>
            </a:r>
          </a:p>
          <a:p>
            <a:pPr marL="0" indent="0">
              <a:buNone/>
            </a:pPr>
            <a:endParaRPr lang="en-GB" sz="4000" dirty="0" smtClean="0"/>
          </a:p>
          <a:p>
            <a:pPr marL="0" indent="0">
              <a:buNone/>
            </a:pPr>
            <a:endParaRPr lang="en-GB" dirty="0"/>
          </a:p>
          <a:p>
            <a:pPr marL="0" indent="0">
              <a:buNone/>
            </a:pPr>
            <a:r>
              <a:rPr lang="en-GB" dirty="0" smtClean="0"/>
              <a:t> </a:t>
            </a:r>
            <a:endParaRPr lang="en-GB" dirty="0"/>
          </a:p>
        </p:txBody>
      </p:sp>
    </p:spTree>
    <p:extLst>
      <p:ext uri="{BB962C8B-B14F-4D97-AF65-F5344CB8AC3E}">
        <p14:creationId xmlns:p14="http://schemas.microsoft.com/office/powerpoint/2010/main" val="820375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Tension and suspense </a:t>
            </a:r>
            <a:endParaRPr lang="en-GB" dirty="0"/>
          </a:p>
        </p:txBody>
      </p:sp>
      <p:sp>
        <p:nvSpPr>
          <p:cNvPr id="3" name="Content Placeholder 2"/>
          <p:cNvSpPr>
            <a:spLocks noGrp="1"/>
          </p:cNvSpPr>
          <p:nvPr>
            <p:ph idx="1"/>
          </p:nvPr>
        </p:nvSpPr>
        <p:spPr/>
        <p:txBody>
          <a:bodyPr>
            <a:normAutofit/>
          </a:bodyPr>
          <a:lstStyle/>
          <a:p>
            <a:r>
              <a:rPr lang="en-GB" sz="4800" dirty="0" smtClean="0"/>
              <a:t> </a:t>
            </a:r>
            <a:r>
              <a:rPr lang="en-GB" sz="4800" b="1" dirty="0" smtClean="0"/>
              <a:t>Why</a:t>
            </a:r>
            <a:r>
              <a:rPr lang="en-GB" sz="4800" dirty="0" smtClean="0"/>
              <a:t> do </a:t>
            </a:r>
            <a:r>
              <a:rPr lang="en-GB" sz="4800" b="1" dirty="0" smtClean="0"/>
              <a:t>writers</a:t>
            </a:r>
            <a:r>
              <a:rPr lang="en-GB" sz="4800" dirty="0" smtClean="0"/>
              <a:t> create tension and suspense? </a:t>
            </a:r>
            <a:endParaRPr lang="en-GB" sz="4800" dirty="0"/>
          </a:p>
        </p:txBody>
      </p:sp>
      <p:pic>
        <p:nvPicPr>
          <p:cNvPr id="1026" name="Picture 2" descr="C:\Users\jessica\AppData\Local\Microsoft\Windows\Temporary Internet Files\Content.IE5\5K7YAMFG\MP9003155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3875809"/>
            <a:ext cx="2404864" cy="1715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859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0000"/>
          </a:solidFill>
        </p:spPr>
        <p:txBody>
          <a:bodyPr/>
          <a:lstStyle/>
          <a:p>
            <a:pPr algn="ctr"/>
            <a:r>
              <a:rPr lang="en-GB" dirty="0" smtClean="0"/>
              <a:t>Creating tension </a:t>
            </a:r>
            <a:endParaRPr lang="en-GB" dirty="0"/>
          </a:p>
        </p:txBody>
      </p:sp>
      <p:sp>
        <p:nvSpPr>
          <p:cNvPr id="5" name="TextBox 4"/>
          <p:cNvSpPr txBox="1"/>
          <p:nvPr/>
        </p:nvSpPr>
        <p:spPr>
          <a:xfrm>
            <a:off x="323528" y="1412776"/>
            <a:ext cx="2952328" cy="1077218"/>
          </a:xfrm>
          <a:prstGeom prst="rect">
            <a:avLst/>
          </a:prstGeom>
          <a:noFill/>
        </p:spPr>
        <p:txBody>
          <a:bodyPr wrap="square" rtlCol="0">
            <a:spAutoFit/>
          </a:bodyPr>
          <a:lstStyle/>
          <a:p>
            <a:r>
              <a:rPr lang="en-GB" sz="3200" dirty="0" smtClean="0">
                <a:solidFill>
                  <a:srgbClr val="FF0000"/>
                </a:solidFill>
              </a:rPr>
              <a:t>Suspense and tension </a:t>
            </a:r>
            <a:endParaRPr lang="en-GB" sz="3200" dirty="0">
              <a:solidFill>
                <a:srgbClr val="FF0000"/>
              </a:solidFill>
            </a:endParaRPr>
          </a:p>
        </p:txBody>
      </p:sp>
      <p:cxnSp>
        <p:nvCxnSpPr>
          <p:cNvPr id="7" name="Straight Arrow Connector 6"/>
          <p:cNvCxnSpPr/>
          <p:nvPr/>
        </p:nvCxnSpPr>
        <p:spPr>
          <a:xfrm>
            <a:off x="611560" y="2489994"/>
            <a:ext cx="1008112" cy="10830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9552" y="3717032"/>
            <a:ext cx="2880320" cy="646331"/>
          </a:xfrm>
          <a:prstGeom prst="rect">
            <a:avLst/>
          </a:prstGeom>
          <a:noFill/>
        </p:spPr>
        <p:txBody>
          <a:bodyPr wrap="square" rtlCol="0">
            <a:spAutoFit/>
          </a:bodyPr>
          <a:lstStyle/>
          <a:p>
            <a:r>
              <a:rPr lang="en-GB" b="1" dirty="0" smtClean="0"/>
              <a:t>Engaging your reader –fascination, intrigue. </a:t>
            </a:r>
            <a:endParaRPr lang="en-GB" b="1" dirty="0"/>
          </a:p>
        </p:txBody>
      </p:sp>
      <p:cxnSp>
        <p:nvCxnSpPr>
          <p:cNvPr id="10" name="Straight Arrow Connector 9"/>
          <p:cNvCxnSpPr/>
          <p:nvPr/>
        </p:nvCxnSpPr>
        <p:spPr>
          <a:xfrm>
            <a:off x="2627784" y="2132856"/>
            <a:ext cx="208823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32040" y="2489994"/>
            <a:ext cx="2736304" cy="1200329"/>
          </a:xfrm>
          <a:prstGeom prst="rect">
            <a:avLst/>
          </a:prstGeom>
          <a:noFill/>
        </p:spPr>
        <p:txBody>
          <a:bodyPr wrap="square" rtlCol="0">
            <a:spAutoFit/>
          </a:bodyPr>
          <a:lstStyle/>
          <a:p>
            <a:r>
              <a:rPr lang="en-GB" b="1" dirty="0" smtClean="0"/>
              <a:t>Creating atmosphere and mood – on edge; sense of anticipation. Excitement/mystery. </a:t>
            </a:r>
            <a:endParaRPr lang="en-GB" b="1" dirty="0"/>
          </a:p>
        </p:txBody>
      </p:sp>
      <p:cxnSp>
        <p:nvCxnSpPr>
          <p:cNvPr id="13" name="Straight Arrow Connector 12"/>
          <p:cNvCxnSpPr/>
          <p:nvPr/>
        </p:nvCxnSpPr>
        <p:spPr>
          <a:xfrm>
            <a:off x="2771800" y="2780928"/>
            <a:ext cx="2304256" cy="1440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2080" y="4225556"/>
            <a:ext cx="3168352" cy="923330"/>
          </a:xfrm>
          <a:prstGeom prst="rect">
            <a:avLst/>
          </a:prstGeom>
          <a:noFill/>
        </p:spPr>
        <p:txBody>
          <a:bodyPr wrap="square" rtlCol="0">
            <a:spAutoFit/>
          </a:bodyPr>
          <a:lstStyle/>
          <a:p>
            <a:r>
              <a:rPr lang="en-GB" b="1" dirty="0" smtClean="0"/>
              <a:t>Drawing your reader in; holding on until the end of your paragraph/story </a:t>
            </a:r>
            <a:r>
              <a:rPr lang="en-GB" b="1" dirty="0"/>
              <a:t>.</a:t>
            </a:r>
          </a:p>
        </p:txBody>
      </p:sp>
      <p:pic>
        <p:nvPicPr>
          <p:cNvPr id="1026" name="Picture 2" descr="C:\Users\jessica\AppData\Local\Microsoft\Windows\Temporary Internet Files\Content.IE5\W4TVHMA0\MP90038267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212" y="4461212"/>
            <a:ext cx="1367804" cy="191492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115616" y="4363363"/>
            <a:ext cx="684076" cy="9378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flipH="1">
            <a:off x="724283" y="5500255"/>
            <a:ext cx="2226735" cy="923330"/>
          </a:xfrm>
          <a:prstGeom prst="rect">
            <a:avLst/>
          </a:prstGeom>
          <a:noFill/>
        </p:spPr>
        <p:txBody>
          <a:bodyPr wrap="square" rtlCol="0">
            <a:spAutoFit/>
          </a:bodyPr>
          <a:lstStyle/>
          <a:p>
            <a:r>
              <a:rPr lang="en-GB" b="1" dirty="0" smtClean="0"/>
              <a:t>Emotional responses – fear, shock, horror, fright. </a:t>
            </a:r>
            <a:endParaRPr lang="en-GB" b="1" dirty="0"/>
          </a:p>
        </p:txBody>
      </p:sp>
    </p:spTree>
    <p:extLst>
      <p:ext uri="{BB962C8B-B14F-4D97-AF65-F5344CB8AC3E}">
        <p14:creationId xmlns:p14="http://schemas.microsoft.com/office/powerpoint/2010/main" val="2598171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GB" dirty="0" smtClean="0"/>
              <a:t>Task</a:t>
            </a:r>
            <a:endParaRPr lang="en-GB" dirty="0"/>
          </a:p>
        </p:txBody>
      </p:sp>
      <p:sp>
        <p:nvSpPr>
          <p:cNvPr id="3" name="Content Placeholder 2"/>
          <p:cNvSpPr>
            <a:spLocks noGrp="1"/>
          </p:cNvSpPr>
          <p:nvPr>
            <p:ph idx="1"/>
          </p:nvPr>
        </p:nvSpPr>
        <p:spPr>
          <a:xfrm>
            <a:off x="467544" y="1628800"/>
            <a:ext cx="8229600" cy="4525963"/>
          </a:xfrm>
        </p:spPr>
        <p:txBody>
          <a:bodyPr>
            <a:normAutofit/>
          </a:bodyPr>
          <a:lstStyle/>
          <a:p>
            <a:r>
              <a:rPr lang="en-GB" sz="4000" dirty="0" smtClean="0"/>
              <a:t>Draw a </a:t>
            </a:r>
            <a:r>
              <a:rPr lang="en-GB" sz="4000" b="1" dirty="0" smtClean="0"/>
              <a:t>mind map</a:t>
            </a:r>
            <a:r>
              <a:rPr lang="en-GB" sz="4000" dirty="0" smtClean="0"/>
              <a:t>. </a:t>
            </a:r>
            <a:endParaRPr lang="en-GB" sz="4000" dirty="0"/>
          </a:p>
          <a:p>
            <a:pPr marL="0" indent="0">
              <a:buNone/>
            </a:pPr>
            <a:endParaRPr lang="en-GB" sz="4000" b="1" dirty="0"/>
          </a:p>
          <a:p>
            <a:r>
              <a:rPr lang="en-GB" sz="4000" b="1" dirty="0" smtClean="0"/>
              <a:t>How</a:t>
            </a:r>
            <a:r>
              <a:rPr lang="en-GB" sz="4000" dirty="0" smtClean="0"/>
              <a:t> do you think we can</a:t>
            </a:r>
            <a:r>
              <a:rPr lang="en-GB" sz="4000" b="1" dirty="0" smtClean="0"/>
              <a:t> create </a:t>
            </a:r>
            <a:r>
              <a:rPr lang="en-GB" sz="4000" dirty="0" smtClean="0"/>
              <a:t>tension and suspense in our writing? </a:t>
            </a:r>
            <a:endParaRPr lang="en-GB" sz="4000" dirty="0"/>
          </a:p>
        </p:txBody>
      </p:sp>
    </p:spTree>
    <p:extLst>
      <p:ext uri="{BB962C8B-B14F-4D97-AF65-F5344CB8AC3E}">
        <p14:creationId xmlns:p14="http://schemas.microsoft.com/office/powerpoint/2010/main" val="413055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0000"/>
          </a:solidFill>
        </p:spPr>
        <p:txBody>
          <a:bodyPr/>
          <a:lstStyle/>
          <a:p>
            <a:pPr algn="ctr"/>
            <a:r>
              <a:rPr lang="en-GB" dirty="0" smtClean="0"/>
              <a:t>Re-cap </a:t>
            </a:r>
            <a:endParaRPr lang="en-GB" dirty="0"/>
          </a:p>
        </p:txBody>
      </p:sp>
      <p:sp>
        <p:nvSpPr>
          <p:cNvPr id="2" name="Content Placeholder 1"/>
          <p:cNvSpPr>
            <a:spLocks noGrp="1"/>
          </p:cNvSpPr>
          <p:nvPr>
            <p:ph idx="1"/>
          </p:nvPr>
        </p:nvSpPr>
        <p:spPr/>
        <p:txBody>
          <a:bodyPr>
            <a:normAutofit fontScale="92500" lnSpcReduction="10000"/>
          </a:bodyPr>
          <a:lstStyle/>
          <a:p>
            <a:pPr marL="109728" indent="0">
              <a:buNone/>
            </a:pPr>
            <a:r>
              <a:rPr lang="en-GB" dirty="0" smtClean="0"/>
              <a:t>Creating tension and suspense: </a:t>
            </a:r>
          </a:p>
          <a:p>
            <a:pPr marL="109728" indent="0">
              <a:buNone/>
            </a:pPr>
            <a:endParaRPr lang="en-GB" dirty="0"/>
          </a:p>
          <a:p>
            <a:r>
              <a:rPr lang="en-GB" dirty="0" smtClean="0"/>
              <a:t>Sentence types (</a:t>
            </a:r>
            <a:r>
              <a:rPr lang="en-GB" b="1" dirty="0" smtClean="0"/>
              <a:t>simple</a:t>
            </a:r>
            <a:r>
              <a:rPr lang="en-GB" dirty="0" smtClean="0"/>
              <a:t>, compound, complex)</a:t>
            </a:r>
          </a:p>
          <a:p>
            <a:pPr marL="109728" indent="0">
              <a:buNone/>
            </a:pPr>
            <a:r>
              <a:rPr lang="en-GB" dirty="0" smtClean="0"/>
              <a:t> </a:t>
            </a:r>
          </a:p>
          <a:p>
            <a:r>
              <a:rPr lang="en-GB" dirty="0" smtClean="0"/>
              <a:t>Adverbials (</a:t>
            </a:r>
            <a:r>
              <a:rPr lang="en-GB" b="1" dirty="0" smtClean="0"/>
              <a:t>fronted adverbials</a:t>
            </a:r>
            <a:r>
              <a:rPr lang="en-GB" dirty="0" smtClean="0"/>
              <a:t>) </a:t>
            </a:r>
          </a:p>
          <a:p>
            <a:pPr marL="109728" indent="0">
              <a:buNone/>
            </a:pPr>
            <a:endParaRPr lang="en-GB" dirty="0" smtClean="0"/>
          </a:p>
          <a:p>
            <a:r>
              <a:rPr lang="en-GB" b="1" dirty="0" smtClean="0"/>
              <a:t>Rhetorical</a:t>
            </a:r>
            <a:r>
              <a:rPr lang="en-GB" dirty="0" smtClean="0"/>
              <a:t> devices (simile, metaphor, personification, emotive language, rhetorical question). </a:t>
            </a:r>
            <a:endParaRPr lang="en-GB" dirty="0"/>
          </a:p>
        </p:txBody>
      </p:sp>
    </p:spTree>
    <p:extLst>
      <p:ext uri="{BB962C8B-B14F-4D97-AF65-F5344CB8AC3E}">
        <p14:creationId xmlns:p14="http://schemas.microsoft.com/office/powerpoint/2010/main" val="11675465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763</TotalTime>
  <Words>690</Words>
  <Application>Microsoft Office PowerPoint</Application>
  <PresentationFormat>On-screen Show (4:3)</PresentationFormat>
  <Paragraphs>114</Paragraphs>
  <Slides>22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Creating tension and suspense</vt:lpstr>
      <vt:lpstr>Starter </vt:lpstr>
      <vt:lpstr>Learning Objectives </vt:lpstr>
      <vt:lpstr>Tension and suspense </vt:lpstr>
      <vt:lpstr>Creating tension </vt:lpstr>
      <vt:lpstr>Tension and suspense </vt:lpstr>
      <vt:lpstr>Creating tension </vt:lpstr>
      <vt:lpstr>Task</vt:lpstr>
      <vt:lpstr>Re-cap </vt:lpstr>
      <vt:lpstr>Key terminology </vt:lpstr>
      <vt:lpstr>Task </vt:lpstr>
      <vt:lpstr>Task</vt:lpstr>
      <vt:lpstr>Tension and suspense</vt:lpstr>
      <vt:lpstr>Extract 1</vt:lpstr>
      <vt:lpstr>Task </vt:lpstr>
      <vt:lpstr>Task </vt:lpstr>
      <vt:lpstr>Task </vt:lpstr>
      <vt:lpstr>Tension </vt:lpstr>
      <vt:lpstr>Extract 2 – Susan Hill</vt:lpstr>
      <vt:lpstr>Task </vt:lpstr>
      <vt:lpstr>Plenary</vt:lpstr>
      <vt:lpstr>Learning Objectives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dc:creator>
  <cp:lastModifiedBy>ALAN TARR</cp:lastModifiedBy>
  <cp:revision>38</cp:revision>
  <dcterms:created xsi:type="dcterms:W3CDTF">2014-12-09T18:17:34Z</dcterms:created>
  <dcterms:modified xsi:type="dcterms:W3CDTF">2014-12-11T08:35:56Z</dcterms:modified>
</cp:coreProperties>
</file>