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1"/>
  </p:notesMasterIdLst>
  <p:sldIdLst>
    <p:sldId id="316" r:id="rId5"/>
    <p:sldId id="257" r:id="rId6"/>
    <p:sldId id="307" r:id="rId7"/>
    <p:sldId id="308" r:id="rId8"/>
    <p:sldId id="278" r:id="rId9"/>
    <p:sldId id="315" r:id="rId10"/>
    <p:sldId id="280" r:id="rId11"/>
    <p:sldId id="281" r:id="rId12"/>
    <p:sldId id="282" r:id="rId13"/>
    <p:sldId id="277" r:id="rId14"/>
    <p:sldId id="303" r:id="rId15"/>
    <p:sldId id="283" r:id="rId16"/>
    <p:sldId id="297" r:id="rId17"/>
    <p:sldId id="299" r:id="rId18"/>
    <p:sldId id="284" r:id="rId19"/>
    <p:sldId id="305" r:id="rId20"/>
    <p:sldId id="309" r:id="rId21"/>
    <p:sldId id="304" r:id="rId22"/>
    <p:sldId id="285" r:id="rId23"/>
    <p:sldId id="301" r:id="rId24"/>
    <p:sldId id="300" r:id="rId25"/>
    <p:sldId id="286" r:id="rId26"/>
    <p:sldId id="306" r:id="rId27"/>
    <p:sldId id="310" r:id="rId28"/>
    <p:sldId id="311" r:id="rId29"/>
    <p:sldId id="314" r:id="rId30"/>
    <p:sldId id="289" r:id="rId31"/>
    <p:sldId id="287" r:id="rId32"/>
    <p:sldId id="290" r:id="rId33"/>
    <p:sldId id="294" r:id="rId34"/>
    <p:sldId id="295" r:id="rId35"/>
    <p:sldId id="292" r:id="rId36"/>
    <p:sldId id="291" r:id="rId37"/>
    <p:sldId id="312" r:id="rId38"/>
    <p:sldId id="313" r:id="rId39"/>
    <p:sldId id="265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17989B-2194-4CB9-828B-4EB47B680E9F}" v="6" dt="2021-02-24T08:47:12.125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 Moffatt" userId="S::katemo@carmel.ac.uk::c1d1bed3-625e-4559-8dfa-ec2ab1f55fe4" providerId="AD" clId="Web-{E417989B-2194-4CB9-828B-4EB47B680E9F}"/>
    <pc:docChg chg="modSld">
      <pc:chgData name="Kate Moffatt" userId="S::katemo@carmel.ac.uk::c1d1bed3-625e-4559-8dfa-ec2ab1f55fe4" providerId="AD" clId="Web-{E417989B-2194-4CB9-828B-4EB47B680E9F}" dt="2021-02-24T08:47:12.108" v="2" actId="20577"/>
      <pc:docMkLst>
        <pc:docMk/>
      </pc:docMkLst>
      <pc:sldChg chg="modSp">
        <pc:chgData name="Kate Moffatt" userId="S::katemo@carmel.ac.uk::c1d1bed3-625e-4559-8dfa-ec2ab1f55fe4" providerId="AD" clId="Web-{E417989B-2194-4CB9-828B-4EB47B680E9F}" dt="2021-02-24T08:47:12.108" v="2" actId="20577"/>
        <pc:sldMkLst>
          <pc:docMk/>
          <pc:sldMk cId="1713828930" sldId="265"/>
        </pc:sldMkLst>
        <pc:spChg chg="mod">
          <ac:chgData name="Kate Moffatt" userId="S::katemo@carmel.ac.uk::c1d1bed3-625e-4559-8dfa-ec2ab1f55fe4" providerId="AD" clId="Web-{E417989B-2194-4CB9-828B-4EB47B680E9F}" dt="2021-02-24T08:47:12.108" v="2" actId="20577"/>
          <ac:spMkLst>
            <pc:docMk/>
            <pc:sldMk cId="1713828930" sldId="265"/>
            <ac:spMk id="3" creationId="{00000000-0000-0000-0000-000000000000}"/>
          </ac:spMkLst>
        </pc:spChg>
      </pc:sldChg>
    </pc:docChg>
  </pc:docChgLst>
  <pc:docChgLst>
    <pc:chgData name="Kate Moffatt" userId="c1d1bed3-625e-4559-8dfa-ec2ab1f55fe4" providerId="ADAL" clId="{A37581B5-8141-4639-860E-2C8D6055CAC5}"/>
    <pc:docChg chg="custSel addSld delSld modSld sldOrd">
      <pc:chgData name="Kate Moffatt" userId="c1d1bed3-625e-4559-8dfa-ec2ab1f55fe4" providerId="ADAL" clId="{A37581B5-8141-4639-860E-2C8D6055CAC5}" dt="2021-02-24T09:59:10.840" v="177" actId="27636"/>
      <pc:docMkLst>
        <pc:docMk/>
      </pc:docMkLst>
      <pc:sldChg chg="modSp">
        <pc:chgData name="Kate Moffatt" userId="c1d1bed3-625e-4559-8dfa-ec2ab1f55fe4" providerId="ADAL" clId="{A37581B5-8141-4639-860E-2C8D6055CAC5}" dt="2021-02-23T12:13:44.851" v="1" actId="20577"/>
        <pc:sldMkLst>
          <pc:docMk/>
          <pc:sldMk cId="3654500884" sldId="257"/>
        </pc:sldMkLst>
        <pc:spChg chg="mod">
          <ac:chgData name="Kate Moffatt" userId="c1d1bed3-625e-4559-8dfa-ec2ab1f55fe4" providerId="ADAL" clId="{A37581B5-8141-4639-860E-2C8D6055CAC5}" dt="2021-02-23T12:13:44.851" v="1" actId="20577"/>
          <ac:spMkLst>
            <pc:docMk/>
            <pc:sldMk cId="3654500884" sldId="257"/>
            <ac:spMk id="2" creationId="{00000000-0000-0000-0000-000000000000}"/>
          </ac:spMkLst>
        </pc:spChg>
      </pc:sldChg>
      <pc:sldChg chg="modSp">
        <pc:chgData name="Kate Moffatt" userId="c1d1bed3-625e-4559-8dfa-ec2ab1f55fe4" providerId="ADAL" clId="{A37581B5-8141-4639-860E-2C8D6055CAC5}" dt="2021-02-24T08:55:16.357" v="14" actId="20577"/>
        <pc:sldMkLst>
          <pc:docMk/>
          <pc:sldMk cId="296164321" sldId="285"/>
        </pc:sldMkLst>
        <pc:spChg chg="mod">
          <ac:chgData name="Kate Moffatt" userId="c1d1bed3-625e-4559-8dfa-ec2ab1f55fe4" providerId="ADAL" clId="{A37581B5-8141-4639-860E-2C8D6055CAC5}" dt="2021-02-24T08:55:16.357" v="14" actId="20577"/>
          <ac:spMkLst>
            <pc:docMk/>
            <pc:sldMk cId="296164321" sldId="285"/>
            <ac:spMk id="3" creationId="{00000000-0000-0000-0000-000000000000}"/>
          </ac:spMkLst>
        </pc:spChg>
      </pc:sldChg>
      <pc:sldChg chg="modSp">
        <pc:chgData name="Kate Moffatt" userId="c1d1bed3-625e-4559-8dfa-ec2ab1f55fe4" providerId="ADAL" clId="{A37581B5-8141-4639-860E-2C8D6055CAC5}" dt="2021-02-24T09:59:10.840" v="177" actId="27636"/>
        <pc:sldMkLst>
          <pc:docMk/>
          <pc:sldMk cId="1832064970" sldId="286"/>
        </pc:sldMkLst>
        <pc:spChg chg="mod">
          <ac:chgData name="Kate Moffatt" userId="c1d1bed3-625e-4559-8dfa-ec2ab1f55fe4" providerId="ADAL" clId="{A37581B5-8141-4639-860E-2C8D6055CAC5}" dt="2021-02-24T09:59:10.840" v="177" actId="27636"/>
          <ac:spMkLst>
            <pc:docMk/>
            <pc:sldMk cId="1832064970" sldId="286"/>
            <ac:spMk id="3" creationId="{00000000-0000-0000-0000-000000000000}"/>
          </ac:spMkLst>
        </pc:spChg>
      </pc:sldChg>
      <pc:sldChg chg="del">
        <pc:chgData name="Kate Moffatt" userId="c1d1bed3-625e-4559-8dfa-ec2ab1f55fe4" providerId="ADAL" clId="{A37581B5-8141-4639-860E-2C8D6055CAC5}" dt="2021-02-23T12:15:35.721" v="2" actId="2696"/>
        <pc:sldMkLst>
          <pc:docMk/>
          <pc:sldMk cId="3874364915" sldId="293"/>
        </pc:sldMkLst>
      </pc:sldChg>
      <pc:sldChg chg="modSp add ord modAnim">
        <pc:chgData name="Kate Moffatt" userId="c1d1bed3-625e-4559-8dfa-ec2ab1f55fe4" providerId="ADAL" clId="{A37581B5-8141-4639-860E-2C8D6055CAC5}" dt="2021-02-24T08:58:20.120" v="175" actId="403"/>
        <pc:sldMkLst>
          <pc:docMk/>
          <pc:sldMk cId="1966520808" sldId="316"/>
        </pc:sldMkLst>
        <pc:spChg chg="mod">
          <ac:chgData name="Kate Moffatt" userId="c1d1bed3-625e-4559-8dfa-ec2ab1f55fe4" providerId="ADAL" clId="{A37581B5-8141-4639-860E-2C8D6055CAC5}" dt="2021-02-24T08:58:20.120" v="175" actId="403"/>
          <ac:spMkLst>
            <pc:docMk/>
            <pc:sldMk cId="1966520808" sldId="316"/>
            <ac:spMk id="2" creationId="{0A758839-2197-4954-A7BE-6F4CEEEA1DF6}"/>
          </ac:spMkLst>
        </pc:spChg>
        <pc:spChg chg="mod">
          <ac:chgData name="Kate Moffatt" userId="c1d1bed3-625e-4559-8dfa-ec2ab1f55fe4" providerId="ADAL" clId="{A37581B5-8141-4639-860E-2C8D6055CAC5}" dt="2021-02-24T08:58:13.537" v="172" actId="403"/>
          <ac:spMkLst>
            <pc:docMk/>
            <pc:sldMk cId="1966520808" sldId="316"/>
            <ac:spMk id="3" creationId="{9F3F8A79-E568-4003-B1F8-55B876045D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00867-B95B-7041-A519-AA26CE96D2CF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5FF61-5733-1E49-8F72-3280A8EB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1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0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6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5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51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95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71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1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2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1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52CA3-30BA-2148-99FE-9A99880F6CE7}" type="datetimeFigureOut">
              <a:rPr lang="en-US" smtClean="0"/>
              <a:t>2/24/2021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602C8-1A86-8044-A2C6-EA03F288B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4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ts.ac.uk/partnerships/ual-awarding-body/qualifications/art-and-design/level-3-diploma-and-extended-diploma-in-art-and-desig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ts.ac.uk/media/arts/about-ual/ual-awarding-body/documents/specifications-and-handbooks/L3-Extended-Diploma-Art-Design-specification-digital-v8.0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8839-2197-4954-A7BE-6F4CEEEA1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6000" dirty="0"/>
              <a:t>Unit 12 Superstars!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F8A79-E568-4003-B1F8-55B876045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/>
              <a:t>Erin Gerrard</a:t>
            </a:r>
          </a:p>
          <a:p>
            <a:pPr marL="0" indent="0">
              <a:buNone/>
            </a:pPr>
            <a:r>
              <a:rPr lang="en-GB" sz="5400" dirty="0"/>
              <a:t>Jack </a:t>
            </a:r>
            <a:r>
              <a:rPr lang="en-GB" sz="5400" dirty="0" err="1"/>
              <a:t>Lowrie</a:t>
            </a:r>
            <a:endParaRPr lang="en-GB" sz="5400" dirty="0"/>
          </a:p>
          <a:p>
            <a:pPr marL="0" indent="0">
              <a:buNone/>
            </a:pPr>
            <a:r>
              <a:rPr lang="en-GB" sz="5400" dirty="0" err="1"/>
              <a:t>Yve</a:t>
            </a:r>
            <a:r>
              <a:rPr lang="en-GB" sz="5400" dirty="0"/>
              <a:t> Johnson</a:t>
            </a:r>
          </a:p>
          <a:p>
            <a:pPr marL="0" indent="0">
              <a:buNone/>
            </a:pPr>
            <a:r>
              <a:rPr lang="en-GB" sz="5400" dirty="0"/>
              <a:t>Lucy Copple</a:t>
            </a:r>
          </a:p>
        </p:txBody>
      </p:sp>
    </p:spTree>
    <p:extLst>
      <p:ext uri="{BB962C8B-B14F-4D97-AF65-F5344CB8AC3E}">
        <p14:creationId xmlns:p14="http://schemas.microsoft.com/office/powerpoint/2010/main" val="196652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2-09 at 09.23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5369"/>
            <a:ext cx="8355857" cy="485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29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904FF-92CA-424A-8EEF-49A8F402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4EC92-E780-4D69-8FEB-90953CA64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837BE-C289-467F-995D-540E7A66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3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4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Task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8295"/>
            <a:ext cx="8229600" cy="544387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2 x brainstorms -  </a:t>
            </a:r>
            <a:r>
              <a:rPr lang="en-US" b="1" dirty="0"/>
              <a:t>What needs to be included in a self initiated project? Or just a self iniated project? Or creating my own brief/ problem?</a:t>
            </a:r>
          </a:p>
          <a:p>
            <a:pPr marL="0" indent="0">
              <a:buNone/>
            </a:pPr>
            <a:r>
              <a:rPr lang="en-US" dirty="0"/>
              <a:t>Consider….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Starting points ? Where do I begin? How do I begin?</a:t>
            </a:r>
          </a:p>
          <a:p>
            <a:pPr>
              <a:buFontTx/>
              <a:buChar char="-"/>
            </a:pPr>
            <a:r>
              <a:rPr lang="en-US" dirty="0"/>
              <a:t>Subject specialism selection , why? Characteristics of specialism? Output? Audience? Presentation related to specialism?</a:t>
            </a:r>
          </a:p>
          <a:p>
            <a:pPr>
              <a:buFontTx/>
              <a:buChar char="-"/>
            </a:pPr>
            <a:r>
              <a:rPr lang="en-US" dirty="0"/>
              <a:t>Phases/ steps of project</a:t>
            </a:r>
          </a:p>
          <a:p>
            <a:pPr>
              <a:buFontTx/>
              <a:buChar char="-"/>
            </a:pPr>
            <a:r>
              <a:rPr lang="en-US" dirty="0"/>
              <a:t>Student attributes. Personal goals. How can I ensure success? </a:t>
            </a:r>
          </a:p>
          <a:p>
            <a:pPr>
              <a:buFontTx/>
              <a:buChar char="-"/>
            </a:pPr>
            <a:r>
              <a:rPr lang="en-US" dirty="0"/>
              <a:t>Assessment criteria I need to cover. Strengths and weaknesses</a:t>
            </a:r>
          </a:p>
          <a:p>
            <a:pPr>
              <a:buFontTx/>
              <a:buChar char="-"/>
            </a:pPr>
            <a:r>
              <a:rPr lang="en-US" dirty="0"/>
              <a:t>Use of staff support/ facilities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Brainstorm – research sources </a:t>
            </a:r>
            <a:r>
              <a:rPr lang="en-US" dirty="0"/>
              <a:t>– what research sources can you consider for this project?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20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_3195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3504" cy="618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94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_3563 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1"/>
          <a:stretch/>
        </p:blipFill>
        <p:spPr>
          <a:xfrm rot="16200000">
            <a:off x="1620745" y="-888908"/>
            <a:ext cx="590251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1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Task 2 – Recording personal research tasks -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Create a chart/ paragraphs/ mini mind maps </a:t>
            </a:r>
            <a:r>
              <a:rPr lang="en-US" b="1" dirty="0"/>
              <a:t>evaluating your influential projects completed to date focusing on areas of strengths</a:t>
            </a:r>
            <a:r>
              <a:rPr lang="en-US" dirty="0"/>
              <a:t>…. Techniques, processes, outcomes – reflect why was the project so successful? What was the starting / point theme? Do you have further ideas related to this starting point or the research generated? Could you develop this project further?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Identify strengths and successful techniques to use in your Unit  13 project.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*Include images of project work*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1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814C-F21B-4F11-B0E1-725E73B5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3: Updated portfolio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31E83-1A76-421D-8620-1B5C3B38C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Include in your PowerPoint a link to your updated portfolio</a:t>
            </a:r>
          </a:p>
          <a:p>
            <a:r>
              <a:rPr lang="en-GB" dirty="0"/>
              <a:t>Write a reflection on this. Why did you select these examples as a representation of you as an artist? </a:t>
            </a:r>
          </a:p>
        </p:txBody>
      </p:sp>
    </p:spTree>
    <p:extLst>
      <p:ext uri="{BB962C8B-B14F-4D97-AF65-F5344CB8AC3E}">
        <p14:creationId xmlns:p14="http://schemas.microsoft.com/office/powerpoint/2010/main" val="217265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0FDD-5E50-4F9B-89C9-3F2F8D610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Task 4: Record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D73A-8006-476D-8A52-6ECFE359E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Reference here any resources that you have accessed/engaged with as part of your personal research. Either to develop your skill base or to learn about practitioners in your chosen specialist area. </a:t>
            </a:r>
          </a:p>
          <a:p>
            <a:r>
              <a:rPr lang="en-GB" dirty="0"/>
              <a:t>Record the link and include a screenshot and reflection about what you have learned from accessing this resource. </a:t>
            </a:r>
          </a:p>
        </p:txBody>
      </p:sp>
    </p:spTree>
    <p:extLst>
      <p:ext uri="{BB962C8B-B14F-4D97-AF65-F5344CB8AC3E}">
        <p14:creationId xmlns:p14="http://schemas.microsoft.com/office/powerpoint/2010/main" val="7975993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07A20-FB0C-4612-88B6-6A751E117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Optional mini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121F-BE8C-4822-A533-910A790BC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have created a mini project as a stretch and challenge activity then you will need to record this in your pp. There is no restriction on how many slides  this is.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7390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33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Task 5 –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8129"/>
            <a:ext cx="8229600" cy="5725233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GB" sz="4400" dirty="0"/>
              <a:t>(</a:t>
            </a:r>
            <a:r>
              <a:rPr lang="en-GB" sz="7200" dirty="0"/>
              <a:t>General )</a:t>
            </a:r>
            <a:r>
              <a:rPr lang="en-GB" sz="7200" b="1" dirty="0"/>
              <a:t>Inspiring contextual research </a:t>
            </a:r>
            <a:r>
              <a:rPr lang="en-GB" sz="7200" dirty="0"/>
              <a:t>gathered from relevant online exhibitions/ </a:t>
            </a:r>
            <a:r>
              <a:rPr lang="en-US" sz="7200" dirty="0"/>
              <a:t>museums/ cultural spaces/ </a:t>
            </a:r>
            <a:r>
              <a:rPr lang="en-GB" sz="7200" dirty="0"/>
              <a:t>existing products etc.  (Detailed analysis of min. 6 relevant pieces of work/ products and discuss relevance to possible projects e.g. techniques, subject matter/ ideas/ theme or display/ audience/ vehicle).PRESENT WITH IMAGES IN YOUR POWERPOINT</a:t>
            </a:r>
          </a:p>
          <a:p>
            <a:pPr lvl="0"/>
            <a:r>
              <a:rPr lang="en-GB" sz="7200" dirty="0"/>
              <a:t>Delve deeper into your specialism. Demonstrate your understanding. Generate possibilities!</a:t>
            </a:r>
          </a:p>
          <a:p>
            <a:pPr lvl="0"/>
            <a:endParaRPr lang="en-GB" sz="7200" dirty="0"/>
          </a:p>
          <a:p>
            <a:pPr lvl="0"/>
            <a:r>
              <a:rPr lang="en-GB" sz="7200" dirty="0"/>
              <a:t>Why are they interesting, exciting….. What project ideas spring to mind?</a:t>
            </a:r>
          </a:p>
          <a:p>
            <a:pPr marL="0" lvl="0" indent="0">
              <a:buNone/>
            </a:pPr>
            <a:endParaRPr lang="en-GB" sz="7200" dirty="0"/>
          </a:p>
          <a:p>
            <a:pPr marL="0" indent="0">
              <a:buNone/>
            </a:pPr>
            <a:r>
              <a:rPr lang="en-US" sz="7200" i="1" dirty="0"/>
              <a:t>*This is separate to mood boards and all examples require in depth analysis – Use to develop ideas*</a:t>
            </a:r>
          </a:p>
          <a:p>
            <a:endParaRPr lang="en-US" sz="7200" i="1" dirty="0"/>
          </a:p>
          <a:p>
            <a:r>
              <a:rPr lang="en-US" sz="7200" dirty="0"/>
              <a:t>Take at least 30 photos throughout the  day that capture imagery you find inspirational. These can be taken inside your house or on a walk. Consider all of your surroundings all of the time. Ensure you capture good quality images for every shot</a:t>
            </a:r>
          </a:p>
          <a:p>
            <a:r>
              <a:rPr lang="en-US" sz="7200" dirty="0"/>
              <a:t>Print a contact sheet of all 30 images identify your 10 most inspirational images. Say why???? (present in your own way)</a:t>
            </a:r>
          </a:p>
          <a:p>
            <a:pPr marL="0" lvl="0" indent="0">
              <a:buNone/>
            </a:pPr>
            <a:endParaRPr lang="en-GB" sz="4500" i="1" dirty="0"/>
          </a:p>
          <a:p>
            <a:pPr lvl="0"/>
            <a:endParaRPr lang="en-GB" sz="4500" dirty="0"/>
          </a:p>
          <a:p>
            <a:pPr marL="0" lvl="0" indent="0">
              <a:buNone/>
            </a:pPr>
            <a:endParaRPr lang="en-GB" sz="4500" dirty="0"/>
          </a:p>
        </p:txBody>
      </p:sp>
    </p:spTree>
    <p:extLst>
      <p:ext uri="{BB962C8B-B14F-4D97-AF65-F5344CB8AC3E}">
        <p14:creationId xmlns:p14="http://schemas.microsoft.com/office/powerpoint/2010/main" val="29616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8752" y="2239584"/>
            <a:ext cx="5163081" cy="1470025"/>
          </a:xfrm>
        </p:spPr>
        <p:txBody>
          <a:bodyPr>
            <a:normAutofit fontScale="90000"/>
          </a:bodyPr>
          <a:lstStyle/>
          <a:p>
            <a:r>
              <a:rPr lang="en-US" sz="7200" b="1" dirty="0"/>
              <a:t>Unit 13</a:t>
            </a:r>
            <a:br>
              <a:rPr lang="en-US" sz="7200" b="1" dirty="0"/>
            </a:br>
            <a:r>
              <a:rPr lang="en-US" sz="1800" b="1" dirty="0"/>
              <a:t>Preparation 11.2.21</a:t>
            </a:r>
            <a:br>
              <a:rPr lang="en-US" sz="1800" b="1" dirty="0"/>
            </a:br>
            <a:r>
              <a:rPr lang="en-US" sz="1800" b="1" dirty="0"/>
              <a:t>Project 24.2.21 - 7.6.21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413" y="3886200"/>
            <a:ext cx="7468923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Unit Aim: To enable the candidate to take r</a:t>
            </a:r>
            <a:r>
              <a:rPr lang="en-US" b="1" dirty="0"/>
              <a:t>esponsibility for their own learning</a:t>
            </a:r>
            <a:r>
              <a:rPr lang="en-US" dirty="0"/>
              <a:t> by demonstrating their achievement in </a:t>
            </a:r>
            <a:r>
              <a:rPr lang="en-US" b="1" dirty="0"/>
              <a:t>proposing and </a:t>
            </a:r>
            <a:r>
              <a:rPr lang="en-US" b="1" dirty="0" err="1"/>
              <a:t>realising</a:t>
            </a:r>
            <a:r>
              <a:rPr lang="en-US" b="1" dirty="0"/>
              <a:t> a project </a:t>
            </a:r>
            <a:r>
              <a:rPr lang="en-US" dirty="0"/>
              <a:t>which </a:t>
            </a:r>
            <a:r>
              <a:rPr lang="en-US" b="1" dirty="0"/>
              <a:t>integrates contextual perspective, research, problem solving, planning and organization, evaluation and reflection, and practical, technical and presentational skills.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00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_3418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1" y="274638"/>
            <a:ext cx="9262861" cy="558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_3203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040624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8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March - Task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Create a detailed Brainstorm and a visual mood board (secondary / contextual images boards for 2-3 ideas/ starting points (If relevant include images of your own  project work)</a:t>
            </a:r>
          </a:p>
          <a:p>
            <a:r>
              <a:rPr lang="en-GB" dirty="0"/>
              <a:t>Consider presentation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400" i="1" dirty="0"/>
              <a:t>*Include wide ranging, relevant research from a range of sources. See tutor </a:t>
            </a:r>
            <a:r>
              <a:rPr lang="en-US" sz="2400" i="1" dirty="0" err="1"/>
              <a:t>pinterest</a:t>
            </a:r>
            <a:r>
              <a:rPr lang="en-US" sz="2400" i="1" dirty="0"/>
              <a:t> boards, specialist magazines/ books (library and class rooms), documentaries, films </a:t>
            </a:r>
            <a:r>
              <a:rPr lang="en-US" sz="2400" i="1" dirty="0" err="1"/>
              <a:t>etc</a:t>
            </a:r>
            <a:r>
              <a:rPr lang="en-US" sz="2400" i="1" dirty="0"/>
              <a:t>*</a:t>
            </a:r>
          </a:p>
          <a:p>
            <a:pPr marL="0" indent="0">
              <a:buNone/>
            </a:pPr>
            <a:endParaRPr lang="en-US" sz="2400" i="1" dirty="0"/>
          </a:p>
          <a:p>
            <a:pPr marL="0" indent="0">
              <a:buNone/>
            </a:pP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32064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1FDC-9805-4CE9-B13C-8B9CA8CF3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Tuesday 2nd March start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E85D0-6ACF-482C-BBA0-46AB9B1CA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will be booking students in from this date to discuss potential ideas for your projects. </a:t>
            </a:r>
          </a:p>
          <a:p>
            <a:r>
              <a:rPr lang="en-GB" dirty="0"/>
              <a:t>We will be asking you to present / share your research so far as part of the discussion so you will need to have that ready to share. </a:t>
            </a:r>
          </a:p>
        </p:txBody>
      </p:sp>
    </p:spTree>
    <p:extLst>
      <p:ext uri="{BB962C8B-B14F-4D97-AF65-F5344CB8AC3E}">
        <p14:creationId xmlns:p14="http://schemas.microsoft.com/office/powerpoint/2010/main" val="4170771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8C24-8A8C-40BE-9C9D-C55F62C3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Wednesday 3</a:t>
            </a:r>
            <a:r>
              <a:rPr lang="en-GB" baseline="30000" dirty="0"/>
              <a:t>rd</a:t>
            </a:r>
            <a:r>
              <a:rPr lang="en-GB" dirty="0"/>
              <a:t> 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7AC09-095C-4C1E-8764-BE0A6877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to one tutorials to discuss project ideas. </a:t>
            </a:r>
          </a:p>
        </p:txBody>
      </p:sp>
    </p:spTree>
    <p:extLst>
      <p:ext uri="{BB962C8B-B14F-4D97-AF65-F5344CB8AC3E}">
        <p14:creationId xmlns:p14="http://schemas.microsoft.com/office/powerpoint/2010/main" val="4028821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D686C-CE74-43A3-BA38-52739431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Thursday 4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E79D-6ABD-4027-A26C-8DFF0FF4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Proposal and plan introduction. </a:t>
            </a:r>
          </a:p>
          <a:p>
            <a:r>
              <a:rPr lang="en-GB" dirty="0"/>
              <a:t>Students to write proposals and plan</a:t>
            </a:r>
          </a:p>
          <a:p>
            <a:r>
              <a:rPr lang="en-GB" dirty="0"/>
              <a:t>Submit first drafts Friday 5</a:t>
            </a:r>
            <a:r>
              <a:rPr lang="en-GB" baseline="30000" dirty="0"/>
              <a:t>th</a:t>
            </a:r>
            <a:r>
              <a:rPr lang="en-GB" dirty="0"/>
              <a:t> March. </a:t>
            </a:r>
          </a:p>
        </p:txBody>
      </p:sp>
    </p:spTree>
    <p:extLst>
      <p:ext uri="{BB962C8B-B14F-4D97-AF65-F5344CB8AC3E}">
        <p14:creationId xmlns:p14="http://schemas.microsoft.com/office/powerpoint/2010/main" val="394489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AA64-C569-45CE-BC01-363AB9EB2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Friday 5</a:t>
            </a:r>
            <a:r>
              <a:rPr lang="en-GB" baseline="30000" dirty="0"/>
              <a:t>th</a:t>
            </a:r>
            <a:r>
              <a:rPr lang="en-GB" dirty="0"/>
              <a:t> March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DB199-3A4A-411A-806D-940EE3BC2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Submission of first draft of proposal on Teams</a:t>
            </a:r>
          </a:p>
          <a:p>
            <a:r>
              <a:rPr lang="en-GB" dirty="0"/>
              <a:t>Submission of all initial context and research tasks on Teams. </a:t>
            </a:r>
          </a:p>
        </p:txBody>
      </p:sp>
    </p:spTree>
    <p:extLst>
      <p:ext uri="{BB962C8B-B14F-4D97-AF65-F5344CB8AC3E}">
        <p14:creationId xmlns:p14="http://schemas.microsoft.com/office/powerpoint/2010/main" val="100217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08"/>
            <a:ext cx="8229600" cy="1143000"/>
          </a:xfrm>
        </p:spPr>
        <p:txBody>
          <a:bodyPr/>
          <a:lstStyle/>
          <a:p>
            <a:r>
              <a:rPr lang="en-US" b="1" dirty="0"/>
              <a:t>Self Initiated  Project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5508"/>
            <a:ext cx="8229600" cy="269466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Needs to be an </a:t>
            </a:r>
            <a:r>
              <a:rPr lang="en-US" b="1" dirty="0"/>
              <a:t>exploration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You need to solve a </a:t>
            </a:r>
            <a:r>
              <a:rPr lang="en-US" b="1" dirty="0"/>
              <a:t>problem</a:t>
            </a:r>
          </a:p>
          <a:p>
            <a:pPr>
              <a:buFontTx/>
              <a:buChar char="-"/>
            </a:pPr>
            <a:r>
              <a:rPr lang="en-US" dirty="0"/>
              <a:t>The project needs to be a </a:t>
            </a:r>
            <a:r>
              <a:rPr lang="en-US" b="1" dirty="0"/>
              <a:t>journey</a:t>
            </a:r>
          </a:p>
        </p:txBody>
      </p:sp>
    </p:spTree>
    <p:extLst>
      <p:ext uri="{BB962C8B-B14F-4D97-AF65-F5344CB8AC3E}">
        <p14:creationId xmlns:p14="http://schemas.microsoft.com/office/powerpoint/2010/main" val="1611537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Unit 13 Advice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n-US" dirty="0"/>
              <a:t>Evaluate your strengths and create a project which will develop and </a:t>
            </a:r>
            <a:r>
              <a:rPr lang="en-US" dirty="0" err="1"/>
              <a:t>utilise</a:t>
            </a:r>
            <a:r>
              <a:rPr lang="en-US" dirty="0"/>
              <a:t> your strengths to create a project which you feel passionate and interested in. </a:t>
            </a:r>
          </a:p>
          <a:p>
            <a:pPr>
              <a:buFontTx/>
              <a:buChar char="-"/>
            </a:pPr>
            <a:r>
              <a:rPr lang="en-US" b="1" dirty="0"/>
              <a:t>Take time to research and develop ideas for your project context/ proposal. </a:t>
            </a:r>
          </a:p>
          <a:p>
            <a:pPr>
              <a:buFontTx/>
              <a:buChar char="-"/>
            </a:pPr>
            <a:r>
              <a:rPr lang="en-US" dirty="0"/>
              <a:t>Look through past projects and create a project which will challenge and incorporate a wide range of creative activity</a:t>
            </a:r>
          </a:p>
          <a:p>
            <a:pPr>
              <a:buFontTx/>
              <a:buChar char="-"/>
            </a:pPr>
            <a:r>
              <a:rPr lang="en-US" dirty="0"/>
              <a:t>Be wary of gimmicks for final presentation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133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A723A-6265-4FBD-9F36-1CEDA0D9C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32" r="21453"/>
          <a:stretch/>
        </p:blipFill>
        <p:spPr>
          <a:xfrm>
            <a:off x="379125" y="274638"/>
            <a:ext cx="8385750" cy="6308724"/>
          </a:xfrm>
        </p:spPr>
      </p:pic>
    </p:spTree>
    <p:extLst>
      <p:ext uri="{BB962C8B-B14F-4D97-AF65-F5344CB8AC3E}">
        <p14:creationId xmlns:p14="http://schemas.microsoft.com/office/powerpoint/2010/main" val="266330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1C1E-4544-4407-A7D9-BAADB625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F5ACB-4E1A-4474-8206-AC80E3667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2CE692-4D20-462D-B93B-D78D99FB5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0" t="16958" r="26154" b="18738"/>
          <a:stretch/>
        </p:blipFill>
        <p:spPr>
          <a:xfrm>
            <a:off x="295421" y="206914"/>
            <a:ext cx="8525021" cy="62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30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724C3E-A982-46C9-8545-442C3AFC1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13" r="18034"/>
          <a:stretch/>
        </p:blipFill>
        <p:spPr>
          <a:xfrm>
            <a:off x="337623" y="274638"/>
            <a:ext cx="8487836" cy="5774470"/>
          </a:xfrm>
        </p:spPr>
      </p:pic>
    </p:spTree>
    <p:extLst>
      <p:ext uri="{BB962C8B-B14F-4D97-AF65-F5344CB8AC3E}">
        <p14:creationId xmlns:p14="http://schemas.microsoft.com/office/powerpoint/2010/main" val="3774214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DB255C-6618-427D-B4AC-387A7FDD7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5242" y="1037650"/>
            <a:ext cx="2482802" cy="48186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047E1E-2E82-448F-8FE7-F474917E5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96" r="9603"/>
          <a:stretch/>
        </p:blipFill>
        <p:spPr>
          <a:xfrm rot="5400000">
            <a:off x="5330530" y="2177674"/>
            <a:ext cx="4659763" cy="25026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143451-3E1F-44A5-B9D7-CC23C774BF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79"/>
          <a:stretch/>
        </p:blipFill>
        <p:spPr>
          <a:xfrm rot="5400000">
            <a:off x="-733117" y="2003031"/>
            <a:ext cx="4782697" cy="285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540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755088"/>
            <a:ext cx="7821371" cy="520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57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1D871E-5539-40EA-8067-59B3EDEA4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80723" y="2407360"/>
            <a:ext cx="5620042" cy="273196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382C12-8EB6-49A3-8A23-8BD090E6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48305" y="2407360"/>
            <a:ext cx="5620039" cy="273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D8C056-8895-4ED4-A2E7-4CDFE762B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2" y="963319"/>
            <a:ext cx="3358318" cy="56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37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7BED-1769-4DE4-85F4-E46FA083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4826B-44A1-40EB-AC6E-A36BF5EB2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496" r="13590"/>
          <a:stretch/>
        </p:blipFill>
        <p:spPr>
          <a:xfrm>
            <a:off x="362810" y="502378"/>
            <a:ext cx="8418379" cy="5853244"/>
          </a:xfrm>
        </p:spPr>
      </p:pic>
    </p:spTree>
    <p:extLst>
      <p:ext uri="{BB962C8B-B14F-4D97-AF65-F5344CB8AC3E}">
        <p14:creationId xmlns:p14="http://schemas.microsoft.com/office/powerpoint/2010/main" val="3474750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D57C-26CE-4E36-BA7E-9BB82765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8F5268-40EE-48AF-9A23-3E0801430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30" r="18462"/>
          <a:stretch/>
        </p:blipFill>
        <p:spPr>
          <a:xfrm>
            <a:off x="267286" y="274638"/>
            <a:ext cx="8553157" cy="6204858"/>
          </a:xfrm>
        </p:spPr>
      </p:pic>
    </p:spTree>
    <p:extLst>
      <p:ext uri="{BB962C8B-B14F-4D97-AF65-F5344CB8AC3E}">
        <p14:creationId xmlns:p14="http://schemas.microsoft.com/office/powerpoint/2010/main" val="2000737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Viewing galleries help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2182"/>
            <a:ext cx="9144000" cy="6079602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2000" dirty="0"/>
              <a:t>When viewing any online exhibition always have a notepad pen with you to record ideas/ thoughts.</a:t>
            </a:r>
          </a:p>
          <a:p>
            <a:pPr marL="0" indent="0">
              <a:buNone/>
            </a:pPr>
            <a:r>
              <a:rPr lang="en-US" sz="2000" dirty="0"/>
              <a:t>Always read the information on the gallery website. This will discuss the themes/ artists in the exhibition and it can go into your sketchbook.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Information to include: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Name of artist/designer 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Name of work/ collection/ series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Year created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US" sz="2000" b="1" dirty="0"/>
              <a:t>Write two sentences for each of the following: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Briefly place the artist/designer in context of art movement/time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Describe the piece of artwork (What is it depicting/containing?)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US" sz="2000" b="1" dirty="0"/>
              <a:t>Make comments on the following: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What medium/ techniques have been used in its creation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Colour or tonal qualities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Details or texture or mark making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Composition (layout, use of space, positive and negative space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Scale (overall structure and sizing, foreground and background)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How is the work displayed? Does it react with its environment?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Does it have a function or use?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What is your personal response to the work? 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US" sz="2000" b="1" dirty="0"/>
              <a:t>Additional points to consider: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Do you think there is any symbolism or hidden meaning within the work? Is the artist making a political, social or environment statement? Does the work contain narrative?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Can you compare it to another artist’s work, if so in what way?</a:t>
            </a:r>
            <a:endParaRPr lang="en-GB" sz="2000" dirty="0"/>
          </a:p>
          <a:p>
            <a:pPr marL="0" lvl="0" indent="0">
              <a:buNone/>
            </a:pPr>
            <a:r>
              <a:rPr lang="en-US" sz="2000" dirty="0"/>
              <a:t>Has the work been created in reaction to another artist , perhaps a similar artist in the same exhibition/ gallery?</a:t>
            </a:r>
          </a:p>
          <a:p>
            <a:pPr marL="0" lvl="0" indent="0">
              <a:buNone/>
            </a:pPr>
            <a:r>
              <a:rPr lang="en-US" sz="2000" dirty="0"/>
              <a:t>What influence will you take from viewing this piece of work/ has it given you any ideas for your own work?</a:t>
            </a:r>
            <a:endParaRPr lang="en-GB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28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672E6-45D4-430E-99D0-CDD8025A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BCBA4-6D02-4084-88AD-2903E82A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F744EE-D9CC-4B9D-B55E-1F0318C32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1" t="36391" r="26462" b="6149"/>
          <a:stretch/>
        </p:blipFill>
        <p:spPr>
          <a:xfrm>
            <a:off x="246185" y="731837"/>
            <a:ext cx="8578559" cy="573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08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Self initiated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2444"/>
            <a:ext cx="8229600" cy="4873719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en-US" sz="4100" dirty="0"/>
              <a:t>Culmination of all skills/ strengths developed on UAL Extended Diploma in Art and Design</a:t>
            </a:r>
          </a:p>
          <a:p>
            <a:pPr>
              <a:buFontTx/>
              <a:buChar char="-"/>
            </a:pPr>
            <a:r>
              <a:rPr lang="en-US" sz="4100" dirty="0"/>
              <a:t>You will be fully supported by tutors by tutorials , critiques </a:t>
            </a:r>
            <a:r>
              <a:rPr lang="en-US" sz="4100" dirty="0" err="1"/>
              <a:t>etc</a:t>
            </a:r>
            <a:r>
              <a:rPr lang="en-US" sz="4100" dirty="0"/>
              <a:t> (which you must record and reflect upon within documentation)</a:t>
            </a:r>
          </a:p>
          <a:p>
            <a:pPr>
              <a:buFontTx/>
              <a:buChar char="-"/>
            </a:pPr>
            <a:r>
              <a:rPr lang="en-US" sz="4100" dirty="0"/>
              <a:t>Daily diary in your </a:t>
            </a:r>
            <a:r>
              <a:rPr lang="en-US" sz="4100" dirty="0" err="1"/>
              <a:t>powerpoints</a:t>
            </a:r>
            <a:r>
              <a:rPr lang="en-US" sz="4100" dirty="0"/>
              <a:t> to record process and reflect</a:t>
            </a:r>
          </a:p>
          <a:p>
            <a:pPr>
              <a:buFontTx/>
              <a:buChar char="-"/>
            </a:pPr>
            <a:r>
              <a:rPr lang="en-US" sz="4100" dirty="0"/>
              <a:t>You will required to document evidence for the assessment criteria in individual folders.  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Full attendance and engagement required</a:t>
            </a:r>
            <a:endParaRPr lang="en-US" dirty="0"/>
          </a:p>
          <a:p>
            <a:pPr>
              <a:buFontTx/>
              <a:buChar char="-"/>
            </a:pPr>
            <a:r>
              <a:rPr lang="en-US" b="1" dirty="0"/>
              <a:t>Strive to be the best that you can be!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746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Self initiated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14 college weeks</a:t>
            </a:r>
          </a:p>
          <a:p>
            <a:pPr>
              <a:buFontTx/>
              <a:buChar char="-"/>
            </a:pPr>
            <a:r>
              <a:rPr lang="en-US" dirty="0"/>
              <a:t>Final hand in </a:t>
            </a:r>
            <a:r>
              <a:rPr lang="en-US" b="1" dirty="0"/>
              <a:t>4pm Monday 7th June </a:t>
            </a:r>
          </a:p>
          <a:p>
            <a:pPr>
              <a:buFontTx/>
              <a:buChar char="-"/>
            </a:pPr>
            <a:r>
              <a:rPr lang="en-US" dirty="0"/>
              <a:t>(One drive folders, forms and exhibition (probably online)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185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2508"/>
            <a:ext cx="8229600" cy="1143000"/>
          </a:xfrm>
        </p:spPr>
        <p:txBody>
          <a:bodyPr/>
          <a:lstStyle/>
          <a:p>
            <a:r>
              <a:rPr lang="en-US" b="1" dirty="0"/>
              <a:t>Self Initiated 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5508"/>
            <a:ext cx="8229600" cy="269466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Needs to be an </a:t>
            </a:r>
            <a:r>
              <a:rPr lang="en-US" b="1" dirty="0"/>
              <a:t>exploration</a:t>
            </a:r>
            <a:r>
              <a:rPr lang="en-US" dirty="0"/>
              <a:t> </a:t>
            </a:r>
          </a:p>
          <a:p>
            <a:pPr>
              <a:buFontTx/>
              <a:buChar char="-"/>
            </a:pPr>
            <a:r>
              <a:rPr lang="en-US" dirty="0"/>
              <a:t>You need to solve a </a:t>
            </a:r>
            <a:r>
              <a:rPr lang="en-US" b="1" dirty="0"/>
              <a:t>problem, </a:t>
            </a:r>
            <a:r>
              <a:rPr lang="en-US" dirty="0"/>
              <a:t>answer a </a:t>
            </a:r>
            <a:r>
              <a:rPr lang="en-US" b="1" dirty="0"/>
              <a:t>question</a:t>
            </a:r>
          </a:p>
          <a:p>
            <a:pPr>
              <a:buFontTx/>
              <a:buChar char="-"/>
            </a:pPr>
            <a:r>
              <a:rPr lang="en-US" dirty="0"/>
              <a:t>The project needs to be a </a:t>
            </a:r>
            <a:r>
              <a:rPr lang="en-US" b="1" dirty="0"/>
              <a:t>journey</a:t>
            </a:r>
          </a:p>
        </p:txBody>
      </p:sp>
    </p:spTree>
    <p:extLst>
      <p:ext uri="{BB962C8B-B14F-4D97-AF65-F5344CB8AC3E}">
        <p14:creationId xmlns:p14="http://schemas.microsoft.com/office/powerpoint/2010/main" val="2665267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Preparation for your Unit 13 project  from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635" y="1600200"/>
            <a:ext cx="8705389" cy="4525963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en-US" dirty="0"/>
              <a:t>Begin to engage and complete all tasks recommended on this presentation and present (select your way to document)</a:t>
            </a:r>
          </a:p>
          <a:p>
            <a:pPr>
              <a:buFontTx/>
              <a:buChar char="-"/>
            </a:pPr>
            <a:r>
              <a:rPr lang="en-US" dirty="0"/>
              <a:t>Read through the </a:t>
            </a:r>
            <a:r>
              <a:rPr lang="en-US" b="1" dirty="0">
                <a:hlinkClick r:id="rId2"/>
              </a:rPr>
              <a:t>UAL Extended Diploma Specification</a:t>
            </a:r>
            <a:r>
              <a:rPr lang="en-US" b="1" dirty="0"/>
              <a:t>. </a:t>
            </a:r>
            <a:r>
              <a:rPr lang="en-US" dirty="0"/>
              <a:t>Ensure you fully understand assessment criteria and follow guidance given.</a:t>
            </a:r>
          </a:p>
          <a:p>
            <a:pPr>
              <a:buFontTx/>
              <a:buChar char="-"/>
            </a:pPr>
            <a:r>
              <a:rPr lang="en-US" dirty="0"/>
              <a:t>Select your specialism on Connect 22.2.21</a:t>
            </a:r>
          </a:p>
          <a:p>
            <a:pPr>
              <a:buFontTx/>
              <a:buChar char="-"/>
            </a:pPr>
            <a:r>
              <a:rPr lang="en-US" dirty="0"/>
              <a:t>Book tutorials from March 2nd with your tutor to discuss initial ideas (document all discussion)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Week beginning 1</a:t>
            </a:r>
            <a:r>
              <a:rPr lang="en-US" baseline="30000" dirty="0"/>
              <a:t>st</a:t>
            </a:r>
            <a:r>
              <a:rPr lang="en-US" dirty="0"/>
              <a:t> March. Bring your context research to a 1:1 tutorial with specialist tutor and discuss possible </a:t>
            </a:r>
            <a:r>
              <a:rPr lang="en-US" b="1" dirty="0"/>
              <a:t>(well researched) project directions and problems. Proposals and plans will be generated on 4</a:t>
            </a:r>
            <a:r>
              <a:rPr lang="en-US" b="1" baseline="30000" dirty="0"/>
              <a:t>th</a:t>
            </a:r>
            <a:r>
              <a:rPr lang="en-US" b="1" dirty="0"/>
              <a:t> March 2021. </a:t>
            </a:r>
            <a:endParaRPr lang="en-US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en-US" dirty="0"/>
              <a:t>Remember 14 weeks project = </a:t>
            </a:r>
            <a:r>
              <a:rPr lang="en-US" b="1" dirty="0"/>
              <a:t>substantial body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31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7236"/>
            <a:ext cx="8229600" cy="7504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hlinkClick r:id="rId2"/>
              </a:rPr>
              <a:t>Project Proposal and </a:t>
            </a:r>
            <a:r>
              <a:rPr lang="en-US" b="1" dirty="0" err="1">
                <a:hlinkClick r:id="rId2"/>
              </a:rPr>
              <a:t>Realisation</a:t>
            </a:r>
            <a:r>
              <a:rPr lang="en-US" b="1" dirty="0">
                <a:hlinkClick r:id="rId2"/>
              </a:rPr>
              <a:t> in Art &amp; Design </a:t>
            </a:r>
            <a:br>
              <a:rPr lang="en-US" dirty="0">
                <a:hlinkClick r:id="rId2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Context</a:t>
            </a:r>
          </a:p>
          <a:p>
            <a:pPr marL="514350" indent="-514350">
              <a:buAutoNum type="arabicPeriod"/>
            </a:pPr>
            <a:r>
              <a:rPr lang="en-US" dirty="0"/>
              <a:t>Research</a:t>
            </a:r>
          </a:p>
          <a:p>
            <a:pPr marL="514350" indent="-514350">
              <a:buAutoNum type="arabicPeriod"/>
            </a:pPr>
            <a:r>
              <a:rPr lang="en-US" dirty="0"/>
              <a:t>Problem Solving </a:t>
            </a:r>
          </a:p>
          <a:p>
            <a:pPr marL="514350" indent="-514350">
              <a:buAutoNum type="arabicPeriod"/>
            </a:pPr>
            <a:r>
              <a:rPr lang="en-US" dirty="0"/>
              <a:t>Planning and Production</a:t>
            </a:r>
          </a:p>
          <a:p>
            <a:pPr marL="514350" indent="-514350">
              <a:buAutoNum type="arabicPeriod"/>
            </a:pPr>
            <a:r>
              <a:rPr lang="en-US" dirty="0"/>
              <a:t>Practical Skills</a:t>
            </a:r>
          </a:p>
          <a:p>
            <a:pPr marL="514350" indent="-514350">
              <a:buAutoNum type="arabicPeriod"/>
            </a:pPr>
            <a:r>
              <a:rPr lang="en-US" dirty="0"/>
              <a:t>Evaluation and Reflection</a:t>
            </a:r>
          </a:p>
          <a:p>
            <a:pPr marL="514350" indent="-514350">
              <a:buAutoNum type="arabicPeriod"/>
            </a:pPr>
            <a:r>
              <a:rPr lang="en-US" dirty="0"/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7387" y="1990742"/>
            <a:ext cx="2957493" cy="28007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i="1" dirty="0"/>
              <a:t>You will be assessed and graded for each of the assessment criteria. Your final unit grade will be that of the lowest grade you received in any criteria. </a:t>
            </a:r>
          </a:p>
          <a:p>
            <a:r>
              <a:rPr lang="en-US" sz="1600" i="1" dirty="0"/>
              <a:t>For example : 1.1 PASS 2.1 PASS 2.2 PASS 2.3 DISTINCTION 2.4 DISTINCTION 3.1 REFERRAL </a:t>
            </a:r>
          </a:p>
          <a:p>
            <a:endParaRPr lang="en-US" sz="1600" i="1" dirty="0"/>
          </a:p>
          <a:p>
            <a:r>
              <a:rPr lang="en-US" sz="1600" i="1" dirty="0"/>
              <a:t>Overall grade for the year = Referral</a:t>
            </a:r>
          </a:p>
        </p:txBody>
      </p:sp>
    </p:spTree>
    <p:extLst>
      <p:ext uri="{BB962C8B-B14F-4D97-AF65-F5344CB8AC3E}">
        <p14:creationId xmlns:p14="http://schemas.microsoft.com/office/powerpoint/2010/main" val="781028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07153B5592948BCDA26BA42CB5E3E" ma:contentTypeVersion="13" ma:contentTypeDescription="Create a new document." ma:contentTypeScope="" ma:versionID="e3820814b28417a949e1c96a2f20cdc7">
  <xsd:schema xmlns:xsd="http://www.w3.org/2001/XMLSchema" xmlns:xs="http://www.w3.org/2001/XMLSchema" xmlns:p="http://schemas.microsoft.com/office/2006/metadata/properties" xmlns:ns3="a8290d99-f26d-404f-9350-716c480709e0" xmlns:ns4="63d555ee-6551-4a7a-89e3-96f3845dbe65" targetNamespace="http://schemas.microsoft.com/office/2006/metadata/properties" ma:root="true" ma:fieldsID="32c53d8024cc59ee95a67ed7212e88fc" ns3:_="" ns4:_="">
    <xsd:import namespace="a8290d99-f26d-404f-9350-716c480709e0"/>
    <xsd:import namespace="63d555ee-6551-4a7a-89e3-96f3845dbe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90d99-f26d-404f-9350-716c4807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d555ee-6551-4a7a-89e3-96f3845dbe6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34C108-1A1C-4108-8454-0C966E988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90d99-f26d-404f-9350-716c480709e0"/>
    <ds:schemaRef ds:uri="63d555ee-6551-4a7a-89e3-96f3845db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99DEFF-BF46-49A4-8035-949795A3B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56464C-EABC-46D7-B43E-B9C34998ECA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8290d99-f26d-404f-9350-716c480709e0"/>
    <ds:schemaRef ds:uri="http://schemas.microsoft.com/office/2006/documentManagement/types"/>
    <ds:schemaRef ds:uri="http://schemas.microsoft.com/office/2006/metadata/properties"/>
    <ds:schemaRef ds:uri="63d555ee-6551-4a7a-89e3-96f3845dbe6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1465</Words>
  <Application>Microsoft Office PowerPoint</Application>
  <PresentationFormat>On-screen Show (4:3)</PresentationFormat>
  <Paragraphs>136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Unit 12 Superstars!</vt:lpstr>
      <vt:lpstr>Unit 13 Preparation 11.2.21 Project 24.2.21 - 7.6.21</vt:lpstr>
      <vt:lpstr>PowerPoint Presentation</vt:lpstr>
      <vt:lpstr>PowerPoint Presentation</vt:lpstr>
      <vt:lpstr>Self initiated project</vt:lpstr>
      <vt:lpstr>Self initiated project</vt:lpstr>
      <vt:lpstr>Self Initiated  Project</vt:lpstr>
      <vt:lpstr>Preparation for your Unit 13 project  from today</vt:lpstr>
      <vt:lpstr>Project Proposal and Realisation in Art &amp; Design  </vt:lpstr>
      <vt:lpstr>Context </vt:lpstr>
      <vt:lpstr>PowerPoint Presentation</vt:lpstr>
      <vt:lpstr>Task 1</vt:lpstr>
      <vt:lpstr>PowerPoint Presentation</vt:lpstr>
      <vt:lpstr>PowerPoint Presentation</vt:lpstr>
      <vt:lpstr>Task 2 – Recording personal research tasks - reflection</vt:lpstr>
      <vt:lpstr>Task 3: Updated portfolio</vt:lpstr>
      <vt:lpstr>Task 4: Record context</vt:lpstr>
      <vt:lpstr>Optional mini project</vt:lpstr>
      <vt:lpstr>Task 5 – research</vt:lpstr>
      <vt:lpstr>PowerPoint Presentation</vt:lpstr>
      <vt:lpstr>PowerPoint Presentation</vt:lpstr>
      <vt:lpstr>1st March - Task 6</vt:lpstr>
      <vt:lpstr>Tuesday 2nd March start tutorials</vt:lpstr>
      <vt:lpstr>Wednesday 3rd March</vt:lpstr>
      <vt:lpstr>Thursday 4th March</vt:lpstr>
      <vt:lpstr>Friday 5th March</vt:lpstr>
      <vt:lpstr>Self Initiated  Project Advice</vt:lpstr>
      <vt:lpstr>Unit 13 Advice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Viewing galleries help sheet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Oliver</dc:creator>
  <cp:lastModifiedBy>Kate Moffatt</cp:lastModifiedBy>
  <cp:revision>62</cp:revision>
  <dcterms:created xsi:type="dcterms:W3CDTF">2015-02-11T12:24:40Z</dcterms:created>
  <dcterms:modified xsi:type="dcterms:W3CDTF">2021-02-24T10:24:58Z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0x010100D6A07153B5592948BCDA26BA42CB5E3E</vt:lpwstr>
  </property>
</Properties>
</file>