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58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57" autoAdjust="0"/>
    <p:restoredTop sz="94660"/>
  </p:normalViewPr>
  <p:slideViewPr>
    <p:cSldViewPr snapToGrid="0">
      <p:cViewPr>
        <p:scale>
          <a:sx n="40" d="100"/>
          <a:sy n="40" d="100"/>
        </p:scale>
        <p:origin x="150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9153-D4FF-4B83-9F56-29B2DA1B3BB4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2CB16-49B5-4F9F-BEE9-9B2B066DE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21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9153-D4FF-4B83-9F56-29B2DA1B3BB4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2CB16-49B5-4F9F-BEE9-9B2B066DE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762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9153-D4FF-4B83-9F56-29B2DA1B3BB4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2CB16-49B5-4F9F-BEE9-9B2B066DE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078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9153-D4FF-4B83-9F56-29B2DA1B3BB4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2CB16-49B5-4F9F-BEE9-9B2B066DE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825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9153-D4FF-4B83-9F56-29B2DA1B3BB4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2CB16-49B5-4F9F-BEE9-9B2B066DE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102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9153-D4FF-4B83-9F56-29B2DA1B3BB4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2CB16-49B5-4F9F-BEE9-9B2B066DE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094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9153-D4FF-4B83-9F56-29B2DA1B3BB4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2CB16-49B5-4F9F-BEE9-9B2B066DE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21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9153-D4FF-4B83-9F56-29B2DA1B3BB4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2CB16-49B5-4F9F-BEE9-9B2B066DE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314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9153-D4FF-4B83-9F56-29B2DA1B3BB4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2CB16-49B5-4F9F-BEE9-9B2B066DE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099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9153-D4FF-4B83-9F56-29B2DA1B3BB4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2CB16-49B5-4F9F-BEE9-9B2B066DE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527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9153-D4FF-4B83-9F56-29B2DA1B3BB4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2CB16-49B5-4F9F-BEE9-9B2B066DE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986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D9153-D4FF-4B83-9F56-29B2DA1B3BB4}" type="datetimeFigureOut">
              <a:rPr lang="en-GB" smtClean="0"/>
              <a:t>02/01/2018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2CB16-49B5-4F9F-BEE9-9B2B066DE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728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n.wikipedia.org/wiki/Mea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en.wikipedia.org/wiki/Mean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://www.google.co.uk/url?sa=i&amp;rct=j&amp;q=&amp;esrc=s&amp;source=images&amp;cd=&amp;cad=rja&amp;uact=8&amp;ved=0ahUKEwjEuKby8rnYAhXLwBQKHUzDDs0QjRwIBw&amp;url=http://www.ruf.rice.edu/~bioslabs/tools/data_analysis/errors_curvefits.html&amp;psig=AOvVaw3KmqBnPc90dVMlT7iT2sTF&amp;ust=1515003726642169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8334" y="218490"/>
            <a:ext cx="11984019" cy="33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STATISTICS</a:t>
            </a:r>
          </a:p>
          <a:p>
            <a:r>
              <a:rPr lang="en-GB" altLang="en-US" u="sng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Spec point: </a:t>
            </a:r>
            <a:r>
              <a:rPr lang="en-GB" sz="1400" dirty="0" smtClean="0"/>
              <a:t>Calculate or compare the mean, median and mode of a set of data. Calculate the standard deviation and understand why standard deviation might be a more useful measure of dispersion for a given set of data</a:t>
            </a:r>
            <a:endParaRPr kumimoji="0" lang="en-GB" altLang="en-US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GB" altLang="en-US" sz="110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16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 good news is that you will not be asked to carry out any of these calculations </a:t>
            </a: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in your exam</a:t>
            </a:r>
            <a:r>
              <a:rPr kumimoji="0" lang="en-GB" alt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but you must know what the calculated number means</a:t>
            </a: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 </a:t>
            </a:r>
            <a:endParaRPr kumimoji="0" lang="en-GB" alt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sym typeface="Wingdings" panose="05000000000000000000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Standard Deviation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1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This is used when we need to know how much </a:t>
            </a: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a set of data is spread out on either side of a mean</a:t>
            </a:r>
            <a:r>
              <a:rPr kumimoji="0" lang="en-GB" altLang="en-US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. </a:t>
            </a:r>
            <a:endParaRPr kumimoji="0" lang="en-GB" altLang="en-US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sym typeface="Wingdings" panose="05000000000000000000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It takes into account </a:t>
            </a: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ALL the values</a:t>
            </a:r>
            <a:r>
              <a:rPr kumimoji="0" lang="en-GB" altLang="en-US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, not just the two most extreme ones - which is the range.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E.g. If one of the extreme values is an outlier, then the range will be misleading.</a:t>
            </a:r>
            <a:endParaRPr kumimoji="0" lang="en-GB" altLang="en-US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sym typeface="Wingdings" panose="05000000000000000000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889059" y="5259033"/>
            <a:ext cx="2166375" cy="83099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Where,</a:t>
            </a:r>
            <a:endParaRPr kumimoji="0" lang="en-GB" alt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kumimoji="0" lang="en-GB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values given</a:t>
            </a:r>
            <a:endParaRPr kumimoji="0" lang="en-GB" alt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kumimoji="0" lang="en-GB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mean</a:t>
            </a:r>
            <a:endParaRPr kumimoji="0" lang="en-GB" alt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kumimoji="0" lang="en-GB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total number of values</a:t>
            </a:r>
            <a:r>
              <a:rPr kumimoji="0" lang="en-GB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18334" y="3119582"/>
            <a:ext cx="1000461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A standard deviation </a:t>
            </a: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close to 0</a:t>
            </a: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indicates that the </a:t>
            </a: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data points tend to be very close to the </a:t>
            </a: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hlinkClick r:id="rId2" tooltip="Mean"/>
              </a:rPr>
              <a:t>mean</a:t>
            </a: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of the set, while a high standard deviation indicates that the data points are spread out over a wider range of values</a:t>
            </a:r>
            <a:endParaRPr kumimoji="0" lang="en-GB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kumimoji="0" lang="en-GB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371" y="4750607"/>
            <a:ext cx="2466975" cy="18478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151099" y="4750607"/>
            <a:ext cx="5028048" cy="184785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712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8334" y="11227"/>
            <a:ext cx="11984019" cy="1892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STATISTICS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Standard Deviation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1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This is used when we need to know how much </a:t>
            </a: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a set of data is spread out on either side of a mean</a:t>
            </a:r>
            <a:r>
              <a:rPr kumimoji="0" lang="en-GB" altLang="en-US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. </a:t>
            </a:r>
            <a:endParaRPr kumimoji="0" lang="en-GB" altLang="en-US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sym typeface="Wingdings" panose="05000000000000000000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It takes into account </a:t>
            </a: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ALL the values</a:t>
            </a:r>
            <a:r>
              <a:rPr kumimoji="0" lang="en-GB" altLang="en-US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, not just the two most extreme ones - which is the range.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E.g. If one of the extreme values is an outlier, then the range will be misleading.</a:t>
            </a:r>
            <a:endParaRPr kumimoji="0" lang="en-GB" altLang="en-US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sym typeface="Wingdings" panose="05000000000000000000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18334" y="1321028"/>
            <a:ext cx="10004612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A standard deviation </a:t>
            </a: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close to 0</a:t>
            </a: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indicates that the </a:t>
            </a: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data points tend to be very close to the </a:t>
            </a: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hlinkClick r:id="rId2" tooltip="Mean"/>
              </a:rPr>
              <a:t>mean</a:t>
            </a: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of the set, while a high standard deviation indicates that the data points are spread out over a wider range of </a:t>
            </a: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values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omic Sans MS" panose="030F0702030302020204" pitchFamily="66" charset="0"/>
              </a:rPr>
              <a:t>SD can be found on tables and graphs- the error bars visually represent the SD.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You do not need to understand the experiment to be able to comment on the data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kumimoji="0" lang="en-GB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559438"/>
              </p:ext>
            </p:extLst>
          </p:nvPr>
        </p:nvGraphicFramePr>
        <p:xfrm>
          <a:off x="1163423" y="3213854"/>
          <a:ext cx="4464424" cy="3523002"/>
        </p:xfrm>
        <a:graphic>
          <a:graphicData uri="http://schemas.openxmlformats.org/drawingml/2006/table">
            <a:tbl>
              <a:tblPr/>
              <a:tblGrid>
                <a:gridCol w="309932">
                  <a:extLst>
                    <a:ext uri="{9D8B030D-6E8A-4147-A177-3AD203B41FA5}">
                      <a16:colId xmlns:a16="http://schemas.microsoft.com/office/drawing/2014/main" val="328282189"/>
                    </a:ext>
                  </a:extLst>
                </a:gridCol>
                <a:gridCol w="1557934">
                  <a:extLst>
                    <a:ext uri="{9D8B030D-6E8A-4147-A177-3AD203B41FA5}">
                      <a16:colId xmlns:a16="http://schemas.microsoft.com/office/drawing/2014/main" val="343403197"/>
                    </a:ext>
                  </a:extLst>
                </a:gridCol>
                <a:gridCol w="1298279">
                  <a:extLst>
                    <a:ext uri="{9D8B030D-6E8A-4147-A177-3AD203B41FA5}">
                      <a16:colId xmlns:a16="http://schemas.microsoft.com/office/drawing/2014/main" val="292050457"/>
                    </a:ext>
                  </a:extLst>
                </a:gridCol>
                <a:gridCol w="1298279">
                  <a:extLst>
                    <a:ext uri="{9D8B030D-6E8A-4147-A177-3AD203B41FA5}">
                      <a16:colId xmlns:a16="http://schemas.microsoft.com/office/drawing/2014/main" val="399312577"/>
                    </a:ext>
                  </a:extLst>
                </a:gridCol>
              </a:tblGrid>
              <a:tr h="386727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300" b="1" dirty="0">
                          <a:effectLst/>
                        </a:rPr>
                        <a:t>Treatment</a:t>
                      </a:r>
                      <a:endParaRPr lang="en-GB" sz="1300" dirty="0">
                        <a:effectLst/>
                      </a:endParaRP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300" b="1" dirty="0">
                          <a:effectLst/>
                        </a:rPr>
                        <a:t>Mean dry mass / g per plant</a:t>
                      </a:r>
                      <a:br>
                        <a:rPr lang="en-GB" sz="1300" b="1" dirty="0">
                          <a:effectLst/>
                        </a:rPr>
                      </a:br>
                      <a:r>
                        <a:rPr lang="en-GB" sz="1300" b="1" dirty="0">
                          <a:effectLst/>
                        </a:rPr>
                        <a:t>(± standard deviation)</a:t>
                      </a:r>
                      <a:endParaRPr lang="en-GB" sz="1300" dirty="0">
                        <a:effectLst/>
                      </a:endParaRP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658390"/>
                  </a:ext>
                </a:extLst>
              </a:tr>
              <a:tr h="221835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Root</a:t>
                      </a:r>
                      <a:endParaRPr lang="en-GB" sz="1300">
                        <a:effectLst/>
                      </a:endParaRP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Shoot</a:t>
                      </a:r>
                      <a:endParaRPr lang="en-GB" sz="1300">
                        <a:effectLst/>
                      </a:endParaRP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2527798"/>
                  </a:ext>
                </a:extLst>
              </a:tr>
              <a:tr h="716511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A</a:t>
                      </a:r>
                      <a:r>
                        <a:rPr lang="en-GB" sz="1300">
                          <a:effectLst/>
                        </a:rPr>
                        <a:t> – heat-treated fungus 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and nitrate fertiliser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>
                          <a:effectLst/>
                        </a:rPr>
                        <a:t>0.40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(±0.05)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1.01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(±0.12)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318488"/>
                  </a:ext>
                </a:extLst>
              </a:tr>
              <a:tr h="551619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 dirty="0">
                          <a:effectLst/>
                        </a:rPr>
                        <a:t>B</a:t>
                      </a:r>
                      <a:r>
                        <a:rPr lang="en-GB" sz="1300" dirty="0">
                          <a:effectLst/>
                        </a:rPr>
                        <a:t> – fungus and nitrate 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fertiliser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1.61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(±0.28)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>
                          <a:effectLst/>
                        </a:rPr>
                        <a:t>9.81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(±0.33)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3500353"/>
                  </a:ext>
                </a:extLst>
              </a:tr>
              <a:tr h="716511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C</a:t>
                      </a:r>
                      <a:r>
                        <a:rPr lang="en-GB" sz="1300">
                          <a:effectLst/>
                        </a:rPr>
                        <a:t> – heat-treated fungus 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and ammonium fertiliser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0.34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(±0.03)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0.96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(±0.26)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0706465"/>
                  </a:ext>
                </a:extLst>
              </a:tr>
              <a:tr h="551619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D</a:t>
                      </a:r>
                      <a:r>
                        <a:rPr lang="en-GB" sz="1300">
                          <a:effectLst/>
                        </a:rPr>
                        <a:t> – fungus and 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ammonium fertiliser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0.96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(±0.18)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4.01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(±0.47)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558791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935" y="3291111"/>
            <a:ext cx="4116985" cy="232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67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614482"/>
              </p:ext>
            </p:extLst>
          </p:nvPr>
        </p:nvGraphicFramePr>
        <p:xfrm>
          <a:off x="134723" y="1088805"/>
          <a:ext cx="4464424" cy="3523002"/>
        </p:xfrm>
        <a:graphic>
          <a:graphicData uri="http://schemas.openxmlformats.org/drawingml/2006/table">
            <a:tbl>
              <a:tblPr/>
              <a:tblGrid>
                <a:gridCol w="309932">
                  <a:extLst>
                    <a:ext uri="{9D8B030D-6E8A-4147-A177-3AD203B41FA5}">
                      <a16:colId xmlns:a16="http://schemas.microsoft.com/office/drawing/2014/main" val="328282189"/>
                    </a:ext>
                  </a:extLst>
                </a:gridCol>
                <a:gridCol w="1557934">
                  <a:extLst>
                    <a:ext uri="{9D8B030D-6E8A-4147-A177-3AD203B41FA5}">
                      <a16:colId xmlns:a16="http://schemas.microsoft.com/office/drawing/2014/main" val="343403197"/>
                    </a:ext>
                  </a:extLst>
                </a:gridCol>
                <a:gridCol w="1298279">
                  <a:extLst>
                    <a:ext uri="{9D8B030D-6E8A-4147-A177-3AD203B41FA5}">
                      <a16:colId xmlns:a16="http://schemas.microsoft.com/office/drawing/2014/main" val="292050457"/>
                    </a:ext>
                  </a:extLst>
                </a:gridCol>
                <a:gridCol w="1298279">
                  <a:extLst>
                    <a:ext uri="{9D8B030D-6E8A-4147-A177-3AD203B41FA5}">
                      <a16:colId xmlns:a16="http://schemas.microsoft.com/office/drawing/2014/main" val="399312577"/>
                    </a:ext>
                  </a:extLst>
                </a:gridCol>
              </a:tblGrid>
              <a:tr h="386727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300" b="1" dirty="0">
                          <a:effectLst/>
                        </a:rPr>
                        <a:t>Treatment</a:t>
                      </a:r>
                      <a:endParaRPr lang="en-GB" sz="1300" dirty="0">
                        <a:effectLst/>
                      </a:endParaRP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300" b="1" dirty="0">
                          <a:effectLst/>
                        </a:rPr>
                        <a:t>Mean dry mass / g per plant</a:t>
                      </a:r>
                      <a:br>
                        <a:rPr lang="en-GB" sz="1300" b="1" dirty="0">
                          <a:effectLst/>
                        </a:rPr>
                      </a:br>
                      <a:r>
                        <a:rPr lang="en-GB" sz="1300" b="1" dirty="0">
                          <a:effectLst/>
                        </a:rPr>
                        <a:t>(± standard deviation)</a:t>
                      </a:r>
                      <a:endParaRPr lang="en-GB" sz="1300" dirty="0">
                        <a:effectLst/>
                      </a:endParaRP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658390"/>
                  </a:ext>
                </a:extLst>
              </a:tr>
              <a:tr h="221835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Root</a:t>
                      </a:r>
                      <a:endParaRPr lang="en-GB" sz="1300">
                        <a:effectLst/>
                      </a:endParaRP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Shoot</a:t>
                      </a:r>
                      <a:endParaRPr lang="en-GB" sz="1300">
                        <a:effectLst/>
                      </a:endParaRP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2527798"/>
                  </a:ext>
                </a:extLst>
              </a:tr>
              <a:tr h="716511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A</a:t>
                      </a:r>
                      <a:r>
                        <a:rPr lang="en-GB" sz="1300">
                          <a:effectLst/>
                        </a:rPr>
                        <a:t> – heat-treated fungus 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and nitrate fertiliser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>
                          <a:effectLst/>
                        </a:rPr>
                        <a:t>0.40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(±0.05)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1.01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(±0.12)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318488"/>
                  </a:ext>
                </a:extLst>
              </a:tr>
              <a:tr h="551619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 dirty="0">
                          <a:effectLst/>
                        </a:rPr>
                        <a:t>B</a:t>
                      </a:r>
                      <a:r>
                        <a:rPr lang="en-GB" sz="1300" dirty="0">
                          <a:effectLst/>
                        </a:rPr>
                        <a:t> – fungus and nitrate 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fertiliser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1.61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(±0.28)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>
                          <a:effectLst/>
                        </a:rPr>
                        <a:t>9.81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(±0.33)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3500353"/>
                  </a:ext>
                </a:extLst>
              </a:tr>
              <a:tr h="716511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C</a:t>
                      </a:r>
                      <a:r>
                        <a:rPr lang="en-GB" sz="1300">
                          <a:effectLst/>
                        </a:rPr>
                        <a:t> – heat-treated fungus 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and ammonium fertiliser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0.34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(±0.03)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0.96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(±0.26)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0706465"/>
                  </a:ext>
                </a:extLst>
              </a:tr>
              <a:tr h="551619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D</a:t>
                      </a:r>
                      <a:r>
                        <a:rPr lang="en-GB" sz="1300">
                          <a:effectLst/>
                        </a:rPr>
                        <a:t> – fungus and 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ammonium fertiliser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0.96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(±0.18)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4.01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(±0.47)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55879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00050" y="1818301"/>
            <a:ext cx="4199097" cy="685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301322"/>
              </p:ext>
            </p:extLst>
          </p:nvPr>
        </p:nvGraphicFramePr>
        <p:xfrm>
          <a:off x="4864474" y="1088805"/>
          <a:ext cx="7175124" cy="24132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4084">
                  <a:extLst>
                    <a:ext uri="{9D8B030D-6E8A-4147-A177-3AD203B41FA5}">
                      <a16:colId xmlns:a16="http://schemas.microsoft.com/office/drawing/2014/main" val="862973493"/>
                    </a:ext>
                  </a:extLst>
                </a:gridCol>
                <a:gridCol w="621002">
                  <a:extLst>
                    <a:ext uri="{9D8B030D-6E8A-4147-A177-3AD203B41FA5}">
                      <a16:colId xmlns:a16="http://schemas.microsoft.com/office/drawing/2014/main" val="149168779"/>
                    </a:ext>
                  </a:extLst>
                </a:gridCol>
                <a:gridCol w="621002">
                  <a:extLst>
                    <a:ext uri="{9D8B030D-6E8A-4147-A177-3AD203B41FA5}">
                      <a16:colId xmlns:a16="http://schemas.microsoft.com/office/drawing/2014/main" val="2282933434"/>
                    </a:ext>
                  </a:extLst>
                </a:gridCol>
                <a:gridCol w="621002">
                  <a:extLst>
                    <a:ext uri="{9D8B030D-6E8A-4147-A177-3AD203B41FA5}">
                      <a16:colId xmlns:a16="http://schemas.microsoft.com/office/drawing/2014/main" val="3864921020"/>
                    </a:ext>
                  </a:extLst>
                </a:gridCol>
                <a:gridCol w="621002">
                  <a:extLst>
                    <a:ext uri="{9D8B030D-6E8A-4147-A177-3AD203B41FA5}">
                      <a16:colId xmlns:a16="http://schemas.microsoft.com/office/drawing/2014/main" val="263321024"/>
                    </a:ext>
                  </a:extLst>
                </a:gridCol>
                <a:gridCol w="621002">
                  <a:extLst>
                    <a:ext uri="{9D8B030D-6E8A-4147-A177-3AD203B41FA5}">
                      <a16:colId xmlns:a16="http://schemas.microsoft.com/office/drawing/2014/main" val="3842397806"/>
                    </a:ext>
                  </a:extLst>
                </a:gridCol>
                <a:gridCol w="703261">
                  <a:extLst>
                    <a:ext uri="{9D8B030D-6E8A-4147-A177-3AD203B41FA5}">
                      <a16:colId xmlns:a16="http://schemas.microsoft.com/office/drawing/2014/main" val="3169568753"/>
                    </a:ext>
                  </a:extLst>
                </a:gridCol>
                <a:gridCol w="742654">
                  <a:extLst>
                    <a:ext uri="{9D8B030D-6E8A-4147-A177-3AD203B41FA5}">
                      <a16:colId xmlns:a16="http://schemas.microsoft.com/office/drawing/2014/main" val="1639554480"/>
                    </a:ext>
                  </a:extLst>
                </a:gridCol>
                <a:gridCol w="775094">
                  <a:extLst>
                    <a:ext uri="{9D8B030D-6E8A-4147-A177-3AD203B41FA5}">
                      <a16:colId xmlns:a16="http://schemas.microsoft.com/office/drawing/2014/main" val="123616187"/>
                    </a:ext>
                  </a:extLst>
                </a:gridCol>
                <a:gridCol w="475021">
                  <a:extLst>
                    <a:ext uri="{9D8B030D-6E8A-4147-A177-3AD203B41FA5}">
                      <a16:colId xmlns:a16="http://schemas.microsoft.com/office/drawing/2014/main" val="3212598115"/>
                    </a:ext>
                  </a:extLst>
                </a:gridCol>
              </a:tblGrid>
              <a:tr h="376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No.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Of 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reps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/g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/pl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ant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5302028"/>
                  </a:ext>
                </a:extLst>
              </a:tr>
              <a:tr h="376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Experimental data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 1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 2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 3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 4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 5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6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Mean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Range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SD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9260811"/>
                  </a:ext>
                </a:extLst>
              </a:tr>
              <a:tr h="2250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1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0.36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0.42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0.36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0.44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0.43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0.40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5432412"/>
                  </a:ext>
                </a:extLst>
              </a:tr>
              <a:tr h="2250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2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0.33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0.34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0.39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0.40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0.63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0.33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8296559"/>
                  </a:ext>
                </a:extLst>
              </a:tr>
              <a:tr h="2250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3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0.29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0.63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0.33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0.24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0.53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omic Sans MS" panose="030F0702030302020204" pitchFamily="66" charset="0"/>
                        </a:rPr>
                        <a:t>0.36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28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28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7321221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34723" y="74425"/>
            <a:ext cx="12477750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Complete the table below working out the means and ranges for 3 hypothetical results. </a:t>
            </a:r>
          </a:p>
        </p:txBody>
      </p:sp>
      <p:sp>
        <p:nvSpPr>
          <p:cNvPr id="9" name="Rectangle 8"/>
          <p:cNvSpPr/>
          <p:nvPr/>
        </p:nvSpPr>
        <p:spPr>
          <a:xfrm>
            <a:off x="134723" y="4858259"/>
            <a:ext cx="12057278" cy="1614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What do you notice about the mean values?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Which is the most accurate mean? Which is the least accurate mean. Justify your answer (hint: also look at the range)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Copy the SD from the board.  What do you notice when you compare the SD of the 3 data sets?</a:t>
            </a:r>
          </a:p>
        </p:txBody>
      </p:sp>
    </p:spTree>
    <p:extLst>
      <p:ext uri="{BB962C8B-B14F-4D97-AF65-F5344CB8AC3E}">
        <p14:creationId xmlns:p14="http://schemas.microsoft.com/office/powerpoint/2010/main" val="1215789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34723" y="1651754"/>
          <a:ext cx="4464424" cy="3523002"/>
        </p:xfrm>
        <a:graphic>
          <a:graphicData uri="http://schemas.openxmlformats.org/drawingml/2006/table">
            <a:tbl>
              <a:tblPr/>
              <a:tblGrid>
                <a:gridCol w="309932">
                  <a:extLst>
                    <a:ext uri="{9D8B030D-6E8A-4147-A177-3AD203B41FA5}">
                      <a16:colId xmlns:a16="http://schemas.microsoft.com/office/drawing/2014/main" val="328282189"/>
                    </a:ext>
                  </a:extLst>
                </a:gridCol>
                <a:gridCol w="1557934">
                  <a:extLst>
                    <a:ext uri="{9D8B030D-6E8A-4147-A177-3AD203B41FA5}">
                      <a16:colId xmlns:a16="http://schemas.microsoft.com/office/drawing/2014/main" val="343403197"/>
                    </a:ext>
                  </a:extLst>
                </a:gridCol>
                <a:gridCol w="1298279">
                  <a:extLst>
                    <a:ext uri="{9D8B030D-6E8A-4147-A177-3AD203B41FA5}">
                      <a16:colId xmlns:a16="http://schemas.microsoft.com/office/drawing/2014/main" val="292050457"/>
                    </a:ext>
                  </a:extLst>
                </a:gridCol>
                <a:gridCol w="1298279">
                  <a:extLst>
                    <a:ext uri="{9D8B030D-6E8A-4147-A177-3AD203B41FA5}">
                      <a16:colId xmlns:a16="http://schemas.microsoft.com/office/drawing/2014/main" val="399312577"/>
                    </a:ext>
                  </a:extLst>
                </a:gridCol>
              </a:tblGrid>
              <a:tr h="386727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300" b="1" dirty="0">
                          <a:effectLst/>
                        </a:rPr>
                        <a:t>Treatment</a:t>
                      </a:r>
                      <a:endParaRPr lang="en-GB" sz="1300" dirty="0">
                        <a:effectLst/>
                      </a:endParaRP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300" b="1" dirty="0">
                          <a:effectLst/>
                        </a:rPr>
                        <a:t>Mean dry mass / g per plant</a:t>
                      </a:r>
                      <a:br>
                        <a:rPr lang="en-GB" sz="1300" b="1" dirty="0">
                          <a:effectLst/>
                        </a:rPr>
                      </a:br>
                      <a:r>
                        <a:rPr lang="en-GB" sz="1300" b="1" dirty="0">
                          <a:effectLst/>
                        </a:rPr>
                        <a:t>(± standard deviation)</a:t>
                      </a:r>
                      <a:endParaRPr lang="en-GB" sz="1300" dirty="0">
                        <a:effectLst/>
                      </a:endParaRP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658390"/>
                  </a:ext>
                </a:extLst>
              </a:tr>
              <a:tr h="221835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Root</a:t>
                      </a:r>
                      <a:endParaRPr lang="en-GB" sz="1300">
                        <a:effectLst/>
                      </a:endParaRP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Shoot</a:t>
                      </a:r>
                      <a:endParaRPr lang="en-GB" sz="1300">
                        <a:effectLst/>
                      </a:endParaRP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2527798"/>
                  </a:ext>
                </a:extLst>
              </a:tr>
              <a:tr h="716511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A</a:t>
                      </a:r>
                      <a:r>
                        <a:rPr lang="en-GB" sz="1300">
                          <a:effectLst/>
                        </a:rPr>
                        <a:t> – heat-treated fungus 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and nitrate fertiliser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>
                          <a:effectLst/>
                        </a:rPr>
                        <a:t>0.40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(±0.05)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1.01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(±0.12)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318488"/>
                  </a:ext>
                </a:extLst>
              </a:tr>
              <a:tr h="551619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 dirty="0">
                          <a:effectLst/>
                        </a:rPr>
                        <a:t>B</a:t>
                      </a:r>
                      <a:r>
                        <a:rPr lang="en-GB" sz="1300" dirty="0">
                          <a:effectLst/>
                        </a:rPr>
                        <a:t> – fungus and nitrate 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fertiliser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1.61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(±0.28)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>
                          <a:effectLst/>
                        </a:rPr>
                        <a:t>9.81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(±0.33)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3500353"/>
                  </a:ext>
                </a:extLst>
              </a:tr>
              <a:tr h="716511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C</a:t>
                      </a:r>
                      <a:r>
                        <a:rPr lang="en-GB" sz="1300">
                          <a:effectLst/>
                        </a:rPr>
                        <a:t> – heat-treated fungus 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and ammonium fertiliser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0.34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(±0.03)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0.96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(±0.26)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0706465"/>
                  </a:ext>
                </a:extLst>
              </a:tr>
              <a:tr h="551619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D</a:t>
                      </a:r>
                      <a:r>
                        <a:rPr lang="en-GB" sz="1300">
                          <a:effectLst/>
                        </a:rPr>
                        <a:t> – fungus and 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ammonium fertiliser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0.96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(±0.18)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4.01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(±0.47)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55879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00050" y="2381250"/>
            <a:ext cx="4199097" cy="685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956947"/>
              </p:ext>
            </p:extLst>
          </p:nvPr>
        </p:nvGraphicFramePr>
        <p:xfrm>
          <a:off x="4854948" y="1958152"/>
          <a:ext cx="7327527" cy="23434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14835">
                  <a:extLst>
                    <a:ext uri="{9D8B030D-6E8A-4147-A177-3AD203B41FA5}">
                      <a16:colId xmlns:a16="http://schemas.microsoft.com/office/drawing/2014/main" val="862973493"/>
                    </a:ext>
                  </a:extLst>
                </a:gridCol>
                <a:gridCol w="1453768">
                  <a:extLst>
                    <a:ext uri="{9D8B030D-6E8A-4147-A177-3AD203B41FA5}">
                      <a16:colId xmlns:a16="http://schemas.microsoft.com/office/drawing/2014/main" val="163955448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23616187"/>
                    </a:ext>
                  </a:extLst>
                </a:gridCol>
                <a:gridCol w="1963524">
                  <a:extLst>
                    <a:ext uri="{9D8B030D-6E8A-4147-A177-3AD203B41FA5}">
                      <a16:colId xmlns:a16="http://schemas.microsoft.com/office/drawing/2014/main" val="3212598115"/>
                    </a:ext>
                  </a:extLst>
                </a:gridCol>
              </a:tblGrid>
              <a:tr h="376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40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4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40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40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5302028"/>
                  </a:ext>
                </a:extLst>
              </a:tr>
              <a:tr h="376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omic Sans MS" panose="030F0702030302020204" pitchFamily="66" charset="0"/>
                        </a:rPr>
                        <a:t>Experimental data</a:t>
                      </a:r>
                      <a:endParaRPr lang="en-GB" sz="32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</a:rPr>
                        <a:t>Mean</a:t>
                      </a:r>
                      <a:endParaRPr lang="en-GB" sz="40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Comic Sans MS" panose="030F0702030302020204" pitchFamily="66" charset="0"/>
                        </a:rPr>
                        <a:t>Range</a:t>
                      </a:r>
                      <a:endParaRPr lang="en-GB" sz="40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</a:rPr>
                        <a:t>SD</a:t>
                      </a:r>
                      <a:endParaRPr lang="en-GB" sz="40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9260811"/>
                  </a:ext>
                </a:extLst>
              </a:tr>
              <a:tr h="2250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</a:rPr>
                        <a:t>1</a:t>
                      </a:r>
                      <a:endParaRPr lang="en-GB" sz="40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2800" b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0.40</a:t>
                      </a:r>
                      <a:endParaRPr lang="en-GB" sz="2800" b="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0.08</a:t>
                      </a:r>
                      <a:r>
                        <a:rPr lang="en-GB" sz="2800" b="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endParaRPr lang="en-GB" sz="2800" b="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2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0.03</a:t>
                      </a:r>
                      <a:endParaRPr lang="en-GB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5432412"/>
                  </a:ext>
                </a:extLst>
              </a:tr>
              <a:tr h="427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</a:rPr>
                        <a:t>2</a:t>
                      </a:r>
                      <a:endParaRPr lang="en-GB" sz="40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2800" b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0.40</a:t>
                      </a:r>
                      <a:endParaRPr lang="en-GB" sz="2800" b="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2800" b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0.30</a:t>
                      </a:r>
                      <a:endParaRPr lang="en-GB" sz="2800" b="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2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0.12</a:t>
                      </a:r>
                      <a:endParaRPr lang="en-GB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8296559"/>
                  </a:ext>
                </a:extLst>
              </a:tr>
              <a:tr h="2250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</a:rPr>
                        <a:t>3</a:t>
                      </a:r>
                      <a:endParaRPr lang="en-GB" sz="400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2800" b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0.40</a:t>
                      </a:r>
                      <a:endParaRPr lang="en-GB" sz="2800" b="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2800" b="0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0.39</a:t>
                      </a:r>
                      <a:endParaRPr lang="en-GB" sz="2800" b="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2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0.15</a:t>
                      </a:r>
                      <a:endParaRPr lang="en-GB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7321221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34723" y="272626"/>
            <a:ext cx="12477750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Complete the table below working out the means and ranges for 3 hypothetical results. </a:t>
            </a:r>
          </a:p>
        </p:txBody>
      </p:sp>
    </p:spTree>
    <p:extLst>
      <p:ext uri="{BB962C8B-B14F-4D97-AF65-F5344CB8AC3E}">
        <p14:creationId xmlns:p14="http://schemas.microsoft.com/office/powerpoint/2010/main" val="1389745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51"/>
          <a:stretch/>
        </p:blipFill>
        <p:spPr bwMode="auto">
          <a:xfrm>
            <a:off x="212308" y="2503946"/>
            <a:ext cx="3012156" cy="17552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 Box 4"/>
          <p:cNvSpPr txBox="1"/>
          <p:nvPr/>
        </p:nvSpPr>
        <p:spPr>
          <a:xfrm>
            <a:off x="3605212" y="561974"/>
            <a:ext cx="8185735" cy="5790699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You don’t need to understand what experiment to be able to comment on the data. </a:t>
            </a:r>
            <a:endParaRPr lang="en-GB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Identify which control experiments had the most and least accurate means. Justify your answer.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Identify which method had the most and least accurate means after N was added. Justify your answer.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State which method had the greatest gross transformational rate per day after N was added. (Note: UNITS!)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gross transformational rate in mg N K</a:t>
            </a:r>
            <a:r>
              <a:rPr lang="en-GB" sz="2000" baseline="30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dry soil week</a:t>
            </a:r>
            <a:r>
              <a:rPr lang="en-GB" sz="2000" baseline="30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for nitrification. (Note: UNITS!)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percentage difference between gross N transformational rates using </a:t>
            </a:r>
            <a:r>
              <a:rPr lang="en-GB" sz="2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remineralization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compares to mineralisation. </a:t>
            </a:r>
          </a:p>
        </p:txBody>
      </p:sp>
    </p:spTree>
    <p:extLst>
      <p:ext uri="{BB962C8B-B14F-4D97-AF65-F5344CB8AC3E}">
        <p14:creationId xmlns:p14="http://schemas.microsoft.com/office/powerpoint/2010/main" val="1548061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51"/>
          <a:stretch/>
        </p:blipFill>
        <p:spPr bwMode="auto">
          <a:xfrm>
            <a:off x="621382" y="1276724"/>
            <a:ext cx="10592050" cy="4089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0947" y="3465095"/>
            <a:ext cx="6232358" cy="481263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621382" y="5702967"/>
            <a:ext cx="3974681" cy="36933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Control, least accurate mean- largest SD 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360947" y="3056022"/>
            <a:ext cx="6232358" cy="481263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621381" y="1716323"/>
            <a:ext cx="3974681" cy="369332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Control</a:t>
            </a:r>
            <a:r>
              <a:rPr lang="en-GB" smtClean="0"/>
              <a:t>, most </a:t>
            </a:r>
            <a:r>
              <a:rPr lang="en-GB" dirty="0" smtClean="0"/>
              <a:t>accurate mean- largest SD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3931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51"/>
          <a:stretch/>
        </p:blipFill>
        <p:spPr bwMode="auto">
          <a:xfrm>
            <a:off x="621381" y="1251973"/>
            <a:ext cx="10592050" cy="4089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0947" y="3537285"/>
            <a:ext cx="9336506" cy="336883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621382" y="5702967"/>
            <a:ext cx="3974681" cy="64633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N addition, least accurate mean- largest SD 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360947" y="4307304"/>
            <a:ext cx="9336506" cy="457201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621381" y="1716323"/>
            <a:ext cx="3974681" cy="646331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N addition, most accurate mean- largest SD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5829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51"/>
          <a:stretch/>
        </p:blipFill>
        <p:spPr bwMode="auto">
          <a:xfrm>
            <a:off x="212308" y="2503946"/>
            <a:ext cx="3012156" cy="17552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 Box 4"/>
          <p:cNvSpPr txBox="1"/>
          <p:nvPr/>
        </p:nvSpPr>
        <p:spPr>
          <a:xfrm>
            <a:off x="3605212" y="561974"/>
            <a:ext cx="8185735" cy="5790699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You don’t need to understand what experiment to be able to comment on the data. </a:t>
            </a:r>
            <a:endParaRPr lang="en-GB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State 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which method had the greatest gross transformational rate per day after N was added. (Note: UNITS</a:t>
            </a:r>
            <a:r>
              <a:rPr lang="en-GB" sz="2000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!)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Mineralization with a rate of 15.52 mg N kg</a:t>
            </a:r>
            <a:r>
              <a:rPr lang="en-GB" sz="2000" b="1" baseline="30000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-1 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dry soil per day </a:t>
            </a:r>
            <a:endParaRPr lang="en-GB" sz="2000" b="1" dirty="0">
              <a:solidFill>
                <a:srgbClr val="FF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gross transformational rate in mg N K</a:t>
            </a:r>
            <a:r>
              <a:rPr lang="en-GB" sz="2000" baseline="30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dry soil week</a:t>
            </a:r>
            <a:r>
              <a:rPr lang="en-GB" sz="2000" baseline="30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for nitrification. (Note: UNITS</a:t>
            </a:r>
            <a:r>
              <a:rPr lang="en-GB" sz="2000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!)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Nitrification = 0.89 x 7 = 6.23</a:t>
            </a:r>
            <a:r>
              <a:rPr lang="en-GB" sz="20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mg N K</a:t>
            </a:r>
            <a:r>
              <a:rPr lang="en-GB" sz="20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GB" sz="20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dry soil week</a:t>
            </a:r>
            <a:r>
              <a:rPr lang="en-GB" sz="20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GB" sz="20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2000" b="1" dirty="0">
              <a:solidFill>
                <a:srgbClr val="FF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percentage difference between gross N transformational rates using </a:t>
            </a:r>
            <a:r>
              <a:rPr lang="en-GB" sz="2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remineralization</a:t>
            </a:r>
            <a:r>
              <a:rPr lang="en-GB" sz="2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compares to mineralisation. </a:t>
            </a:r>
            <a:endParaRPr lang="en-GB" sz="2000" dirty="0" smtClean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Remineralisation = 0.44, mineralisation = 15.52</a:t>
            </a:r>
            <a:endParaRPr lang="en-GB" sz="2000" b="1" dirty="0">
              <a:solidFill>
                <a:srgbClr val="FF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0.44- 15.52/0.44 x 100= 3427% slower rate. 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2000" b="1" dirty="0">
              <a:solidFill>
                <a:srgbClr val="FF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28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graph sd bars">
            <a:hlinkClick r:id="rId2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63" b="-541"/>
          <a:stretch/>
        </p:blipFill>
        <p:spPr bwMode="auto">
          <a:xfrm>
            <a:off x="0" y="1193147"/>
            <a:ext cx="4451684" cy="40766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 Box 12"/>
          <p:cNvSpPr txBox="1"/>
          <p:nvPr/>
        </p:nvSpPr>
        <p:spPr>
          <a:xfrm>
            <a:off x="4716378" y="2497929"/>
            <a:ext cx="7218947" cy="2603461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example on the graph the means price for apples in 12 cities was $2.20 with a SD of $0.30. $2.20 + $0.30 = $2.50 is the top of the SD bar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$2.20 - $0.30 = $1.90 is the bottom of the SD bar.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closely at the SD bar, which values have the most variation around the mean? Justify your answer. </a:t>
            </a:r>
            <a:endParaRPr lang="en-GB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16378" y="285206"/>
            <a:ext cx="70264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sz="28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Once the SD has been calculated the SD can be plotted on a graph 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sz="28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SD bars are 1 SD above the mean and 1 SD below the mean. </a:t>
            </a:r>
          </a:p>
        </p:txBody>
      </p:sp>
    </p:spTree>
    <p:extLst>
      <p:ext uri="{BB962C8B-B14F-4D97-AF65-F5344CB8AC3E}">
        <p14:creationId xmlns:p14="http://schemas.microsoft.com/office/powerpoint/2010/main" val="3684926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066"/>
            <a:ext cx="5105675" cy="47898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708358" y="270852"/>
            <a:ext cx="722696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GB" sz="2600" b="1" dirty="0">
                <a:solidFill>
                  <a:srgbClr val="00B0F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We also use standard deviation to compare between results </a:t>
            </a:r>
          </a:p>
          <a:p>
            <a:pPr marL="457200" lvl="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GB" sz="2600" b="1" dirty="0">
                <a:solidFill>
                  <a:srgbClr val="00B0F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Comparing between results allows you to comment on the validity of the data (whether the data can be trusted to support your conclusions.) </a:t>
            </a:r>
            <a:endParaRPr lang="en-GB" sz="2600" b="1" dirty="0" smtClean="0">
              <a:solidFill>
                <a:srgbClr val="00B0F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lvl="0">
              <a:spcAft>
                <a:spcPts val="0"/>
              </a:spcAft>
            </a:pPr>
            <a:endParaRPr lang="en-GB" sz="2600" b="1" dirty="0">
              <a:solidFill>
                <a:srgbClr val="00B0F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en-GB" sz="2600" dirty="0">
                <a:solidFill>
                  <a:srgbClr val="00B0F0"/>
                </a:solidFill>
                <a:latin typeface="Comic Sans MS" panose="030F0702030302020204" pitchFamily="66" charset="0"/>
              </a:rPr>
              <a:t>If SD overlaps it means </a:t>
            </a:r>
            <a:r>
              <a:rPr lang="en-GB" sz="2600" b="1" dirty="0">
                <a:solidFill>
                  <a:srgbClr val="00B0F0"/>
                </a:solidFill>
                <a:latin typeface="Comic Sans MS" panose="030F0702030302020204" pitchFamily="66" charset="0"/>
              </a:rPr>
              <a:t>values within the data is the same/overlaps or is similar to values in another set of data</a:t>
            </a:r>
            <a:r>
              <a:rPr lang="en-GB" sz="2600" dirty="0">
                <a:solidFill>
                  <a:srgbClr val="00B0F0"/>
                </a:solidFill>
                <a:latin typeface="Comic Sans MS" panose="030F0702030302020204" pitchFamily="66" charset="0"/>
              </a:rPr>
              <a:t>. This means the results are not unique so you cannot confidently support your conclusion.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en-GB" sz="2600" dirty="0">
                <a:solidFill>
                  <a:srgbClr val="00B0F0"/>
                </a:solidFill>
                <a:latin typeface="Comic Sans MS" panose="030F0702030302020204" pitchFamily="66" charset="0"/>
              </a:rPr>
              <a:t>If SD </a:t>
            </a:r>
            <a:r>
              <a:rPr lang="en-GB" sz="2600" b="1" dirty="0">
                <a:solidFill>
                  <a:srgbClr val="00B0F0"/>
                </a:solidFill>
                <a:latin typeface="Comic Sans MS" panose="030F0702030302020204" pitchFamily="66" charset="0"/>
              </a:rPr>
              <a:t>don’t overlap there is a significant difference</a:t>
            </a:r>
            <a:r>
              <a:rPr lang="en-GB" sz="2600" dirty="0">
                <a:solidFill>
                  <a:srgbClr val="00B0F0"/>
                </a:solidFill>
                <a:latin typeface="Comic Sans MS" panose="030F0702030302020204" pitchFamily="66" charset="0"/>
              </a:rPr>
              <a:t> between the experiment results so a valid conclusion can be drawn. </a:t>
            </a:r>
          </a:p>
        </p:txBody>
      </p:sp>
    </p:spTree>
    <p:extLst>
      <p:ext uri="{BB962C8B-B14F-4D97-AF65-F5344CB8AC3E}">
        <p14:creationId xmlns:p14="http://schemas.microsoft.com/office/powerpoint/2010/main" val="456567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066"/>
            <a:ext cx="5105675" cy="478986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04611" y="481210"/>
            <a:ext cx="6096000" cy="61564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student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concluded that water caused the lowest number of cells to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plasmolyse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because only 50% of the cells were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plasmolysed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Why is this not a valid conclusion, justify your answer. </a:t>
            </a:r>
            <a:endParaRPr lang="en-GB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SD overlap with salt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significant difference between results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Cannot draw valid conclusions</a:t>
            </a:r>
            <a:endParaRPr lang="en-GB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Another student concluded that sucrose has a greater effect than water on the % of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plasmolysed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cells. Why is this a valid conclusion, justify your answer. </a:t>
            </a:r>
            <a:endParaRPr lang="en-GB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SD DO NOT overlap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significant difference between results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draw valid conclusion </a:t>
            </a:r>
            <a:endParaRPr lang="en-GB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you give another valid conclusions that can be drawn from the graph above. </a:t>
            </a:r>
            <a:endParaRPr lang="en-GB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Sucrose greater effect than salt/saccharin/ethanol because…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324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34723" y="1651754"/>
          <a:ext cx="4464424" cy="3523002"/>
        </p:xfrm>
        <a:graphic>
          <a:graphicData uri="http://schemas.openxmlformats.org/drawingml/2006/table">
            <a:tbl>
              <a:tblPr/>
              <a:tblGrid>
                <a:gridCol w="309932">
                  <a:extLst>
                    <a:ext uri="{9D8B030D-6E8A-4147-A177-3AD203B41FA5}">
                      <a16:colId xmlns:a16="http://schemas.microsoft.com/office/drawing/2014/main" val="328282189"/>
                    </a:ext>
                  </a:extLst>
                </a:gridCol>
                <a:gridCol w="1557934">
                  <a:extLst>
                    <a:ext uri="{9D8B030D-6E8A-4147-A177-3AD203B41FA5}">
                      <a16:colId xmlns:a16="http://schemas.microsoft.com/office/drawing/2014/main" val="343403197"/>
                    </a:ext>
                  </a:extLst>
                </a:gridCol>
                <a:gridCol w="1298279">
                  <a:extLst>
                    <a:ext uri="{9D8B030D-6E8A-4147-A177-3AD203B41FA5}">
                      <a16:colId xmlns:a16="http://schemas.microsoft.com/office/drawing/2014/main" val="292050457"/>
                    </a:ext>
                  </a:extLst>
                </a:gridCol>
                <a:gridCol w="1298279">
                  <a:extLst>
                    <a:ext uri="{9D8B030D-6E8A-4147-A177-3AD203B41FA5}">
                      <a16:colId xmlns:a16="http://schemas.microsoft.com/office/drawing/2014/main" val="399312577"/>
                    </a:ext>
                  </a:extLst>
                </a:gridCol>
              </a:tblGrid>
              <a:tr h="386727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300" b="1" dirty="0">
                          <a:effectLst/>
                        </a:rPr>
                        <a:t>Treatment</a:t>
                      </a:r>
                      <a:endParaRPr lang="en-GB" sz="1300" dirty="0">
                        <a:effectLst/>
                      </a:endParaRP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300" b="1" dirty="0">
                          <a:effectLst/>
                        </a:rPr>
                        <a:t>Mean dry mass / g per plant</a:t>
                      </a:r>
                      <a:br>
                        <a:rPr lang="en-GB" sz="1300" b="1" dirty="0">
                          <a:effectLst/>
                        </a:rPr>
                      </a:br>
                      <a:r>
                        <a:rPr lang="en-GB" sz="1300" b="1" dirty="0">
                          <a:effectLst/>
                        </a:rPr>
                        <a:t>(± standard deviation)</a:t>
                      </a:r>
                      <a:endParaRPr lang="en-GB" sz="1300" dirty="0">
                        <a:effectLst/>
                      </a:endParaRP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658390"/>
                  </a:ext>
                </a:extLst>
              </a:tr>
              <a:tr h="221835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Root</a:t>
                      </a:r>
                      <a:endParaRPr lang="en-GB" sz="1300">
                        <a:effectLst/>
                      </a:endParaRP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Shoot</a:t>
                      </a:r>
                      <a:endParaRPr lang="en-GB" sz="1300">
                        <a:effectLst/>
                      </a:endParaRP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2527798"/>
                  </a:ext>
                </a:extLst>
              </a:tr>
              <a:tr h="716511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A</a:t>
                      </a:r>
                      <a:r>
                        <a:rPr lang="en-GB" sz="1300">
                          <a:effectLst/>
                        </a:rPr>
                        <a:t> – heat-treated fungus 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and nitrate fertiliser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>
                          <a:effectLst/>
                        </a:rPr>
                        <a:t>0.40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(±0.05)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1.01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(±0.12)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318488"/>
                  </a:ext>
                </a:extLst>
              </a:tr>
              <a:tr h="551619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 dirty="0">
                          <a:effectLst/>
                        </a:rPr>
                        <a:t>B</a:t>
                      </a:r>
                      <a:r>
                        <a:rPr lang="en-GB" sz="1300" dirty="0">
                          <a:effectLst/>
                        </a:rPr>
                        <a:t> – fungus and nitrate 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fertiliser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1.61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(±0.28)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>
                          <a:effectLst/>
                        </a:rPr>
                        <a:t>9.81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(±0.33)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3500353"/>
                  </a:ext>
                </a:extLst>
              </a:tr>
              <a:tr h="716511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C</a:t>
                      </a:r>
                      <a:r>
                        <a:rPr lang="en-GB" sz="1300">
                          <a:effectLst/>
                        </a:rPr>
                        <a:t> – heat-treated fungus 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and ammonium fertiliser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0.34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(±0.03)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0.96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(±0.26)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0706465"/>
                  </a:ext>
                </a:extLst>
              </a:tr>
              <a:tr h="551619">
                <a:tc>
                  <a:txBody>
                    <a:bodyPr/>
                    <a:lstStyle/>
                    <a:p>
                      <a:r>
                        <a:rPr lang="en-GB" sz="1300"/>
                        <a:t> </a:t>
                      </a:r>
                    </a:p>
                  </a:txBody>
                  <a:tcPr marL="34209" marR="34209" marT="34209" marB="3420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b="1">
                          <a:effectLst/>
                        </a:rPr>
                        <a:t>D</a:t>
                      </a:r>
                      <a:r>
                        <a:rPr lang="en-GB" sz="1300">
                          <a:effectLst/>
                        </a:rPr>
                        <a:t> – fungus and </a:t>
                      </a:r>
                      <a:br>
                        <a:rPr lang="en-GB" sz="1300">
                          <a:effectLst/>
                        </a:rPr>
                      </a:br>
                      <a:r>
                        <a:rPr lang="en-GB" sz="1300">
                          <a:effectLst/>
                        </a:rPr>
                        <a:t>ammonium fertiliser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0.96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(±0.18)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effectLst/>
                        </a:rPr>
                        <a:t>4.01</a:t>
                      </a:r>
                      <a:br>
                        <a:rPr lang="en-GB" sz="1300" dirty="0">
                          <a:effectLst/>
                        </a:rPr>
                      </a:br>
                      <a:r>
                        <a:rPr lang="en-GB" sz="1300" dirty="0">
                          <a:effectLst/>
                        </a:rPr>
                        <a:t>(±0.47)</a:t>
                      </a:r>
                    </a:p>
                  </a:txBody>
                  <a:tcPr marL="49260" marR="49260" marT="34209" marB="342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558791"/>
                  </a:ext>
                </a:extLst>
              </a:tr>
            </a:tbl>
          </a:graphicData>
        </a:graphic>
      </p:graphicFrame>
      <p:sp>
        <p:nvSpPr>
          <p:cNvPr id="9" name="Text Box 19"/>
          <p:cNvSpPr txBox="1"/>
          <p:nvPr/>
        </p:nvSpPr>
        <p:spPr>
          <a:xfrm>
            <a:off x="4803357" y="368980"/>
            <a:ext cx="7107906" cy="6079946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values the effect on mean root dry mass/g per plant for experiment B and C. Compare your </a:t>
            </a:r>
            <a:r>
              <a:rPr lang="en-GB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answers for A, B and C</a:t>
            </a:r>
            <a:r>
              <a:rPr lang="en-GB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drawing 1 valid conclusion, justify your answer 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B= 1.33,  1.61,  1.89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= 0.31, 0.34,  0.37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SD for A and C overlap, no significant difference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SD for A and B/ B and C do not overlap, significant difference. </a:t>
            </a:r>
            <a:endParaRPr lang="en-GB" sz="2000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values for the effect on mean shoot dry mass/g per plant for experiment A, B and C. Draw a valid conclusion. (Hint: are there are any SD that overlaps</a:t>
            </a:r>
            <a:r>
              <a:rPr lang="en-GB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= 0.89,  1.01,  1.13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B= 9.48,  9.81,  10.14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C= 0.70,  0.96,  1.22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440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89" y="411784"/>
            <a:ext cx="9694066" cy="61333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66485" y="2570540"/>
            <a:ext cx="33447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B050"/>
                </a:solidFill>
              </a:rPr>
              <a:t>Remember the work we did about data at the end of the exchange booklet! </a:t>
            </a:r>
            <a:endParaRPr lang="en-GB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755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9705" y="762443"/>
            <a:ext cx="10732169" cy="4538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M1.</a:t>
            </a:r>
            <a: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    Diet including saturated fats leads to higher plasma cholesterol concentrations</a:t>
            </a:r>
            <a:r>
              <a:rPr lang="en-US" sz="28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Higher in all age groups</a:t>
            </a:r>
            <a:r>
              <a:rPr lang="en-US" sz="28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 sample size is very small</a:t>
            </a:r>
            <a:r>
              <a:rPr lang="en-US" sz="28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 deviations overlap / suggest wide variation;</a:t>
            </a:r>
            <a:endParaRPr lang="en-GB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max</a:t>
            </a:r>
            <a:endParaRPr lang="en-GB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897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1316</Words>
  <Application>Microsoft Office PowerPoint</Application>
  <PresentationFormat>Widescreen</PresentationFormat>
  <Paragraphs>245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Comic Sans MS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Edgell</dc:creator>
  <cp:lastModifiedBy>Kim Edgell</cp:lastModifiedBy>
  <cp:revision>9</cp:revision>
  <dcterms:created xsi:type="dcterms:W3CDTF">2017-10-15T19:33:09Z</dcterms:created>
  <dcterms:modified xsi:type="dcterms:W3CDTF">2018-01-02T19:39:39Z</dcterms:modified>
</cp:coreProperties>
</file>