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6" r:id="rId2"/>
    <p:sldId id="307" r:id="rId3"/>
    <p:sldId id="309" r:id="rId4"/>
    <p:sldId id="308" r:id="rId5"/>
    <p:sldId id="310" r:id="rId6"/>
    <p:sldId id="311" r:id="rId7"/>
    <p:sldId id="313" r:id="rId8"/>
    <p:sldId id="314" r:id="rId9"/>
    <p:sldId id="312"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72"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E5B8F45-0490-423B-8DF2-485840896C2B}" type="datetimeFigureOut">
              <a:rPr lang="en-GB" smtClean="0"/>
              <a:t>09/07/2018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2907245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5B8F45-0490-423B-8DF2-485840896C2B}" type="datetimeFigureOut">
              <a:rPr lang="en-GB" smtClean="0"/>
              <a:t>09/07/2018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18564820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E5B8F45-0490-423B-8DF2-485840896C2B}" type="datetimeFigureOut">
              <a:rPr lang="en-GB" smtClean="0"/>
              <a:t>09/07/2018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1711747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E5B8F45-0490-423B-8DF2-485840896C2B}" type="datetimeFigureOut">
              <a:rPr lang="en-GB" smtClean="0"/>
              <a:t>09/07/2018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2780523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E5B8F45-0490-423B-8DF2-485840896C2B}" type="datetimeFigureOut">
              <a:rPr lang="en-GB" smtClean="0"/>
              <a:t>09/07/2018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2949273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E5B8F45-0490-423B-8DF2-485840896C2B}" type="datetimeFigureOut">
              <a:rPr lang="en-GB" smtClean="0"/>
              <a:t>09/07/2018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2355497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B8F45-0490-423B-8DF2-485840896C2B}" type="datetimeFigureOut">
              <a:rPr lang="en-GB" smtClean="0"/>
              <a:t>09/07/2018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21177468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B8F45-0490-423B-8DF2-485840896C2B}" type="datetimeFigureOut">
              <a:rPr lang="en-GB" smtClean="0"/>
              <a:t>09/07/2018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73970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E5B8F45-0490-423B-8DF2-485840896C2B}" type="datetimeFigureOut">
              <a:rPr lang="en-GB" smtClean="0"/>
              <a:t>09/07/2018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4107286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5B8F45-0490-423B-8DF2-485840896C2B}" type="datetimeFigureOut">
              <a:rPr lang="en-GB" smtClean="0"/>
              <a:t>09/07/2018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3916422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E5B8F45-0490-423B-8DF2-485840896C2B}" type="datetimeFigureOut">
              <a:rPr lang="en-GB" smtClean="0"/>
              <a:t>09/07/2018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56DFC41-2496-490C-B5E4-B39C3A741E38}" type="slidenum">
              <a:rPr lang="en-GB" smtClean="0"/>
              <a:t>‹#›</a:t>
            </a:fld>
            <a:endParaRPr lang="en-GB"/>
          </a:p>
        </p:txBody>
      </p:sp>
    </p:spTree>
    <p:extLst>
      <p:ext uri="{BB962C8B-B14F-4D97-AF65-F5344CB8AC3E}">
        <p14:creationId xmlns:p14="http://schemas.microsoft.com/office/powerpoint/2010/main" val="868813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5B8F45-0490-423B-8DF2-485840896C2B}" type="datetimeFigureOut">
              <a:rPr lang="en-GB" smtClean="0"/>
              <a:t>09/07/2018</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6DFC41-2496-490C-B5E4-B39C3A741E38}" type="slidenum">
              <a:rPr lang="en-GB" smtClean="0"/>
              <a:t>‹#›</a:t>
            </a:fld>
            <a:endParaRPr lang="en-GB"/>
          </a:p>
        </p:txBody>
      </p:sp>
    </p:spTree>
    <p:extLst>
      <p:ext uri="{BB962C8B-B14F-4D97-AF65-F5344CB8AC3E}">
        <p14:creationId xmlns:p14="http://schemas.microsoft.com/office/powerpoint/2010/main" val="42109654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bacteria growth samples/pl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696"/>
            <a:ext cx="8845976"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6588224" y="4221088"/>
            <a:ext cx="2257752" cy="2308324"/>
          </a:xfrm>
          <a:prstGeom prst="rect">
            <a:avLst/>
          </a:prstGeom>
          <a:noFill/>
        </p:spPr>
        <p:txBody>
          <a:bodyPr wrap="square" rtlCol="0">
            <a:spAutoFit/>
          </a:bodyPr>
          <a:lstStyle/>
          <a:p>
            <a:r>
              <a:rPr lang="en-GB" sz="2400" dirty="0" smtClean="0"/>
              <a:t>Each colony represents 1 bacteria that was present in the original solution</a:t>
            </a:r>
            <a:endParaRPr lang="en-GB" sz="2400" dirty="0"/>
          </a:p>
        </p:txBody>
      </p:sp>
    </p:spTree>
    <p:extLst>
      <p:ext uri="{BB962C8B-B14F-4D97-AF65-F5344CB8AC3E}">
        <p14:creationId xmlns:p14="http://schemas.microsoft.com/office/powerpoint/2010/main" val="20902306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Image result for bacteria growth samples/pl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696"/>
            <a:ext cx="8845976" cy="3096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115616" y="4221088"/>
            <a:ext cx="7730360" cy="1200329"/>
          </a:xfrm>
          <a:prstGeom prst="rect">
            <a:avLst/>
          </a:prstGeom>
          <a:noFill/>
        </p:spPr>
        <p:txBody>
          <a:bodyPr wrap="square" rtlCol="0">
            <a:spAutoFit/>
          </a:bodyPr>
          <a:lstStyle/>
          <a:p>
            <a:r>
              <a:rPr lang="en-GB" sz="2400" dirty="0" smtClean="0"/>
              <a:t>In reality there would be too many bacteria to count so serial dilutions would have to be carried out before plating onto agar or there would be too many colonies to count</a:t>
            </a:r>
            <a:endParaRPr lang="en-GB" sz="2400" dirty="0"/>
          </a:p>
        </p:txBody>
      </p:sp>
    </p:spTree>
    <p:extLst>
      <p:ext uri="{BB962C8B-B14F-4D97-AF65-F5344CB8AC3E}">
        <p14:creationId xmlns:p14="http://schemas.microsoft.com/office/powerpoint/2010/main" val="1991903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2844"/>
            <a:ext cx="8748464" cy="3077766"/>
          </a:xfrm>
          <a:prstGeom prst="rect">
            <a:avLst/>
          </a:prstGeom>
        </p:spPr>
        <p:txBody>
          <a:bodyPr wrap="square">
            <a:spAutoFit/>
          </a:bodyPr>
          <a:lstStyle/>
          <a:p>
            <a:pPr>
              <a:spcAft>
                <a:spcPts val="0"/>
              </a:spcAft>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In the simulated data </a:t>
            </a:r>
            <a:r>
              <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given,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samples were taken from the growing bacteria culture over time, diluted, then grown on a plate. </a:t>
            </a:r>
            <a:endPar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You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should average the three plate counts given, then calculate the number of cells that were in the actual sample based on the dilution factor given. </a:t>
            </a:r>
            <a:endPar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sz="16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If the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dilution factor is 10</a:t>
            </a:r>
            <a:r>
              <a:rPr lang="en-GB"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4</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That means that for each cell counted on the plate, there were 10</a:t>
            </a:r>
            <a:r>
              <a:rPr lang="en-GB"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4</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or 10,000 living cells in the culture. </a:t>
            </a:r>
            <a:endPar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sz="1600" dirty="0">
              <a:latin typeface="Arial" panose="020B0604020202020204" pitchFamily="34" charset="0"/>
              <a:ea typeface="Times New Roman" panose="02020603050405020304" pitchFamily="18" charset="0"/>
              <a:cs typeface="Times New Roman" panose="02020603050405020304" pitchFamily="18" charset="0"/>
            </a:endParaRPr>
          </a:p>
        </p:txBody>
      </p:sp>
      <p:pic>
        <p:nvPicPr>
          <p:cNvPr id="3" name="Picture 2" descr="Image result for bacteria growth samples/pl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653136"/>
            <a:ext cx="6685736" cy="18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5174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2844"/>
            <a:ext cx="8748464" cy="3046988"/>
          </a:xfrm>
          <a:prstGeom prst="rect">
            <a:avLst/>
          </a:prstGeom>
        </p:spPr>
        <p:txBody>
          <a:bodyPr wrap="square">
            <a:spAutoFit/>
          </a:bodyPr>
          <a:lstStyle/>
          <a:p>
            <a:pPr>
              <a:spcAft>
                <a:spcPts val="0"/>
              </a:spcAft>
            </a:pPr>
            <a:endParaRPr lang="en-GB" sz="16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If the </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dilution factor is 10</a:t>
            </a:r>
            <a:r>
              <a:rPr lang="en-GB"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4</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That means that for each cell counted on the plate, there were 10</a:t>
            </a:r>
            <a:r>
              <a:rPr lang="en-GB"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4</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or 10,000 living cells in the culture. </a:t>
            </a:r>
            <a:endPar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sz="16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So, there were 206 x 10</a:t>
            </a:r>
            <a:r>
              <a:rPr lang="en-GB"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4</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cells in the culture at the beginning of the experiment (when time = 0). </a:t>
            </a:r>
            <a:endPar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BUT</a:t>
            </a: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that number is not in scientific notation properly! In order to record this number correctly, it should be 2.06 x 10</a:t>
            </a:r>
            <a:r>
              <a:rPr lang="en-GB" baseline="30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6</a:t>
            </a:r>
            <a:r>
              <a:rPr lang="en-GB" dirty="0" smtClean="0">
                <a:solidFill>
                  <a:srgbClr val="000000"/>
                </a:solidFill>
                <a:latin typeface="Arial" panose="020B0604020202020204" pitchFamily="34" charset="0"/>
                <a:ea typeface="Times New Roman" panose="02020603050405020304" pitchFamily="18" charset="0"/>
                <a:cs typeface="Times New Roman" panose="02020603050405020304" pitchFamily="18" charset="0"/>
              </a:rPr>
              <a:t>.</a:t>
            </a:r>
          </a:p>
          <a:p>
            <a:pPr>
              <a:spcAft>
                <a:spcPts val="0"/>
              </a:spcAft>
            </a:pPr>
            <a:endParaRPr lang="en-GB" sz="16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Then convert this number into log</a:t>
            </a:r>
            <a:r>
              <a:rPr lang="en-GB" baseline="-25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10</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3" name="Picture 2" descr="Image result for bacteria growth samples/pl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4653136"/>
            <a:ext cx="6685736" cy="1836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7106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172844"/>
            <a:ext cx="8748464" cy="861774"/>
          </a:xfrm>
          <a:prstGeom prst="rect">
            <a:avLst/>
          </a:prstGeom>
        </p:spPr>
        <p:txBody>
          <a:bodyPr wrap="square">
            <a:spAutoFit/>
          </a:bodyPr>
          <a:lstStyle/>
          <a:p>
            <a:pPr>
              <a:spcAft>
                <a:spcPts val="0"/>
              </a:spcAft>
            </a:pPr>
            <a:endParaRPr lang="en-GB" sz="16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endParaRPr lang="en-GB" sz="1600" dirty="0">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GB"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Then convert this number into log</a:t>
            </a:r>
            <a:r>
              <a:rPr lang="en-GB" baseline="-25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10</a:t>
            </a:r>
            <a:endParaRPr lang="en-GB" sz="16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4" name="TextBox 3"/>
          <p:cNvSpPr txBox="1"/>
          <p:nvPr/>
        </p:nvSpPr>
        <p:spPr>
          <a:xfrm>
            <a:off x="395536" y="2204864"/>
            <a:ext cx="8280920" cy="923330"/>
          </a:xfrm>
          <a:prstGeom prst="rect">
            <a:avLst/>
          </a:prstGeom>
          <a:noFill/>
        </p:spPr>
        <p:txBody>
          <a:bodyPr wrap="square" rtlCol="0">
            <a:spAutoFit/>
          </a:bodyPr>
          <a:lstStyle/>
          <a:p>
            <a:r>
              <a:rPr lang="en-GB" dirty="0" smtClean="0"/>
              <a:t>Log scales allow us to display a very large number range of the same graph scale – it would be impossible to try to plot 1, 1000, 20million on the same graph axis but converting into logs will allow us to do this</a:t>
            </a:r>
            <a:endParaRPr lang="en-GB" dirty="0"/>
          </a:p>
        </p:txBody>
      </p:sp>
      <p:cxnSp>
        <p:nvCxnSpPr>
          <p:cNvPr id="6" name="Straight Connector 5"/>
          <p:cNvCxnSpPr/>
          <p:nvPr/>
        </p:nvCxnSpPr>
        <p:spPr>
          <a:xfrm>
            <a:off x="1475656" y="4005064"/>
            <a:ext cx="5616624" cy="0"/>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092280" y="3717032"/>
            <a:ext cx="1584176" cy="369332"/>
          </a:xfrm>
          <a:prstGeom prst="rect">
            <a:avLst/>
          </a:prstGeom>
          <a:noFill/>
        </p:spPr>
        <p:txBody>
          <a:bodyPr wrap="square" rtlCol="0">
            <a:spAutoFit/>
          </a:bodyPr>
          <a:lstStyle/>
          <a:p>
            <a:r>
              <a:rPr lang="en-GB" dirty="0" smtClean="0"/>
              <a:t>Log</a:t>
            </a:r>
            <a:r>
              <a:rPr lang="en-GB" baseline="-25000" dirty="0" smtClean="0"/>
              <a:t>10 </a:t>
            </a:r>
            <a:r>
              <a:rPr lang="en-GB" dirty="0" smtClean="0"/>
              <a:t>scale</a:t>
            </a:r>
            <a:endParaRPr lang="en-GB" dirty="0"/>
          </a:p>
        </p:txBody>
      </p:sp>
      <p:cxnSp>
        <p:nvCxnSpPr>
          <p:cNvPr id="9" name="Straight Connector 8"/>
          <p:cNvCxnSpPr/>
          <p:nvPr/>
        </p:nvCxnSpPr>
        <p:spPr>
          <a:xfrm>
            <a:off x="1475656" y="3717032"/>
            <a:ext cx="0" cy="288032"/>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987824" y="3717032"/>
            <a:ext cx="0" cy="288032"/>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572000" y="3717032"/>
            <a:ext cx="0" cy="288032"/>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868144" y="3717032"/>
            <a:ext cx="0" cy="288032"/>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7076731" y="3717032"/>
            <a:ext cx="0" cy="288032"/>
          </a:xfrm>
          <a:prstGeom prst="line">
            <a:avLst/>
          </a:prstGeom>
          <a:ln w="47625">
            <a:solidFill>
              <a:srgbClr val="00206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347190" y="3347699"/>
            <a:ext cx="432048" cy="369332"/>
          </a:xfrm>
          <a:prstGeom prst="rect">
            <a:avLst/>
          </a:prstGeom>
          <a:noFill/>
        </p:spPr>
        <p:txBody>
          <a:bodyPr wrap="square" rtlCol="0">
            <a:spAutoFit/>
          </a:bodyPr>
          <a:lstStyle/>
          <a:p>
            <a:r>
              <a:rPr lang="en-GB" b="1" dirty="0" smtClean="0">
                <a:solidFill>
                  <a:srgbClr val="002060"/>
                </a:solidFill>
              </a:rPr>
              <a:t>1</a:t>
            </a:r>
            <a:endParaRPr lang="en-GB" b="1" dirty="0">
              <a:solidFill>
                <a:srgbClr val="002060"/>
              </a:solidFill>
            </a:endParaRPr>
          </a:p>
        </p:txBody>
      </p:sp>
      <p:sp>
        <p:nvSpPr>
          <p:cNvPr id="15" name="TextBox 14"/>
          <p:cNvSpPr txBox="1"/>
          <p:nvPr/>
        </p:nvSpPr>
        <p:spPr>
          <a:xfrm>
            <a:off x="2859357" y="3396084"/>
            <a:ext cx="432048" cy="369332"/>
          </a:xfrm>
          <a:prstGeom prst="rect">
            <a:avLst/>
          </a:prstGeom>
          <a:noFill/>
        </p:spPr>
        <p:txBody>
          <a:bodyPr wrap="square" rtlCol="0">
            <a:spAutoFit/>
          </a:bodyPr>
          <a:lstStyle/>
          <a:p>
            <a:r>
              <a:rPr lang="en-GB" b="1" dirty="0" smtClean="0">
                <a:solidFill>
                  <a:srgbClr val="002060"/>
                </a:solidFill>
              </a:rPr>
              <a:t>2</a:t>
            </a:r>
            <a:endParaRPr lang="en-GB" b="1" dirty="0">
              <a:solidFill>
                <a:srgbClr val="002060"/>
              </a:solidFill>
            </a:endParaRPr>
          </a:p>
        </p:txBody>
      </p:sp>
      <p:sp>
        <p:nvSpPr>
          <p:cNvPr id="16" name="TextBox 15"/>
          <p:cNvSpPr txBox="1"/>
          <p:nvPr/>
        </p:nvSpPr>
        <p:spPr>
          <a:xfrm>
            <a:off x="4395249" y="3367842"/>
            <a:ext cx="432048" cy="369332"/>
          </a:xfrm>
          <a:prstGeom prst="rect">
            <a:avLst/>
          </a:prstGeom>
          <a:noFill/>
        </p:spPr>
        <p:txBody>
          <a:bodyPr wrap="square" rtlCol="0">
            <a:spAutoFit/>
          </a:bodyPr>
          <a:lstStyle/>
          <a:p>
            <a:r>
              <a:rPr lang="en-GB" b="1" dirty="0" smtClean="0">
                <a:solidFill>
                  <a:srgbClr val="002060"/>
                </a:solidFill>
              </a:rPr>
              <a:t>3</a:t>
            </a:r>
            <a:endParaRPr lang="en-GB" b="1" dirty="0">
              <a:solidFill>
                <a:srgbClr val="002060"/>
              </a:solidFill>
            </a:endParaRPr>
          </a:p>
        </p:txBody>
      </p:sp>
      <p:sp>
        <p:nvSpPr>
          <p:cNvPr id="17" name="TextBox 16"/>
          <p:cNvSpPr txBox="1"/>
          <p:nvPr/>
        </p:nvSpPr>
        <p:spPr>
          <a:xfrm>
            <a:off x="5713263" y="3360047"/>
            <a:ext cx="432048" cy="369332"/>
          </a:xfrm>
          <a:prstGeom prst="rect">
            <a:avLst/>
          </a:prstGeom>
          <a:noFill/>
        </p:spPr>
        <p:txBody>
          <a:bodyPr wrap="square" rtlCol="0">
            <a:spAutoFit/>
          </a:bodyPr>
          <a:lstStyle/>
          <a:p>
            <a:r>
              <a:rPr lang="en-GB" b="1" dirty="0">
                <a:solidFill>
                  <a:srgbClr val="002060"/>
                </a:solidFill>
              </a:rPr>
              <a:t>4</a:t>
            </a:r>
          </a:p>
        </p:txBody>
      </p:sp>
      <p:sp>
        <p:nvSpPr>
          <p:cNvPr id="18" name="TextBox 17"/>
          <p:cNvSpPr txBox="1"/>
          <p:nvPr/>
        </p:nvSpPr>
        <p:spPr>
          <a:xfrm>
            <a:off x="6921849" y="3360047"/>
            <a:ext cx="432048" cy="369332"/>
          </a:xfrm>
          <a:prstGeom prst="rect">
            <a:avLst/>
          </a:prstGeom>
          <a:noFill/>
        </p:spPr>
        <p:txBody>
          <a:bodyPr wrap="square" rtlCol="0">
            <a:spAutoFit/>
          </a:bodyPr>
          <a:lstStyle/>
          <a:p>
            <a:r>
              <a:rPr lang="en-GB" b="1" dirty="0" smtClean="0">
                <a:solidFill>
                  <a:srgbClr val="002060"/>
                </a:solidFill>
              </a:rPr>
              <a:t>5</a:t>
            </a:r>
            <a:endParaRPr lang="en-GB" b="1" dirty="0">
              <a:solidFill>
                <a:srgbClr val="002060"/>
              </a:solidFill>
            </a:endParaRPr>
          </a:p>
        </p:txBody>
      </p:sp>
      <p:cxnSp>
        <p:nvCxnSpPr>
          <p:cNvPr id="19" name="Straight Connector 18"/>
          <p:cNvCxnSpPr/>
          <p:nvPr/>
        </p:nvCxnSpPr>
        <p:spPr>
          <a:xfrm>
            <a:off x="1347190" y="5661248"/>
            <a:ext cx="5616624" cy="0"/>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7148896" y="5310169"/>
            <a:ext cx="1584176" cy="369332"/>
          </a:xfrm>
          <a:prstGeom prst="rect">
            <a:avLst/>
          </a:prstGeom>
          <a:noFill/>
        </p:spPr>
        <p:txBody>
          <a:bodyPr wrap="square" rtlCol="0">
            <a:spAutoFit/>
          </a:bodyPr>
          <a:lstStyle/>
          <a:p>
            <a:r>
              <a:rPr lang="en-GB" dirty="0" smtClean="0">
                <a:solidFill>
                  <a:srgbClr val="FF0000"/>
                </a:solidFill>
              </a:rPr>
              <a:t>Number scale</a:t>
            </a:r>
            <a:endParaRPr lang="en-GB" dirty="0">
              <a:solidFill>
                <a:srgbClr val="FF0000"/>
              </a:solidFill>
            </a:endParaRPr>
          </a:p>
        </p:txBody>
      </p:sp>
      <p:cxnSp>
        <p:nvCxnSpPr>
          <p:cNvPr id="21" name="Straight Connector 20"/>
          <p:cNvCxnSpPr/>
          <p:nvPr/>
        </p:nvCxnSpPr>
        <p:spPr>
          <a:xfrm>
            <a:off x="1347190" y="5373216"/>
            <a:ext cx="0" cy="28803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1131168" y="4966073"/>
            <a:ext cx="432048" cy="369332"/>
          </a:xfrm>
          <a:prstGeom prst="rect">
            <a:avLst/>
          </a:prstGeom>
          <a:noFill/>
        </p:spPr>
        <p:txBody>
          <a:bodyPr wrap="square" rtlCol="0">
            <a:spAutoFit/>
          </a:bodyPr>
          <a:lstStyle/>
          <a:p>
            <a:r>
              <a:rPr lang="en-GB" b="1" dirty="0" smtClean="0">
                <a:solidFill>
                  <a:srgbClr val="FF0000"/>
                </a:solidFill>
              </a:rPr>
              <a:t>10</a:t>
            </a:r>
            <a:endParaRPr lang="en-GB" b="1" dirty="0">
              <a:solidFill>
                <a:srgbClr val="FF0000"/>
              </a:solidFill>
            </a:endParaRPr>
          </a:p>
        </p:txBody>
      </p:sp>
      <p:cxnSp>
        <p:nvCxnSpPr>
          <p:cNvPr id="23" name="Straight Connector 22"/>
          <p:cNvCxnSpPr/>
          <p:nvPr/>
        </p:nvCxnSpPr>
        <p:spPr>
          <a:xfrm>
            <a:off x="2971130" y="5373216"/>
            <a:ext cx="0" cy="28803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643333" y="4986388"/>
            <a:ext cx="648072" cy="369332"/>
          </a:xfrm>
          <a:prstGeom prst="rect">
            <a:avLst/>
          </a:prstGeom>
          <a:noFill/>
        </p:spPr>
        <p:txBody>
          <a:bodyPr wrap="square" rtlCol="0">
            <a:spAutoFit/>
          </a:bodyPr>
          <a:lstStyle/>
          <a:p>
            <a:r>
              <a:rPr lang="en-GB" b="1" dirty="0" smtClean="0">
                <a:solidFill>
                  <a:srgbClr val="FF0000"/>
                </a:solidFill>
              </a:rPr>
              <a:t>100</a:t>
            </a:r>
            <a:endParaRPr lang="en-GB" b="1" dirty="0">
              <a:solidFill>
                <a:srgbClr val="FF0000"/>
              </a:solidFill>
            </a:endParaRPr>
          </a:p>
        </p:txBody>
      </p:sp>
      <p:cxnSp>
        <p:nvCxnSpPr>
          <p:cNvPr id="25" name="Straight Connector 24"/>
          <p:cNvCxnSpPr/>
          <p:nvPr/>
        </p:nvCxnSpPr>
        <p:spPr>
          <a:xfrm>
            <a:off x="4605089" y="5355720"/>
            <a:ext cx="0" cy="28803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4248042" y="4977307"/>
            <a:ext cx="828014" cy="369332"/>
          </a:xfrm>
          <a:prstGeom prst="rect">
            <a:avLst/>
          </a:prstGeom>
          <a:noFill/>
        </p:spPr>
        <p:txBody>
          <a:bodyPr wrap="square" rtlCol="0">
            <a:spAutoFit/>
          </a:bodyPr>
          <a:lstStyle/>
          <a:p>
            <a:r>
              <a:rPr lang="en-GB" b="1" dirty="0" smtClean="0">
                <a:solidFill>
                  <a:srgbClr val="FF0000"/>
                </a:solidFill>
              </a:rPr>
              <a:t>1 000</a:t>
            </a:r>
            <a:endParaRPr lang="en-GB" b="1" dirty="0">
              <a:solidFill>
                <a:srgbClr val="FF0000"/>
              </a:solidFill>
            </a:endParaRPr>
          </a:p>
        </p:txBody>
      </p:sp>
      <p:sp>
        <p:nvSpPr>
          <p:cNvPr id="27" name="TextBox 26"/>
          <p:cNvSpPr txBox="1"/>
          <p:nvPr/>
        </p:nvSpPr>
        <p:spPr>
          <a:xfrm>
            <a:off x="5552956" y="4940837"/>
            <a:ext cx="828831" cy="369332"/>
          </a:xfrm>
          <a:prstGeom prst="rect">
            <a:avLst/>
          </a:prstGeom>
          <a:noFill/>
        </p:spPr>
        <p:txBody>
          <a:bodyPr wrap="square" rtlCol="0">
            <a:spAutoFit/>
          </a:bodyPr>
          <a:lstStyle/>
          <a:p>
            <a:r>
              <a:rPr lang="en-GB" b="1" dirty="0" smtClean="0">
                <a:solidFill>
                  <a:srgbClr val="FF0000"/>
                </a:solidFill>
              </a:rPr>
              <a:t>10 000</a:t>
            </a:r>
            <a:endParaRPr lang="en-GB" b="1" dirty="0">
              <a:solidFill>
                <a:srgbClr val="FF0000"/>
              </a:solidFill>
            </a:endParaRPr>
          </a:p>
        </p:txBody>
      </p:sp>
      <p:cxnSp>
        <p:nvCxnSpPr>
          <p:cNvPr id="28" name="Straight Connector 27"/>
          <p:cNvCxnSpPr/>
          <p:nvPr/>
        </p:nvCxnSpPr>
        <p:spPr>
          <a:xfrm>
            <a:off x="5876993" y="5365332"/>
            <a:ext cx="0" cy="28803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933906" y="5391469"/>
            <a:ext cx="0" cy="288032"/>
          </a:xfrm>
          <a:prstGeom prst="line">
            <a:avLst/>
          </a:prstGeom>
          <a:ln w="47625">
            <a:solidFill>
              <a:srgbClr val="FF0000"/>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6650975" y="4931117"/>
            <a:ext cx="995841" cy="369332"/>
          </a:xfrm>
          <a:prstGeom prst="rect">
            <a:avLst/>
          </a:prstGeom>
          <a:noFill/>
        </p:spPr>
        <p:txBody>
          <a:bodyPr wrap="square" rtlCol="0">
            <a:spAutoFit/>
          </a:bodyPr>
          <a:lstStyle/>
          <a:p>
            <a:r>
              <a:rPr lang="en-GB" b="1" dirty="0" smtClean="0">
                <a:solidFill>
                  <a:srgbClr val="FF0000"/>
                </a:solidFill>
              </a:rPr>
              <a:t>100 000</a:t>
            </a:r>
            <a:endParaRPr lang="en-GB" b="1" dirty="0">
              <a:solidFill>
                <a:srgbClr val="FF0000"/>
              </a:solidFill>
            </a:endParaRPr>
          </a:p>
        </p:txBody>
      </p:sp>
    </p:spTree>
    <p:extLst>
      <p:ext uri="{BB962C8B-B14F-4D97-AF65-F5344CB8AC3E}">
        <p14:creationId xmlns:p14="http://schemas.microsoft.com/office/powerpoint/2010/main" val="372116617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How do we calculate logs using a calculator??</a:t>
            </a: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417638"/>
            <a:ext cx="2749736" cy="5028089"/>
          </a:xfrm>
        </p:spPr>
      </p:pic>
      <p:sp>
        <p:nvSpPr>
          <p:cNvPr id="5" name="Oval 4"/>
          <p:cNvSpPr/>
          <p:nvPr/>
        </p:nvSpPr>
        <p:spPr>
          <a:xfrm>
            <a:off x="2699792" y="3715658"/>
            <a:ext cx="720080" cy="432048"/>
          </a:xfrm>
          <a:prstGeom prst="ellipse">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355976" y="1623358"/>
            <a:ext cx="4330824" cy="5016758"/>
          </a:xfrm>
          <a:prstGeom prst="rect">
            <a:avLst/>
          </a:prstGeom>
          <a:noFill/>
        </p:spPr>
        <p:txBody>
          <a:bodyPr wrap="square" rtlCol="0">
            <a:spAutoFit/>
          </a:bodyPr>
          <a:lstStyle/>
          <a:p>
            <a:pPr marL="285750" indent="-285750">
              <a:buFont typeface="Arial" panose="020B0604020202020204" pitchFamily="34" charset="0"/>
              <a:buChar char="•"/>
            </a:pPr>
            <a:r>
              <a:rPr lang="en-GB" sz="3200" dirty="0" smtClean="0"/>
              <a:t>First press the log</a:t>
            </a:r>
            <a:r>
              <a:rPr lang="en-GB" sz="3200" baseline="-25000" dirty="0" smtClean="0"/>
              <a:t>10 </a:t>
            </a:r>
            <a:r>
              <a:rPr lang="en-GB" sz="3200" dirty="0" smtClean="0"/>
              <a:t>button on your calculator</a:t>
            </a:r>
          </a:p>
          <a:p>
            <a:endParaRPr lang="en-GB" sz="3200" dirty="0" smtClean="0"/>
          </a:p>
          <a:p>
            <a:pPr marL="285750" indent="-285750">
              <a:buFont typeface="Arial" panose="020B0604020202020204" pitchFamily="34" charset="0"/>
              <a:buChar char="•"/>
            </a:pPr>
            <a:r>
              <a:rPr lang="en-GB" sz="3200" dirty="0" smtClean="0"/>
              <a:t>Then type in the number you want to convert into log10</a:t>
            </a:r>
          </a:p>
          <a:p>
            <a:pPr marL="285750" indent="-285750">
              <a:buFont typeface="Arial" panose="020B0604020202020204" pitchFamily="34" charset="0"/>
              <a:buChar char="•"/>
            </a:pPr>
            <a:endParaRPr lang="en-GB" sz="3200" dirty="0" smtClean="0"/>
          </a:p>
          <a:p>
            <a:pPr marL="285750" indent="-285750">
              <a:buFont typeface="Arial" panose="020B0604020202020204" pitchFamily="34" charset="0"/>
              <a:buChar char="•"/>
            </a:pPr>
            <a:r>
              <a:rPr lang="en-GB" sz="3200" dirty="0" smtClean="0"/>
              <a:t>The press the equals button</a:t>
            </a:r>
            <a:endParaRPr lang="en-GB" sz="3200" dirty="0"/>
          </a:p>
        </p:txBody>
      </p:sp>
    </p:spTree>
    <p:extLst>
      <p:ext uri="{BB962C8B-B14F-4D97-AF65-F5344CB8AC3E}">
        <p14:creationId xmlns:p14="http://schemas.microsoft.com/office/powerpoint/2010/main" val="18506072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1180465" y="2114391"/>
          <a:ext cx="6783070" cy="3497580"/>
        </p:xfrm>
        <a:graphic>
          <a:graphicData uri="http://schemas.openxmlformats.org/drawingml/2006/table">
            <a:tbl>
              <a:tblPr firstRow="1" firstCol="1" bandRow="1">
                <a:tableStyleId>{5C22544A-7EE6-4342-B048-85BDC9FD1C3A}</a:tableStyleId>
              </a:tblPr>
              <a:tblGrid>
                <a:gridCol w="1220470">
                  <a:extLst>
                    <a:ext uri="{9D8B030D-6E8A-4147-A177-3AD203B41FA5}">
                      <a16:colId xmlns:a16="http://schemas.microsoft.com/office/drawing/2014/main" val="3646865053"/>
                    </a:ext>
                  </a:extLst>
                </a:gridCol>
                <a:gridCol w="1181735">
                  <a:extLst>
                    <a:ext uri="{9D8B030D-6E8A-4147-A177-3AD203B41FA5}">
                      <a16:colId xmlns:a16="http://schemas.microsoft.com/office/drawing/2014/main" val="1326051274"/>
                    </a:ext>
                  </a:extLst>
                </a:gridCol>
                <a:gridCol w="1173480">
                  <a:extLst>
                    <a:ext uri="{9D8B030D-6E8A-4147-A177-3AD203B41FA5}">
                      <a16:colId xmlns:a16="http://schemas.microsoft.com/office/drawing/2014/main" val="723204910"/>
                    </a:ext>
                  </a:extLst>
                </a:gridCol>
                <a:gridCol w="1151255">
                  <a:extLst>
                    <a:ext uri="{9D8B030D-6E8A-4147-A177-3AD203B41FA5}">
                      <a16:colId xmlns:a16="http://schemas.microsoft.com/office/drawing/2014/main" val="2288302188"/>
                    </a:ext>
                  </a:extLst>
                </a:gridCol>
                <a:gridCol w="1028065">
                  <a:extLst>
                    <a:ext uri="{9D8B030D-6E8A-4147-A177-3AD203B41FA5}">
                      <a16:colId xmlns:a16="http://schemas.microsoft.com/office/drawing/2014/main" val="3403903237"/>
                    </a:ext>
                  </a:extLst>
                </a:gridCol>
                <a:gridCol w="1028065">
                  <a:extLst>
                    <a:ext uri="{9D8B030D-6E8A-4147-A177-3AD203B41FA5}">
                      <a16:colId xmlns:a16="http://schemas.microsoft.com/office/drawing/2014/main" val="3412120343"/>
                    </a:ext>
                  </a:extLst>
                </a:gridCol>
              </a:tblGrid>
              <a:tr h="0">
                <a:tc>
                  <a:txBody>
                    <a:bodyPr/>
                    <a:lstStyle/>
                    <a:p>
                      <a:pPr algn="ctr">
                        <a:spcAft>
                          <a:spcPts val="0"/>
                        </a:spcAft>
                      </a:pPr>
                      <a:r>
                        <a:rPr lang="en-GB" sz="1350">
                          <a:effectLst/>
                        </a:rPr>
                        <a:t>Time (minutes)</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1350">
                          <a:effectLst/>
                        </a:rPr>
                        <a:t>Dilution Factor</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1350">
                          <a:effectLst/>
                        </a:rPr>
                        <a:t>Plate Colony Counts</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1350">
                          <a:effectLst/>
                        </a:rPr>
                        <a:t>Mean Pate Count</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1350">
                          <a:effectLst/>
                        </a:rPr>
                        <a:t>Number of cells in undiluted culture</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Aft>
                          <a:spcPts val="0"/>
                        </a:spcAft>
                      </a:pPr>
                      <a:r>
                        <a:rPr lang="en-GB" sz="1350">
                          <a:effectLst/>
                        </a:rPr>
                        <a:t>Number of cells (log</a:t>
                      </a:r>
                      <a:r>
                        <a:rPr lang="en-GB" sz="1350" baseline="-25000">
                          <a:effectLst/>
                        </a:rPr>
                        <a:t>10</a:t>
                      </a:r>
                      <a:r>
                        <a:rPr lang="en-GB" sz="1350">
                          <a:effectLst/>
                        </a:rPr>
                        <a:t>)</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14791054"/>
                  </a:ext>
                </a:extLst>
              </a:tr>
              <a:tr h="0">
                <a:tc>
                  <a:txBody>
                    <a:bodyPr/>
                    <a:lstStyle/>
                    <a:p>
                      <a:pPr>
                        <a:spcAft>
                          <a:spcPts val="0"/>
                        </a:spcAft>
                      </a:pPr>
                      <a:r>
                        <a:rPr lang="en-GB" sz="1200">
                          <a:effectLst/>
                        </a:rPr>
                        <a:t>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4</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200,205,213</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36631657"/>
                  </a:ext>
                </a:extLst>
              </a:tr>
              <a:tr h="0">
                <a:tc>
                  <a:txBody>
                    <a:bodyPr/>
                    <a:lstStyle/>
                    <a:p>
                      <a:pPr>
                        <a:spcAft>
                          <a:spcPts val="0"/>
                        </a:spcAft>
                      </a:pPr>
                      <a:r>
                        <a:rPr lang="en-GB" sz="1200">
                          <a:effectLst/>
                        </a:rPr>
                        <a:t>15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4</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195,215,200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53075693"/>
                  </a:ext>
                </a:extLst>
              </a:tr>
              <a:tr h="0">
                <a:tc>
                  <a:txBody>
                    <a:bodyPr/>
                    <a:lstStyle/>
                    <a:p>
                      <a:pPr>
                        <a:spcAft>
                          <a:spcPts val="0"/>
                        </a:spcAft>
                      </a:pPr>
                      <a:r>
                        <a:rPr lang="en-GB" sz="1200">
                          <a:effectLst/>
                        </a:rPr>
                        <a:t>30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4</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192,203,214</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075120632"/>
                  </a:ext>
                </a:extLst>
              </a:tr>
              <a:tr h="0">
                <a:tc>
                  <a:txBody>
                    <a:bodyPr/>
                    <a:lstStyle/>
                    <a:p>
                      <a:pPr>
                        <a:spcAft>
                          <a:spcPts val="0"/>
                        </a:spcAft>
                      </a:pPr>
                      <a:r>
                        <a:rPr lang="en-GB" sz="1200">
                          <a:effectLst/>
                        </a:rPr>
                        <a:t>45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4</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270,255,266</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41819037"/>
                  </a:ext>
                </a:extLst>
              </a:tr>
              <a:tr h="0">
                <a:tc>
                  <a:txBody>
                    <a:bodyPr/>
                    <a:lstStyle/>
                    <a:p>
                      <a:pPr>
                        <a:spcAft>
                          <a:spcPts val="0"/>
                        </a:spcAft>
                      </a:pPr>
                      <a:r>
                        <a:rPr lang="en-GB" sz="1200">
                          <a:effectLst/>
                        </a:rPr>
                        <a:t>60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42,37,40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14788052"/>
                  </a:ext>
                </a:extLst>
              </a:tr>
              <a:tr h="0">
                <a:tc>
                  <a:txBody>
                    <a:bodyPr/>
                    <a:lstStyle/>
                    <a:p>
                      <a:pPr>
                        <a:spcAft>
                          <a:spcPts val="0"/>
                        </a:spcAft>
                      </a:pPr>
                      <a:r>
                        <a:rPr lang="en-GB" sz="1200">
                          <a:effectLst/>
                        </a:rPr>
                        <a:t>90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80,83,78</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3462756"/>
                  </a:ext>
                </a:extLst>
              </a:tr>
              <a:tr h="0">
                <a:tc>
                  <a:txBody>
                    <a:bodyPr/>
                    <a:lstStyle/>
                    <a:p>
                      <a:pPr>
                        <a:spcAft>
                          <a:spcPts val="0"/>
                        </a:spcAft>
                      </a:pPr>
                      <a:r>
                        <a:rPr lang="en-GB" sz="1200">
                          <a:effectLst/>
                        </a:rPr>
                        <a:t>120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175,168,185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17854209"/>
                  </a:ext>
                </a:extLst>
              </a:tr>
              <a:tr h="0">
                <a:tc>
                  <a:txBody>
                    <a:bodyPr/>
                    <a:lstStyle/>
                    <a:p>
                      <a:pPr>
                        <a:spcAft>
                          <a:spcPts val="0"/>
                        </a:spcAft>
                      </a:pPr>
                      <a:r>
                        <a:rPr lang="en-GB" sz="1200">
                          <a:effectLst/>
                        </a:rPr>
                        <a:t>150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6</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42,32,37</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2943428"/>
                  </a:ext>
                </a:extLst>
              </a:tr>
              <a:tr h="0">
                <a:tc>
                  <a:txBody>
                    <a:bodyPr/>
                    <a:lstStyle/>
                    <a:p>
                      <a:pPr>
                        <a:spcAft>
                          <a:spcPts val="0"/>
                        </a:spcAft>
                      </a:pPr>
                      <a:r>
                        <a:rPr lang="en-GB" sz="1200">
                          <a:effectLst/>
                        </a:rPr>
                        <a:t>210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6</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50,55,53</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39723272"/>
                  </a:ext>
                </a:extLst>
              </a:tr>
              <a:tr h="0">
                <a:tc>
                  <a:txBody>
                    <a:bodyPr/>
                    <a:lstStyle/>
                    <a:p>
                      <a:pPr>
                        <a:spcAft>
                          <a:spcPts val="0"/>
                        </a:spcAft>
                      </a:pPr>
                      <a:r>
                        <a:rPr lang="en-GB" sz="1200">
                          <a:effectLst/>
                        </a:rPr>
                        <a:t>270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6</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54,49,57</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745771010"/>
                  </a:ext>
                </a:extLst>
              </a:tr>
              <a:tr h="0">
                <a:tc>
                  <a:txBody>
                    <a:bodyPr/>
                    <a:lstStyle/>
                    <a:p>
                      <a:pPr>
                        <a:spcAft>
                          <a:spcPts val="0"/>
                        </a:spcAft>
                      </a:pPr>
                      <a:r>
                        <a:rPr lang="en-GB" sz="1200">
                          <a:effectLst/>
                        </a:rPr>
                        <a:t>330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6</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51,55,48</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21936011"/>
                  </a:ext>
                </a:extLst>
              </a:tr>
              <a:tr h="0">
                <a:tc>
                  <a:txBody>
                    <a:bodyPr/>
                    <a:lstStyle/>
                    <a:p>
                      <a:pPr>
                        <a:spcAft>
                          <a:spcPts val="0"/>
                        </a:spcAft>
                      </a:pPr>
                      <a:r>
                        <a:rPr lang="en-GB" sz="1200">
                          <a:effectLst/>
                        </a:rPr>
                        <a:t>390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260,253,249</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0892425"/>
                  </a:ext>
                </a:extLst>
              </a:tr>
              <a:tr h="0">
                <a:tc>
                  <a:txBody>
                    <a:bodyPr/>
                    <a:lstStyle/>
                    <a:p>
                      <a:pPr>
                        <a:spcAft>
                          <a:spcPts val="0"/>
                        </a:spcAft>
                      </a:pPr>
                      <a:r>
                        <a:rPr lang="en-GB" sz="1200">
                          <a:effectLst/>
                        </a:rPr>
                        <a:t>420</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10</a:t>
                      </a:r>
                      <a:r>
                        <a:rPr lang="en-GB" sz="1200" baseline="30000">
                          <a:effectLst/>
                        </a:rPr>
                        <a:t>5</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200">
                          <a:effectLst/>
                        </a:rPr>
                        <a:t>180,176,183</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a:effectLst/>
                        </a:rPr>
                        <a:t> </a:t>
                      </a:r>
                      <a:endParaRPr lang="en-GB"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spcAft>
                          <a:spcPts val="0"/>
                        </a:spcAft>
                      </a:pPr>
                      <a:r>
                        <a:rPr lang="en-GB" sz="1350" dirty="0">
                          <a:effectLst/>
                        </a:rPr>
                        <a:t> </a:t>
                      </a:r>
                      <a:endParaRPr lang="en-GB"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72375241"/>
                  </a:ext>
                </a:extLst>
              </a:tr>
            </a:tbl>
          </a:graphicData>
        </a:graphic>
      </p:graphicFrame>
      <p:sp>
        <p:nvSpPr>
          <p:cNvPr id="3" name="Rectangle 1"/>
          <p:cNvSpPr>
            <a:spLocks noChangeArrowheads="1"/>
          </p:cNvSpPr>
          <p:nvPr/>
        </p:nvSpPr>
        <p:spPr bwMode="auto">
          <a:xfrm>
            <a:off x="1181100" y="21145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4" name="TextBox 3"/>
          <p:cNvSpPr txBox="1"/>
          <p:nvPr/>
        </p:nvSpPr>
        <p:spPr>
          <a:xfrm>
            <a:off x="1835696" y="332656"/>
            <a:ext cx="5832648" cy="1477328"/>
          </a:xfrm>
          <a:prstGeom prst="rect">
            <a:avLst/>
          </a:prstGeom>
          <a:noFill/>
        </p:spPr>
        <p:txBody>
          <a:bodyPr wrap="square" rtlCol="0">
            <a:spAutoFit/>
          </a:bodyPr>
          <a:lstStyle/>
          <a:p>
            <a:r>
              <a:rPr lang="en-GB" dirty="0" smtClean="0"/>
              <a:t>Practise calculating logs of the very large numbers of bacteria in the example given in your pack</a:t>
            </a:r>
          </a:p>
          <a:p>
            <a:endParaRPr lang="en-GB" dirty="0" smtClean="0">
              <a:solidFill>
                <a:srgbClr val="FF0000"/>
              </a:solidFill>
            </a:endParaRPr>
          </a:p>
          <a:p>
            <a:r>
              <a:rPr lang="en-GB" dirty="0" smtClean="0">
                <a:solidFill>
                  <a:srgbClr val="FF0000"/>
                </a:solidFill>
              </a:rPr>
              <a:t>NOTE 3 repeats were carried out, the commas separate the results from the three experiments</a:t>
            </a:r>
            <a:endParaRPr lang="en-GB" dirty="0">
              <a:solidFill>
                <a:srgbClr val="FF0000"/>
              </a:solidFill>
            </a:endParaRPr>
          </a:p>
        </p:txBody>
      </p:sp>
      <p:sp>
        <p:nvSpPr>
          <p:cNvPr id="5" name="Oval 4"/>
          <p:cNvSpPr/>
          <p:nvPr/>
        </p:nvSpPr>
        <p:spPr>
          <a:xfrm>
            <a:off x="3419872" y="2852936"/>
            <a:ext cx="1296144"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543100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5656" y="2060848"/>
            <a:ext cx="5570262" cy="388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043608" y="404664"/>
            <a:ext cx="7560840" cy="1384995"/>
          </a:xfrm>
          <a:prstGeom prst="rect">
            <a:avLst/>
          </a:prstGeom>
          <a:noFill/>
        </p:spPr>
        <p:txBody>
          <a:bodyPr wrap="square" rtlCol="0">
            <a:spAutoFit/>
          </a:bodyPr>
          <a:lstStyle/>
          <a:p>
            <a:r>
              <a:rPr lang="en-GB" sz="2800" dirty="0" smtClean="0"/>
              <a:t>Sometimes you can be given a graph plotted on a log scale and you need to be able to convert the log10 number back into an actual number</a:t>
            </a:r>
            <a:endParaRPr lang="en-GB" sz="2800" dirty="0"/>
          </a:p>
        </p:txBody>
      </p:sp>
    </p:spTree>
    <p:extLst>
      <p:ext uri="{BB962C8B-B14F-4D97-AF65-F5344CB8AC3E}">
        <p14:creationId xmlns:p14="http://schemas.microsoft.com/office/powerpoint/2010/main" val="222680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87624" y="1417638"/>
            <a:ext cx="2749736" cy="5028089"/>
          </a:xfrm>
        </p:spPr>
      </p:pic>
      <p:sp>
        <p:nvSpPr>
          <p:cNvPr id="5" name="Oval 4"/>
          <p:cNvSpPr/>
          <p:nvPr/>
        </p:nvSpPr>
        <p:spPr>
          <a:xfrm>
            <a:off x="2699792" y="3715658"/>
            <a:ext cx="720080" cy="432048"/>
          </a:xfrm>
          <a:prstGeom prst="ellipse">
            <a:avLst/>
          </a:prstGeom>
          <a:noFill/>
          <a:ln w="635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p:cNvSpPr txBox="1"/>
          <p:nvPr/>
        </p:nvSpPr>
        <p:spPr>
          <a:xfrm>
            <a:off x="4405618" y="674400"/>
            <a:ext cx="4330824" cy="6001643"/>
          </a:xfrm>
          <a:prstGeom prst="rect">
            <a:avLst/>
          </a:prstGeom>
          <a:noFill/>
        </p:spPr>
        <p:txBody>
          <a:bodyPr wrap="square" rtlCol="0">
            <a:spAutoFit/>
          </a:bodyPr>
          <a:lstStyle/>
          <a:p>
            <a:pPr marL="285750" indent="-285750">
              <a:buFont typeface="Arial" panose="020B0604020202020204" pitchFamily="34" charset="0"/>
              <a:buChar char="•"/>
            </a:pPr>
            <a:r>
              <a:rPr lang="en-GB" sz="3200" dirty="0" smtClean="0"/>
              <a:t>First press the shift button on your calculator</a:t>
            </a:r>
          </a:p>
          <a:p>
            <a:endParaRPr lang="en-GB" sz="3200" dirty="0" smtClean="0"/>
          </a:p>
          <a:p>
            <a:pPr marL="285750" indent="-285750">
              <a:buFont typeface="Arial" panose="020B0604020202020204" pitchFamily="34" charset="0"/>
              <a:buChar char="•"/>
            </a:pPr>
            <a:r>
              <a:rPr lang="en-GB" sz="3200" dirty="0" smtClean="0"/>
              <a:t>Then press the log/10</a:t>
            </a:r>
            <a:r>
              <a:rPr lang="en-GB" sz="3200" baseline="30000" dirty="0" smtClean="0"/>
              <a:t>x</a:t>
            </a:r>
            <a:r>
              <a:rPr lang="en-GB" sz="3200" dirty="0" smtClean="0"/>
              <a:t> button</a:t>
            </a:r>
          </a:p>
          <a:p>
            <a:pPr marL="285750" indent="-285750">
              <a:buFont typeface="Arial" panose="020B0604020202020204" pitchFamily="34" charset="0"/>
              <a:buChar char="•"/>
            </a:pPr>
            <a:endParaRPr lang="en-GB" sz="3200" dirty="0" smtClean="0"/>
          </a:p>
          <a:p>
            <a:pPr marL="285750" indent="-285750">
              <a:buFont typeface="Arial" panose="020B0604020202020204" pitchFamily="34" charset="0"/>
              <a:buChar char="•"/>
            </a:pPr>
            <a:r>
              <a:rPr lang="en-GB" sz="3200" dirty="0" smtClean="0"/>
              <a:t>Then type the log</a:t>
            </a:r>
            <a:r>
              <a:rPr lang="en-GB" sz="3200" baseline="-25000" dirty="0" smtClean="0"/>
              <a:t>10 </a:t>
            </a:r>
            <a:r>
              <a:rPr lang="en-GB" sz="3200" dirty="0" smtClean="0"/>
              <a:t>number on the graph</a:t>
            </a:r>
          </a:p>
          <a:p>
            <a:pPr marL="285750" indent="-285750">
              <a:buFont typeface="Arial" panose="020B0604020202020204" pitchFamily="34" charset="0"/>
              <a:buChar char="•"/>
            </a:pPr>
            <a:endParaRPr lang="en-GB" sz="3200" dirty="0" smtClean="0"/>
          </a:p>
          <a:p>
            <a:pPr marL="285750" indent="-285750">
              <a:buFont typeface="Arial" panose="020B0604020202020204" pitchFamily="34" charset="0"/>
              <a:buChar char="•"/>
            </a:pPr>
            <a:r>
              <a:rPr lang="en-GB" sz="3200" dirty="0" smtClean="0"/>
              <a:t>Finally press the equals button</a:t>
            </a:r>
            <a:endParaRPr lang="en-GB" sz="3200" dirty="0"/>
          </a:p>
        </p:txBody>
      </p:sp>
      <p:sp>
        <p:nvSpPr>
          <p:cNvPr id="3" name="Oval 2"/>
          <p:cNvSpPr/>
          <p:nvPr/>
        </p:nvSpPr>
        <p:spPr>
          <a:xfrm>
            <a:off x="1331640" y="2996952"/>
            <a:ext cx="576064" cy="432048"/>
          </a:xfrm>
          <a:prstGeom prst="ellipse">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Arrow Connector 7"/>
          <p:cNvCxnSpPr/>
          <p:nvPr/>
        </p:nvCxnSpPr>
        <p:spPr>
          <a:xfrm flipH="1">
            <a:off x="3491880" y="3211603"/>
            <a:ext cx="1152128" cy="721453"/>
          </a:xfrm>
          <a:prstGeom prst="straightConnector1">
            <a:avLst/>
          </a:prstGeom>
          <a:ln w="444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H="1">
            <a:off x="2022432" y="1202987"/>
            <a:ext cx="2383186" cy="1793965"/>
          </a:xfrm>
          <a:prstGeom prst="straightConnector1">
            <a:avLst/>
          </a:prstGeom>
          <a:ln w="444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22629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823</TotalTime>
  <Words>461</Words>
  <Application>Microsoft Office PowerPoint</Application>
  <PresentationFormat>On-screen Show (4:3)</PresentationFormat>
  <Paragraphs>134</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How do we calculate logs using a calculator??</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3.2.2 ALL CELLS ARISE FROM OTHER CELLS</dc:title>
  <dc:creator>marie</dc:creator>
  <cp:lastModifiedBy>Lyndsay Smith</cp:lastModifiedBy>
  <cp:revision>101</cp:revision>
  <dcterms:created xsi:type="dcterms:W3CDTF">2015-11-03T09:57:53Z</dcterms:created>
  <dcterms:modified xsi:type="dcterms:W3CDTF">2018-07-09T11:24:15Z</dcterms:modified>
</cp:coreProperties>
</file>