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0" r:id="rId3"/>
    <p:sldId id="284" r:id="rId4"/>
    <p:sldId id="286" r:id="rId5"/>
    <p:sldId id="291" r:id="rId6"/>
    <p:sldId id="293" r:id="rId7"/>
    <p:sldId id="297" r:id="rId8"/>
    <p:sldId id="296" r:id="rId9"/>
    <p:sldId id="298" r:id="rId10"/>
    <p:sldId id="289" r:id="rId11"/>
    <p:sldId id="277" r:id="rId12"/>
    <p:sldId id="275" r:id="rId13"/>
    <p:sldId id="276" r:id="rId14"/>
    <p:sldId id="285" r:id="rId15"/>
    <p:sldId id="268" r:id="rId16"/>
    <p:sldId id="269" r:id="rId17"/>
    <p:sldId id="270" r:id="rId18"/>
    <p:sldId id="271" r:id="rId19"/>
    <p:sldId id="272" r:id="rId20"/>
    <p:sldId id="273" r:id="rId21"/>
    <p:sldId id="299" r:id="rId22"/>
    <p:sldId id="288" r:id="rId23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235238-89DD-4A15-A3FC-F7E94FA0E24B}" type="datetimeFigureOut">
              <a:rPr lang="en-GB"/>
              <a:pPr>
                <a:defRPr/>
              </a:pPr>
              <a:t>02/09/2019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F83EFD-B42D-4C71-8361-914E38E9A95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7806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85D87F-A4AB-4403-B2BA-5942B894BB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51009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B795C-1A6A-40B9-A9A9-D1C2E1D3E18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6123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82D7-3AAA-4A0B-90A0-8024142EA214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5473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BD433-D7A2-40CA-B6AA-7AA2F46636B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513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B962-7A65-403B-9DD3-A7C5860C93D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8387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EDAA-9B23-48C1-9505-70DC361D2CB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3096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476AD-4D51-40C9-9E3A-D546767E427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6337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A295D-6488-41FC-A124-582AF0E2D5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86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DDA0-7479-428E-92FD-0E57E466B0E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44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91359-B235-491C-B00E-D526DF3ECFC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54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8A754-32ED-467C-869B-B6DAD4BBCF0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314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AB02-E8BB-4CFD-BD17-58DEA8BC154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9822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3E6934D-2C69-4A59-8B3F-E381A9A7203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&amp;esrc=s&amp;source=images&amp;cd=&amp;cad=rja&amp;uact=8&amp;ved=0ahUKEwjx_ZKX07bNAhUHCMAKHZGbCgQQjRwIBw&amp;url=http://www.wowbarnsley.co.uk/&amp;psig=AFQjCNHB6W_86fakEBhnbEJDeJWdtA0V1A&amp;ust=146651326620695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&amp;esrc=s&amp;source=images&amp;cd=&amp;cad=rja&amp;uact=8&amp;ved=0ahUKEwj48JbK0rbNAhXEI8AKHV_jA7gQjRwIBw&amp;url=http://www.keepcalm-o-matic.co.uk/p/keep-calm-and-develop-employability-skills-3/&amp;psig=AFQjCNHB6W_86fakEBhnbEJDeJWdtA0V1A&amp;ust=14665132662069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.uk/url?sa=i&amp;rct=j&amp;q=&amp;esrc=s&amp;source=images&amp;cd=&amp;cad=rja&amp;uact=8&amp;ved=0ahUKEwiwqZDf0rbNAhWDIcAKHeWYDo8QjRwIBw&amp;url=http://www.swslim.org.uk/news/news_detail_page.asp?News_ID%3D2423&amp;psig=AFQjCNHB6W_86fakEBhnbEJDeJWdtA0V1A&amp;ust=146651326620695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15975" y="1541414"/>
            <a:ext cx="7772400" cy="1474304"/>
          </a:xfrm>
          <a:solidFill>
            <a:schemeClr val="accent1"/>
          </a:solidFill>
        </p:spPr>
        <p:txBody>
          <a:bodyPr/>
          <a:lstStyle/>
          <a:p>
            <a:pPr eaLnBrk="1" hangingPunct="1"/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3600" dirty="0"/>
            </a:br>
            <a:br>
              <a:rPr lang="en-GB" altLang="en-US" sz="4000" dirty="0"/>
            </a:br>
            <a:r>
              <a:rPr lang="en-GB" alt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Health &amp; Social Care</a:t>
            </a:r>
            <a:br>
              <a:rPr lang="en-GB" alt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Standards &amp; Expectations</a:t>
            </a:r>
            <a:b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GB" alt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How do these relate to employability skills? </a:t>
            </a:r>
            <a:b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b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br>
              <a:rPr lang="en-GB" altLang="en-US" sz="3600" dirty="0"/>
            </a:br>
            <a:endParaRPr lang="en-GB" altLang="en-US" sz="3600" dirty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90346" y="7955781"/>
            <a:ext cx="2596858" cy="789681"/>
          </a:xfrm>
        </p:spPr>
        <p:txBody>
          <a:bodyPr/>
          <a:lstStyle/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4" name="Picture 6" descr="CC sq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438" y="6350"/>
            <a:ext cx="944562" cy="9445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717032"/>
            <a:ext cx="2170914" cy="293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443016"/>
            <a:ext cx="5132700" cy="20854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200" b="1" u="sng" dirty="0"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Employability skills &amp; the Health &amp; Social Care Learner agreement</a:t>
            </a:r>
            <a:b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The points in your learner agreement relate specifically to developing some of your employability skills.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This is your Departmental work contract – like an employment contract that you would have to sign in the world of work.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If you demonstrating a willingness to adhere to the department’s Learner Agreement, Standards &amp; Expectations and mutually agreed Ground Rules will help ensure that you have a positive reference written about your skills and personal attributes.  </a:t>
            </a:r>
          </a:p>
          <a:p>
            <a:pPr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These references are provided by the staff to support your applications for Employment, Apprenticeships, Voluntary work Employment etc.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0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5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Wear your lanyard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71975"/>
            <a:ext cx="3091826" cy="33541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10" y="274638"/>
            <a:ext cx="177409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1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27584" y="116632"/>
            <a:ext cx="7772400" cy="1944217"/>
          </a:xfrm>
        </p:spPr>
        <p:txBody>
          <a:bodyPr/>
          <a:lstStyle/>
          <a:p>
            <a:pPr eaLnBrk="1" hangingPunct="1"/>
            <a:br>
              <a:rPr lang="en-GB" altLang="en-US" sz="3600" dirty="0"/>
            </a:br>
            <a:br>
              <a:rPr lang="en-GB" altLang="en-US" sz="3600" b="1" dirty="0"/>
            </a:br>
            <a:r>
              <a:rPr lang="en-GB" altLang="en-US" sz="3200" b="1" dirty="0">
                <a:latin typeface="Comic Sans MS" panose="030F0702030302020204" pitchFamily="66" charset="0"/>
              </a:rPr>
              <a:t>Wearing a lanyard</a:t>
            </a:r>
            <a:br>
              <a:rPr lang="en-GB" altLang="en-US" sz="3600" dirty="0"/>
            </a:br>
            <a:endParaRPr lang="en-GB" altLang="en-US" sz="3600" dirty="0"/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772816"/>
            <a:ext cx="7848872" cy="3816425"/>
          </a:xfrm>
        </p:spPr>
        <p:txBody>
          <a:bodyPr/>
          <a:lstStyle/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omic Sans MS" panose="030F0702030302020204" pitchFamily="66" charset="0"/>
              </a:rPr>
              <a:t>A lanyard is a cord or strap worn around the neck, to clearly display a  person’s identification. </a:t>
            </a:r>
          </a:p>
          <a:p>
            <a:pPr algn="l" eaLnBrk="1" hangingPunct="1"/>
            <a:endParaRPr lang="en-GB" altLang="en-US" sz="2400" dirty="0">
              <a:latin typeface="Comic Sans MS" panose="030F0702030302020204" pitchFamily="66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omic Sans MS" panose="030F0702030302020204" pitchFamily="66" charset="0"/>
              </a:rPr>
              <a:t>Many organisations/ employers expect their staff or visitors to wear a lanyard. Can you name/identify any organisations?</a:t>
            </a:r>
          </a:p>
          <a:p>
            <a:pPr algn="l" eaLnBrk="1" hangingPunct="1"/>
            <a:endParaRPr lang="en-GB" altLang="en-US" sz="2400" dirty="0">
              <a:latin typeface="Comic Sans MS" panose="030F0702030302020204" pitchFamily="66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GB" altLang="en-US" sz="2400" dirty="0">
                <a:latin typeface="Comic Sans MS" panose="030F0702030302020204" pitchFamily="66" charset="0"/>
              </a:rPr>
              <a:t>It is therefore an employability skill.</a:t>
            </a:r>
          </a:p>
          <a:p>
            <a:pPr algn="l" eaLnBrk="1" hangingPunct="1"/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</p:txBody>
      </p:sp>
      <p:pic>
        <p:nvPicPr>
          <p:cNvPr id="4" name="Picture 6" descr="CC sq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438" y="6350"/>
            <a:ext cx="944562" cy="9445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2207970" cy="176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9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Why do students, staff &amp; visitors wear lanyards</a:t>
            </a: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br>
              <a:rPr lang="en-GB" dirty="0">
                <a:solidFill>
                  <a:srgbClr val="502683"/>
                </a:solidFill>
                <a:latin typeface="ArialMT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Every student, member of staff and visitor to the Carmel College has to wear a lanyard and ID. This is for security reasons.</a:t>
            </a:r>
          </a:p>
          <a:p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The College treats it as a priority that Carmel is a safe and secure learning community at all times. </a:t>
            </a:r>
          </a:p>
          <a:p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This is for the safety of our students and staff.</a:t>
            </a:r>
          </a:p>
          <a:p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Wearing your Student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ID on a Lanyard around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your neck whilst on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the College site is an 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    expectation.</a:t>
            </a:r>
            <a:endParaRPr lang="en-GB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2444"/>
            <a:ext cx="2908934" cy="24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287016"/>
          </a:xfrm>
        </p:spPr>
        <p:txBody>
          <a:bodyPr/>
          <a:lstStyle/>
          <a:p>
            <a:pPr algn="l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Excellent Attendance &amp; Punctuality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Attendance and punctuality are key qualities valued by employers and are therefore essential to effective employment.</a:t>
            </a:r>
          </a:p>
          <a:p>
            <a:pPr lvl="0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The Health &amp; Sc department recognises </a:t>
            </a:r>
          </a:p>
          <a:p>
            <a:pPr marL="400050" lvl="1" indent="0"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that excellent attendance &amp; punctuality  is a key factor in maximising the learning experience and in developing your employability skills. </a:t>
            </a:r>
          </a:p>
          <a:p>
            <a:pPr lvl="0"/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We are, therefore, committed to actively promoting, supporting and encouraging full attendance and punctuality for all our students in preparation for employment.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718" y="476672"/>
            <a:ext cx="1396034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Excellent Attendance.</a:t>
            </a: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4639"/>
            <a:ext cx="2051720" cy="205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You are expected to attend every lesson.</a:t>
            </a:r>
          </a:p>
          <a:p>
            <a:r>
              <a:rPr lang="en-US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If you miss a lesson it is your responsibility to catch up on any missed work and ensure you are aware of any deadlines for work.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Attendance is monitored and poor attendance will be progressed down the disciplinary procedure as it would in the world of work.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Be Punctual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z="2400" dirty="0">
              <a:latin typeface="Comic Sans MS" panose="030F0702030302020204" pitchFamily="66" charset="0"/>
            </a:endParaRPr>
          </a:p>
          <a:p>
            <a:r>
              <a:rPr lang="en-GB" altLang="en-US" sz="2400" dirty="0">
                <a:latin typeface="Comic Sans MS" panose="030F0702030302020204" pitchFamily="66" charset="0"/>
              </a:rPr>
              <a:t>You are expected to arrive to lessons on time.</a:t>
            </a:r>
          </a:p>
          <a:p>
            <a:pPr marL="0" indent="0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r>
              <a:rPr lang="en-GB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If you are late – you are expected to apologise and give a reason for your lateness.</a:t>
            </a:r>
          </a:p>
          <a:p>
            <a:pPr marL="0" indent="0">
              <a:buNone/>
            </a:pPr>
            <a:endParaRPr lang="en-GB" alt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Punctuality is also monitored and poor punctuality will be progressed down the disciplinary procedure as it would in the world of work.</a:t>
            </a:r>
          </a:p>
          <a:p>
            <a:endParaRPr lang="en-GB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416" y="263347"/>
            <a:ext cx="1774090" cy="17740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6908"/>
          </a:xfrm>
        </p:spPr>
        <p:txBody>
          <a:bodyPr/>
          <a:lstStyle/>
          <a:p>
            <a:pPr algn="l"/>
            <a: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Positive attitude &amp; a willingness to learn…be prepared to learn </a:t>
            </a:r>
            <a:b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GB" altLang="en-US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51438" cy="4525963"/>
          </a:xfrm>
        </p:spPr>
        <p:txBody>
          <a:bodyPr/>
          <a:lstStyle/>
          <a:p>
            <a:pPr marL="0" indent="0"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- On arrival in the Classroom</a:t>
            </a:r>
          </a:p>
          <a:p>
            <a:endParaRPr lang="en-GB" altLang="en-US" sz="2400" dirty="0">
              <a:latin typeface="Comic Sans MS" panose="030F0702030302020204" pitchFamily="66" charset="0"/>
            </a:endParaRPr>
          </a:p>
          <a:p>
            <a:r>
              <a:rPr lang="en-GB" altLang="en-US" sz="2400" dirty="0">
                <a:latin typeface="Comic Sans MS" panose="030F0702030302020204" pitchFamily="66" charset="0"/>
              </a:rPr>
              <a:t>Wear your student ID lanyard 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Outdoor clothing removed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Mobile phone off 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Headphones removed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No food or drink other than water</a:t>
            </a:r>
          </a:p>
        </p:txBody>
      </p:sp>
      <p:pic>
        <p:nvPicPr>
          <p:cNvPr id="819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8638" y="1988840"/>
            <a:ext cx="1560512" cy="1801813"/>
          </a:xfrm>
        </p:spPr>
      </p:pic>
      <p:sp>
        <p:nvSpPr>
          <p:cNvPr id="7" name="Rectangle 6"/>
          <p:cNvSpPr/>
          <p:nvPr/>
        </p:nvSpPr>
        <p:spPr>
          <a:xfrm>
            <a:off x="5780515" y="1807785"/>
            <a:ext cx="144016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pic>
        <p:nvPicPr>
          <p:cNvPr id="81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330450"/>
            <a:ext cx="158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910013"/>
            <a:ext cx="1236662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72098" y="4766734"/>
            <a:ext cx="220895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pic>
        <p:nvPicPr>
          <p:cNvPr id="820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419600"/>
            <a:ext cx="15557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9150" y="42674"/>
            <a:ext cx="1774090" cy="17740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At the start of the lesson</a:t>
            </a:r>
          </a:p>
        </p:txBody>
      </p:sp>
      <p:pic>
        <p:nvPicPr>
          <p:cNvPr id="921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2886075"/>
            <a:ext cx="3978275" cy="2903538"/>
          </a:xfrm>
        </p:spPr>
      </p:pic>
      <p:sp>
        <p:nvSpPr>
          <p:cNvPr id="9220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2305050"/>
            <a:ext cx="4038600" cy="4525963"/>
          </a:xfrm>
        </p:spPr>
        <p:txBody>
          <a:bodyPr/>
          <a:lstStyle/>
          <a:p>
            <a:r>
              <a:rPr lang="en-GB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Resources ready </a:t>
            </a:r>
            <a:r>
              <a:rPr lang="en-GB" altLang="en-US" sz="2400" dirty="0">
                <a:latin typeface="Comic Sans MS" panose="030F0702030302020204" pitchFamily="66" charset="0"/>
              </a:rPr>
              <a:t>–  pens &amp; paper.</a:t>
            </a:r>
          </a:p>
          <a:p>
            <a:r>
              <a:rPr lang="en-GB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File of notes out </a:t>
            </a:r>
            <a:r>
              <a:rPr lang="en-GB" altLang="en-US" sz="2400" dirty="0">
                <a:latin typeface="Comic Sans MS" panose="030F0702030302020204" pitchFamily="66" charset="0"/>
              </a:rPr>
              <a:t>– starter activity or reading over notes whilst the register is done.</a:t>
            </a:r>
          </a:p>
          <a:p>
            <a:r>
              <a:rPr lang="en-GB" alt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Quiet and on task from the start.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3713" y="1196975"/>
            <a:ext cx="8004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You are expected to be ready to learn &amp; start work promptly.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910" y="87254"/>
            <a:ext cx="1774090" cy="17740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l">
              <a:spcBef>
                <a:spcPct val="20000"/>
              </a:spcBef>
            </a:pPr>
            <a:b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b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During the lesson…</a:t>
            </a:r>
            <a:b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Team working, collaboration and co-cooperation</a:t>
            </a:r>
            <a:b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GB" altLang="en-US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19875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0"/>
            <a:ext cx="177323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2700" y="1600200"/>
            <a:ext cx="8699500" cy="4525963"/>
          </a:xfrm>
        </p:spPr>
        <p:txBody>
          <a:bodyPr/>
          <a:lstStyle/>
          <a:p>
            <a:pPr>
              <a:defRPr/>
            </a:pPr>
            <a:endParaRPr lang="en-GB" sz="24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There is no excuse for rudeness, disrespect or insolence towards others.</a:t>
            </a:r>
          </a:p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You are expected to work sensibly with your classmates - do not distract or annoy them. </a:t>
            </a:r>
          </a:p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Disrupting the learning of others is simply unacceptable.</a:t>
            </a:r>
          </a:p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Respect &amp; do not mistreat the resources available </a:t>
            </a:r>
          </a:p>
          <a:p>
            <a:pPr marL="0" indent="0">
              <a:buNone/>
              <a:defRPr/>
            </a:pPr>
            <a:r>
              <a:rPr lang="en-GB" sz="2400" dirty="0">
                <a:latin typeface="Comic Sans MS" panose="030F0702030302020204" pitchFamily="66" charset="0"/>
              </a:rPr>
              <a:t>    to support your learning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FontTx/>
              <a:buNone/>
              <a:defRPr/>
            </a:pPr>
            <a:br>
              <a:rPr lang="en-GB" dirty="0"/>
            </a:br>
            <a:endParaRPr lang="en-GB" dirty="0"/>
          </a:p>
        </p:txBody>
      </p:sp>
      <p:pic>
        <p:nvPicPr>
          <p:cNvPr id="6150" name="Picture 6" descr="http://www.wowbarnsley.co.uk/images/home_skill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05" y="5237210"/>
            <a:ext cx="23812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2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3200" b="1" dirty="0">
                <a:solidFill>
                  <a:srgbClr val="00B050"/>
                </a:solidFill>
                <a:latin typeface="Comic Sans MS" panose="030F0702030302020204" pitchFamily="66" charset="0"/>
                <a:ea typeface="+mn-ea"/>
                <a:cs typeface="+mn-cs"/>
              </a:rPr>
              <a:t>Employability Skills</a:t>
            </a:r>
            <a:br>
              <a:rPr lang="en-GB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600200"/>
            <a:ext cx="8209722" cy="4525963"/>
          </a:xfrm>
        </p:spPr>
        <p:txBody>
          <a:bodyPr/>
          <a:lstStyle/>
          <a:p>
            <a:endParaRPr lang="en-GB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b="1" dirty="0">
              <a:latin typeface="Comic Sans MS" panose="030F0702030302020204" pitchFamily="66" charset="0"/>
            </a:endParaRPr>
          </a:p>
          <a:p>
            <a:r>
              <a:rPr lang="en-GB" sz="2000" b="1" dirty="0">
                <a:latin typeface="Comic Sans MS" panose="030F0702030302020204" pitchFamily="66" charset="0"/>
              </a:rPr>
              <a:t>What are Employability Skills?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000" b="1" dirty="0">
                <a:latin typeface="Comic Sans MS" panose="030F0702030302020204" pitchFamily="66" charset="0"/>
              </a:rPr>
              <a:t>Capabilities or competencies</a:t>
            </a:r>
            <a:r>
              <a:rPr lang="en-GB" sz="2000" dirty="0">
                <a:latin typeface="Comic Sans MS" panose="030F0702030302020204" pitchFamily="66" charset="0"/>
              </a:rPr>
              <a:t>:</a:t>
            </a:r>
            <a:r>
              <a:rPr lang="en-GB" sz="2000" i="1" dirty="0"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aptitude,</a:t>
            </a:r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000" i="1" dirty="0">
                <a:solidFill>
                  <a:srgbClr val="00B050"/>
                </a:solidFill>
                <a:latin typeface="Comic Sans MS" panose="030F0702030302020204" pitchFamily="66" charset="0"/>
              </a:rPr>
              <a:t>attitude and behaviour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58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The end of the lesson.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525963"/>
          </a:xfrm>
        </p:spPr>
        <p:txBody>
          <a:bodyPr/>
          <a:lstStyle/>
          <a:p>
            <a:r>
              <a:rPr lang="en-GB" altLang="en-US" sz="2400" dirty="0">
                <a:latin typeface="Comic Sans MS" panose="030F0702030302020204" pitchFamily="66" charset="0"/>
              </a:rPr>
              <a:t>You should not begin to pack away until you are told to do so.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Ensure you return resources to their correct place.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Leave the room as you would wish to find it.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 Leave the lesson only when instructed to do so.</a:t>
            </a: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endParaRPr lang="en-GB" altLang="en-US" dirty="0"/>
          </a:p>
        </p:txBody>
      </p:sp>
      <p:pic>
        <p:nvPicPr>
          <p:cNvPr id="1126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93308"/>
            <a:ext cx="181133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46" y="2438124"/>
            <a:ext cx="18161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424" y="425392"/>
            <a:ext cx="1774090" cy="177409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Time management &amp; Personal </a:t>
            </a:r>
            <a:b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organisation</a:t>
            </a:r>
            <a:br>
              <a:rPr lang="en-GB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GB" alt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843588" cy="4525963"/>
          </a:xfrm>
        </p:spPr>
        <p:txBody>
          <a:bodyPr/>
          <a:lstStyle/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Being prepared for lessons- organised file; pen; paper; handouts; books etc. 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Record deadlines, meeting dates &amp; times, tutorials etc in your College diary.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Meet work Submission deadlines.</a:t>
            </a:r>
          </a:p>
          <a:p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Work placement paperwork completed by agreed deadlines</a:t>
            </a:r>
          </a:p>
          <a:p>
            <a:r>
              <a:rPr lang="en-GB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Check, read &amp; respond to your Carmel emails on a daily basis.</a:t>
            </a:r>
          </a:p>
          <a:p>
            <a:r>
              <a:rPr lang="en-GB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Turn up to any organised meetings or tutorials with your tutors.</a:t>
            </a:r>
          </a:p>
          <a:p>
            <a:r>
              <a:rPr lang="en-GB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Reliability is a key qualities valued by employers and are therefore essential to effective employment.</a:t>
            </a:r>
            <a:endParaRPr lang="en-GB" sz="2000" dirty="0">
              <a:solidFill>
                <a:schemeClr val="accent4"/>
              </a:solidFill>
            </a:endParaRPr>
          </a:p>
          <a:p>
            <a:pPr marL="0" lvl="0" indent="0">
              <a:buNone/>
            </a:pPr>
            <a:endParaRPr lang="en-GB" altLang="en-US" sz="2000" dirty="0"/>
          </a:p>
          <a:p>
            <a:pPr marL="0" lvl="0" indent="0">
              <a:buNone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br>
              <a:rPr lang="en-GB" altLang="en-US" dirty="0">
                <a:latin typeface="Comic Sans MS" panose="030F0702030302020204" pitchFamily="66" charset="0"/>
              </a:rPr>
            </a:br>
            <a:br>
              <a:rPr lang="en-GB" altLang="en-US" dirty="0">
                <a:latin typeface="Comic Sans MS" panose="030F0702030302020204" pitchFamily="66" charset="0"/>
              </a:rPr>
            </a:b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424" y="425392"/>
            <a:ext cx="177409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4968"/>
          </a:xfrm>
        </p:spPr>
        <p:txBody>
          <a:bodyPr/>
          <a:lstStyle/>
          <a:p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Activity three: Team working, collaboration and co-cooperation</a:t>
            </a:r>
            <a:b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Mutually Agreed Ground Rules for your class – ownership!</a:t>
            </a:r>
          </a:p>
          <a:p>
            <a:r>
              <a:rPr lang="en-GB" dirty="0"/>
              <a:t>Typed and displayed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 descr="https://encrypted-tbn1.gstatic.com/images?q=tbn:ANd9GcQTXrB_YSE7nS889CZVMoe7rzZIukSQ_alSlM0Yq2RFSDiqGdl-R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3363"/>
            <a:ext cx="1999487" cy="233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wslim.org.uk/images/news_images/employability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8062"/>
            <a:ext cx="238125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6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143000"/>
          </a:xfrm>
        </p:spPr>
        <p:txBody>
          <a:bodyPr/>
          <a:lstStyle/>
          <a:p>
            <a:pPr marL="342900" lvl="0" indent="-342900" algn="l">
              <a:spcBef>
                <a:spcPct val="20000"/>
              </a:spcBef>
            </a:pPr>
            <a:br>
              <a:rPr lang="en-GB" sz="3200" b="1" dirty="0">
                <a:latin typeface="Comic Sans MS" panose="030F0702030302020204" pitchFamily="66" charset="0"/>
              </a:rPr>
            </a:br>
            <a:br>
              <a:rPr lang="en-GB" sz="3200" b="1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 panose="030F0702030302020204" pitchFamily="66" charset="0"/>
              </a:rPr>
              <a:t>Employability 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Capabilities or Competencies:</a:t>
            </a:r>
            <a:r>
              <a:rPr lang="en-GB" sz="2800" i="1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br>
              <a:rPr lang="en-GB" sz="2800" i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GB" sz="2800" i="1" dirty="0">
                <a:solidFill>
                  <a:srgbClr val="00B050"/>
                </a:solidFill>
                <a:latin typeface="Comic Sans MS" panose="030F0702030302020204" pitchFamily="66" charset="0"/>
              </a:rPr>
              <a:t>Aptitude,</a:t>
            </a:r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800" i="1" dirty="0">
                <a:solidFill>
                  <a:srgbClr val="00B050"/>
                </a:solidFill>
                <a:latin typeface="Comic Sans MS" panose="030F0702030302020204" pitchFamily="66" charset="0"/>
              </a:rPr>
              <a:t>Attitude and Behaviour</a:t>
            </a:r>
            <a: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br>
              <a:rPr lang="en-GB" sz="280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br>
              <a:rPr lang="en-GB" sz="3200" dirty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Personal attributes</a:t>
            </a:r>
            <a:endParaRPr lang="en-GB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A positive attitude: a ‘can do’ approach,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Good work ethic and willingness to learn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Good personal presentation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Honesty and integrity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Reliability:  Attendance ,Timekeeping, Time management &amp; Personal organisation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Team working, collaboration and co-operation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Flexibility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Skills </a:t>
            </a:r>
            <a:endParaRPr lang="en-GB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Communication – oral and written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Numeracy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Computer literacy/IT skills.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96" y="3933056"/>
            <a:ext cx="1376403" cy="22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Standards &amp; Expectations?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Standards</a:t>
            </a:r>
            <a:r>
              <a:rPr lang="en-GB" sz="2000" dirty="0">
                <a:solidFill>
                  <a:srgbClr val="545454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>
                <a:solidFill>
                  <a:schemeClr val="accent4"/>
                </a:solidFill>
                <a:latin typeface="Comic Sans MS" panose="030F0702030302020204" pitchFamily="66" charset="0"/>
              </a:rPr>
              <a:t>are an agreed way of doing things. They provide a consistent</a:t>
            </a:r>
            <a:r>
              <a:rPr lang="en-GB" sz="2000" dirty="0">
                <a:latin typeface="Comic Sans MS" panose="030F0702030302020204" pitchFamily="66" charset="0"/>
              </a:rPr>
              <a:t>, clear understanding of what is expected </a:t>
            </a:r>
          </a:p>
          <a:p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Expectations are</a:t>
            </a:r>
            <a:r>
              <a:rPr lang="en-GB" sz="2000" dirty="0">
                <a:latin typeface="Comic Sans MS" panose="030F0702030302020204" pitchFamily="66" charset="0"/>
              </a:rPr>
              <a:t> defined as believing that something should be a certain way.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So in the H &amp; Sc department and the wider college it is conduct that is expected from you as a Carmel student or looked for in your behaviour to help you to:</a:t>
            </a:r>
          </a:p>
          <a:p>
            <a:pPr marL="457200" lvl="1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                     </a:t>
            </a:r>
          </a:p>
          <a:p>
            <a:pPr marL="457200" lvl="1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                        Achieve your full potential and </a:t>
            </a:r>
          </a:p>
          <a:p>
            <a:pPr marL="457200" lvl="1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                         </a:t>
            </a:r>
          </a:p>
          <a:p>
            <a:pPr marL="457200" lvl="1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                        To develop key employability skills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15906"/>
            <a:ext cx="2396472" cy="1228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005064"/>
            <a:ext cx="815037" cy="815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23" y="4941168"/>
            <a:ext cx="837986" cy="8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2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Standards &amp; Expectations in the workplace?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omic Sans MS" panose="030F0702030302020204" pitchFamily="66" charset="0"/>
              </a:rPr>
              <a:t>In many organisations, employees must meet standards of professional behaviour and conduct as a condition of employment.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These standards help an organisation create a respectful working environment for everyone.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If you learn the standards that govern your workplace, you can ensure that your behaviour is acceptable and prepare to succeed in your job.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Acceptable behaviour is also required for acceptance into the workplace culture</a:t>
            </a:r>
          </a:p>
        </p:txBody>
      </p:sp>
    </p:spTree>
    <p:extLst>
      <p:ext uri="{BB962C8B-B14F-4D97-AF65-F5344CB8AC3E}">
        <p14:creationId xmlns:p14="http://schemas.microsoft.com/office/powerpoint/2010/main" val="264389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Codes of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latin typeface="Comic Sans MS" panose="030F0702030302020204" pitchFamily="66" charset="0"/>
              </a:rPr>
              <a:t>Organisations provide a code of conduct to explain which behaviours are and are not permitted by employees.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In addition, employees can be required to acknowledge this code by signing an agreement upon employment.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Employees who violate the standards face consequences through a standard policy, such as a progressive discipline system, which has grave consequences for the most serious violations.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Also, employees may get a warning for the first occurrence of a less-serious violation, but they would get a more severe consequence for another occurrence of the same behaviour.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Progressive discipline gives employees a chance to change their behaviour and continue employment.</a:t>
            </a:r>
          </a:p>
        </p:txBody>
      </p:sp>
    </p:spTree>
    <p:extLst>
      <p:ext uri="{BB962C8B-B14F-4D97-AF65-F5344CB8AC3E}">
        <p14:creationId xmlns:p14="http://schemas.microsoft.com/office/powerpoint/2010/main" val="1999199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In your small group. Discuss the kind of Standards and Expectations that you think your tutors look for as a Health &amp; Social Care student? Look at the points in your learner agreement to get you started.</a:t>
            </a:r>
          </a:p>
          <a:p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Record &amp; summarise points on the flip chart paper.</a:t>
            </a:r>
          </a:p>
          <a:p>
            <a:r>
              <a:rPr lang="en-GB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Feedback to the whole group and discuss how the identified H &amp; Sc standards &amp; expectations relate to employability skills.</a:t>
            </a:r>
          </a:p>
        </p:txBody>
      </p:sp>
    </p:spTree>
    <p:extLst>
      <p:ext uri="{BB962C8B-B14F-4D97-AF65-F5344CB8AC3E}">
        <p14:creationId xmlns:p14="http://schemas.microsoft.com/office/powerpoint/2010/main" val="210457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" y="274638"/>
            <a:ext cx="8773988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Health &amp; Social Care Standards &amp; Expectations.</a:t>
            </a:r>
          </a:p>
          <a:p>
            <a:pPr marL="0" indent="0" algn="ctr">
              <a:buNone/>
            </a:pP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altLang="en-US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  <a:t>How do these relate to employability skills? </a:t>
            </a:r>
            <a:br>
              <a:rPr lang="en-GB" altLang="en-US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en-GB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102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1143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ArialMT</vt:lpstr>
      <vt:lpstr>Comic Sans MS</vt:lpstr>
      <vt:lpstr>Times New Roman</vt:lpstr>
      <vt:lpstr>Default Design</vt:lpstr>
      <vt:lpstr>    Health &amp; Social Care Standards &amp; Expectations  How do these relate to employability skills?    </vt:lpstr>
      <vt:lpstr> Employability Skills  </vt:lpstr>
      <vt:lpstr>  Employability Capabilities or Competencies:  Aptitude, Attitude and Behaviour.  </vt:lpstr>
      <vt:lpstr>Standards &amp; Expectations?</vt:lpstr>
      <vt:lpstr>Standards &amp; Expectations in the workplace?</vt:lpstr>
      <vt:lpstr>Codes of Conduct</vt:lpstr>
      <vt:lpstr>Activity </vt:lpstr>
      <vt:lpstr>PowerPoint Presentation</vt:lpstr>
      <vt:lpstr>PowerPoint Presentation</vt:lpstr>
      <vt:lpstr> Employability skills &amp; the Health &amp; Social Care Learner agreement </vt:lpstr>
      <vt:lpstr>Wear your lanyard</vt:lpstr>
      <vt:lpstr>  Wearing a lanyard </vt:lpstr>
      <vt:lpstr> Why do students, staff &amp; visitors wear lanyards? </vt:lpstr>
      <vt:lpstr>Excellent Attendance &amp; Punctuality</vt:lpstr>
      <vt:lpstr>Excellent Attendance.</vt:lpstr>
      <vt:lpstr>Be Punctual </vt:lpstr>
      <vt:lpstr>Positive attitude &amp; a willingness to learn…be prepared to learn  </vt:lpstr>
      <vt:lpstr>At the start of the lesson</vt:lpstr>
      <vt:lpstr>  During the lesson… Team working, collaboration and co-cooperation </vt:lpstr>
      <vt:lpstr>The end of the lesson.</vt:lpstr>
      <vt:lpstr> Time management &amp; Personal  organisation </vt:lpstr>
      <vt:lpstr>Activity three: Team working, collaboration and co-cooperation </vt:lpstr>
    </vt:vector>
  </TitlesOfParts>
  <Company>Carmel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Challenges &amp; Opportunities facing Sixth form colleges over the next 3 – 5 years</dc:title>
  <dc:creator>IT Services</dc:creator>
  <cp:lastModifiedBy>Pam Maggs</cp:lastModifiedBy>
  <cp:revision>164</cp:revision>
  <cp:lastPrinted>2012-02-21T12:55:44Z</cp:lastPrinted>
  <dcterms:created xsi:type="dcterms:W3CDTF">2012-02-13T13:05:21Z</dcterms:created>
  <dcterms:modified xsi:type="dcterms:W3CDTF">2019-09-02T14:09:14Z</dcterms:modified>
</cp:coreProperties>
</file>