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handoutMasterIdLst>
    <p:handoutMasterId r:id="rId16"/>
  </p:handoutMasterIdLst>
  <p:sldIdLst>
    <p:sldId id="256" r:id="rId2"/>
    <p:sldId id="257" r:id="rId3"/>
    <p:sldId id="273" r:id="rId4"/>
    <p:sldId id="258" r:id="rId5"/>
    <p:sldId id="282" r:id="rId6"/>
    <p:sldId id="261" r:id="rId7"/>
    <p:sldId id="279" r:id="rId8"/>
    <p:sldId id="275" r:id="rId9"/>
    <p:sldId id="278" r:id="rId10"/>
    <p:sldId id="276" r:id="rId11"/>
    <p:sldId id="280" r:id="rId12"/>
    <p:sldId id="277" r:id="rId13"/>
    <p:sldId id="281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B9C2C-C520-428A-A323-2753598E0D44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BD713-34E8-4D06-8F71-0811CBBBA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95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0800-B77E-4A54-89FD-81ADCE16156E}" type="datetimeFigureOut">
              <a:rPr lang="en-GB" smtClean="0"/>
              <a:pPr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C290-EB45-4E5A-9F86-2C046C7B9B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0800-B77E-4A54-89FD-81ADCE16156E}" type="datetimeFigureOut">
              <a:rPr lang="en-GB" smtClean="0"/>
              <a:pPr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C290-EB45-4E5A-9F86-2C046C7B9B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0800-B77E-4A54-89FD-81ADCE16156E}" type="datetimeFigureOut">
              <a:rPr lang="en-GB" smtClean="0"/>
              <a:pPr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C290-EB45-4E5A-9F86-2C046C7B9B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0800-B77E-4A54-89FD-81ADCE16156E}" type="datetimeFigureOut">
              <a:rPr lang="en-GB" smtClean="0"/>
              <a:pPr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C290-EB45-4E5A-9F86-2C046C7B9B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0800-B77E-4A54-89FD-81ADCE16156E}" type="datetimeFigureOut">
              <a:rPr lang="en-GB" smtClean="0"/>
              <a:pPr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C290-EB45-4E5A-9F86-2C046C7B9B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0800-B77E-4A54-89FD-81ADCE16156E}" type="datetimeFigureOut">
              <a:rPr lang="en-GB" smtClean="0"/>
              <a:pPr/>
              <a:t>12/09/2019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C290-EB45-4E5A-9F86-2C046C7B9B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0800-B77E-4A54-89FD-81ADCE16156E}" type="datetimeFigureOut">
              <a:rPr lang="en-GB" smtClean="0"/>
              <a:pPr/>
              <a:t>12/09/2019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C290-EB45-4E5A-9F86-2C046C7B9B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0800-B77E-4A54-89FD-81ADCE16156E}" type="datetimeFigureOut">
              <a:rPr lang="en-GB" smtClean="0"/>
              <a:pPr/>
              <a:t>12/09/2019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C290-EB45-4E5A-9F86-2C046C7B9B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0800-B77E-4A54-89FD-81ADCE16156E}" type="datetimeFigureOut">
              <a:rPr lang="en-GB" smtClean="0"/>
              <a:pPr/>
              <a:t>12/09/2019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C290-EB45-4E5A-9F86-2C046C7B9B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0800-B77E-4A54-89FD-81ADCE16156E}" type="datetimeFigureOut">
              <a:rPr lang="en-GB" smtClean="0"/>
              <a:pPr/>
              <a:t>12/09/2019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C290-EB45-4E5A-9F86-2C046C7B9B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E0800-B77E-4A54-89FD-81ADCE16156E}" type="datetimeFigureOut">
              <a:rPr lang="en-GB" smtClean="0"/>
              <a:pPr/>
              <a:t>12/09/2019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C290-EB45-4E5A-9F86-2C046C7B9B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E0800-B77E-4A54-89FD-81ADCE16156E}" type="datetimeFigureOut">
              <a:rPr lang="en-GB" smtClean="0"/>
              <a:pPr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BC290-EB45-4E5A-9F86-2C046C7B9BF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uzzle-maker.com/CW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5Cf-1zx58C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sinessballs.com/self-awareness/honey-and-mumfords-learning-styles/#applying-your-style" TargetMode="External"/><Relationship Id="rId2" Type="http://schemas.openxmlformats.org/officeDocument/2006/relationships/hyperlink" Target="https://www.mindtools.com/pages/article/vak-learning-styles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hyperlink" Target="http://www.youtube.com/watch?v=ooqvgcY5VK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>
            <a:noAutofit/>
          </a:bodyPr>
          <a:lstStyle/>
          <a:p>
            <a:br>
              <a:rPr lang="en-GB" sz="3200" dirty="0">
                <a:latin typeface="Comic Sans MS" pitchFamily="66" charset="0"/>
              </a:rPr>
            </a:br>
            <a:br>
              <a:rPr lang="en-GB" sz="3200" dirty="0">
                <a:latin typeface="Comic Sans MS" pitchFamily="66" charset="0"/>
              </a:rPr>
            </a:br>
            <a:r>
              <a:rPr lang="en-GB" sz="3200" dirty="0">
                <a:latin typeface="Comic Sans MS" pitchFamily="66" charset="0"/>
              </a:rPr>
              <a:t>What sort of a learner are you?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C:\Users\annh\AppData\Local\Microsoft\Windows\Temporary Internet Files\Content.IE5\VA1Z6II0\MC9003833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861048"/>
            <a:ext cx="1816913" cy="1533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nnh\AppData\Local\Microsoft\Windows\Temporary Internet Files\Content.IE5\36EHSOAJ\MC90033167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981" y="3407875"/>
            <a:ext cx="1561723" cy="1782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nnh\AppData\Local\Microsoft\Windows\Temporary Internet Files\Content.IE5\SDZZ197O\MC90028078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756" y="3933056"/>
            <a:ext cx="2172261" cy="1771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997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mic Sans MS" pitchFamily="66" charset="0"/>
              </a:rPr>
              <a:t>Auditory Learners</a:t>
            </a:r>
            <a:br>
              <a:rPr lang="en-GB" dirty="0">
                <a:latin typeface="Comic Sans MS" pitchFamily="66" charset="0"/>
              </a:rPr>
            </a:b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i="1" dirty="0">
                <a:latin typeface="Comic Sans MS" pitchFamily="66" charset="0"/>
              </a:rPr>
              <a:t>learn through listening...</a:t>
            </a:r>
            <a:endParaRPr lang="en-GB" b="1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You enjoy discussions and debates, talking things through and listening to what others have to say. </a:t>
            </a:r>
          </a:p>
          <a:p>
            <a:r>
              <a:rPr lang="en-GB" dirty="0">
                <a:latin typeface="Comic Sans MS" pitchFamily="66" charset="0"/>
              </a:rPr>
              <a:t>Learn effectively through lectures, audio books, oral presentations, music or verbal instructions.</a:t>
            </a:r>
          </a:p>
          <a:p>
            <a:r>
              <a:rPr lang="en-GB" dirty="0">
                <a:latin typeface="Comic Sans MS" pitchFamily="66" charset="0"/>
              </a:rPr>
              <a:t>You interpret the underlying meanings of speech through listening to tone of voice, pitch, speed and other nuances. </a:t>
            </a:r>
          </a:p>
          <a:p>
            <a:r>
              <a:rPr lang="en-GB" dirty="0">
                <a:latin typeface="Comic Sans MS" pitchFamily="66" charset="0"/>
              </a:rPr>
              <a:t>Written information may have little meaning until it is heard. </a:t>
            </a:r>
            <a:endParaRPr lang="en-GB" dirty="0">
              <a:effectLst/>
              <a:latin typeface="Comic Sans MS" pitchFamily="66" charset="0"/>
            </a:endParaRPr>
          </a:p>
        </p:txBody>
      </p:sp>
      <p:pic>
        <p:nvPicPr>
          <p:cNvPr id="3074" name="Picture 2" descr="\\ccdata01\Staff\annh\tempie\Content.IE5\C6B6CT99\MC900440430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636912"/>
            <a:ext cx="3202353" cy="2724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3836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Tips to help your learning.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>
                <a:latin typeface="Comic Sans MS" pitchFamily="66" charset="0"/>
              </a:rPr>
              <a:t>Ask questions</a:t>
            </a:r>
          </a:p>
          <a:p>
            <a:r>
              <a:rPr lang="en-GB" dirty="0">
                <a:latin typeface="Comic Sans MS" pitchFamily="66" charset="0"/>
              </a:rPr>
              <a:t>Watch videos.</a:t>
            </a:r>
          </a:p>
          <a:p>
            <a:r>
              <a:rPr lang="en-GB" dirty="0">
                <a:latin typeface="Comic Sans MS" pitchFamily="66" charset="0"/>
              </a:rPr>
              <a:t>Participate in group discussions.</a:t>
            </a:r>
          </a:p>
          <a:p>
            <a:r>
              <a:rPr lang="en-GB" dirty="0">
                <a:latin typeface="Comic Sans MS" pitchFamily="66" charset="0"/>
              </a:rPr>
              <a:t>Read textbooks aloud</a:t>
            </a:r>
          </a:p>
          <a:p>
            <a:r>
              <a:rPr lang="en-GB" dirty="0">
                <a:latin typeface="Comic Sans MS" pitchFamily="66" charset="0"/>
              </a:rPr>
              <a:t>Repeat facts with eyes closed</a:t>
            </a:r>
          </a:p>
          <a:p>
            <a:r>
              <a:rPr lang="en-GB" dirty="0">
                <a:latin typeface="Comic Sans MS" pitchFamily="66" charset="0"/>
              </a:rPr>
              <a:t>Describe aloud what is to be remembered </a:t>
            </a:r>
          </a:p>
          <a:p>
            <a:r>
              <a:rPr lang="en-GB" dirty="0">
                <a:latin typeface="Comic Sans MS" pitchFamily="66" charset="0"/>
              </a:rPr>
              <a:t>Use word association to remember facts and lines.</a:t>
            </a:r>
          </a:p>
          <a:p>
            <a:r>
              <a:rPr lang="en-GB" dirty="0">
                <a:latin typeface="Comic Sans MS" pitchFamily="66" charset="0"/>
              </a:rPr>
              <a:t>Listen to taped notes, use pod casts.</a:t>
            </a:r>
          </a:p>
          <a:p>
            <a:r>
              <a:rPr lang="en-GB" dirty="0">
                <a:latin typeface="Comic Sans MS" pitchFamily="66" charset="0"/>
              </a:rPr>
              <a:t>Avoid auditory distractions.</a:t>
            </a:r>
          </a:p>
        </p:txBody>
      </p:sp>
    </p:spTree>
    <p:extLst>
      <p:ext uri="{BB962C8B-B14F-4D97-AF65-F5344CB8AC3E}">
        <p14:creationId xmlns:p14="http://schemas.microsoft.com/office/powerpoint/2010/main" val="4229546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latin typeface="Comic Sans MS" pitchFamily="66" charset="0"/>
              </a:rPr>
              <a:t>Kinesthetic</a:t>
            </a:r>
            <a:r>
              <a:rPr lang="en-GB" dirty="0">
                <a:latin typeface="Comic Sans MS" pitchFamily="66" charset="0"/>
              </a:rPr>
              <a:t> Learners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i="1" dirty="0">
                <a:latin typeface="Comic Sans MS" pitchFamily="66" charset="0"/>
              </a:rPr>
              <a:t>learn through doing...</a:t>
            </a:r>
            <a:endParaRPr lang="en-GB" b="1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learn best through a hands-on approach, actively exploring the physical world around them. </a:t>
            </a:r>
          </a:p>
          <a:p>
            <a:r>
              <a:rPr lang="en-GB" dirty="0">
                <a:latin typeface="Comic Sans MS" pitchFamily="66" charset="0"/>
              </a:rPr>
              <a:t>You may find it hard to sit still for long periods and may become distracted by their need for activity and exploration. </a:t>
            </a:r>
          </a:p>
        </p:txBody>
      </p:sp>
      <p:pic>
        <p:nvPicPr>
          <p:cNvPr id="4099" name="Picture 3" descr="\\ccdata01\Staff\annh\tempie\Content.IE5\A2SI5AEK\MC900059122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708920"/>
            <a:ext cx="1611893" cy="2126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7121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Tips to help your learning.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>
                <a:latin typeface="Comic Sans MS" pitchFamily="66" charset="0"/>
              </a:rPr>
              <a:t>You learn best by doing and practising new skills that you learn, rather than hearing or reading about them</a:t>
            </a:r>
          </a:p>
          <a:p>
            <a:r>
              <a:rPr lang="en-GB" dirty="0">
                <a:latin typeface="Comic Sans MS" pitchFamily="66" charset="0"/>
              </a:rPr>
              <a:t>Use role play to practice techniques.</a:t>
            </a:r>
          </a:p>
          <a:p>
            <a:r>
              <a:rPr lang="en-GB" dirty="0">
                <a:latin typeface="Comic Sans MS" pitchFamily="66" charset="0"/>
              </a:rPr>
              <a:t>You learn more effectively when free to move - Walk about, move around  when trying to memorise information, if you can’t, try squeezing a ball or playing with something in your hand.</a:t>
            </a:r>
          </a:p>
          <a:p>
            <a:r>
              <a:rPr lang="en-GB" dirty="0">
                <a:latin typeface="Comic Sans MS" pitchFamily="66" charset="0"/>
              </a:rPr>
              <a:t>Try building models </a:t>
            </a:r>
          </a:p>
          <a:p>
            <a:r>
              <a:rPr lang="en-GB" dirty="0">
                <a:latin typeface="Comic Sans MS" pitchFamily="66" charset="0"/>
              </a:rPr>
              <a:t>Write summaries on Post-it notes and stick them over your wall and practice putting the information in the right order </a:t>
            </a:r>
          </a:p>
          <a:p>
            <a:r>
              <a:rPr lang="en-GB" dirty="0">
                <a:latin typeface="Comic Sans MS" pitchFamily="66" charset="0"/>
              </a:rPr>
              <a:t>Make jigsaws or crossword puzzles with the information you are revising (</a:t>
            </a:r>
            <a:r>
              <a:rPr lang="en-GB" dirty="0">
                <a:latin typeface="Comic Sans MS" pitchFamily="66" charset="0"/>
                <a:hlinkClick r:id="rId2"/>
              </a:rPr>
              <a:t>www.puzzle-maker.com/CW/</a:t>
            </a:r>
            <a:r>
              <a:rPr lang="en-GB" dirty="0">
                <a:latin typeface="Comic Sans MS" pitchFamily="66" charset="0"/>
              </a:rPr>
              <a:t>)</a:t>
            </a:r>
          </a:p>
          <a:p>
            <a:r>
              <a:rPr lang="en-GB" dirty="0">
                <a:latin typeface="Comic Sans MS" pitchFamily="66" charset="0"/>
              </a:rPr>
              <a:t>Book trips and visits to places relevant to what you are studying</a:t>
            </a:r>
          </a:p>
          <a:p>
            <a:r>
              <a:rPr lang="en-GB" dirty="0">
                <a:latin typeface="Comic Sans MS" pitchFamily="66" charset="0"/>
              </a:rPr>
              <a:t>Take frequent breaks when studying - </a:t>
            </a:r>
            <a:r>
              <a:rPr lang="en-GB" b="1" dirty="0">
                <a:latin typeface="Comic Sans MS" pitchFamily="66" charset="0"/>
              </a:rPr>
              <a:t>revise</a:t>
            </a:r>
            <a:r>
              <a:rPr lang="en-GB" dirty="0">
                <a:latin typeface="Comic Sans MS" pitchFamily="66" charset="0"/>
              </a:rPr>
              <a:t> in short bursts</a:t>
            </a:r>
          </a:p>
          <a:p>
            <a:r>
              <a:rPr lang="en-GB" dirty="0">
                <a:latin typeface="Comic Sans MS" pitchFamily="66" charset="0"/>
              </a:rPr>
              <a:t>Low background music while studying or working may help you.</a:t>
            </a:r>
          </a:p>
          <a:p>
            <a:r>
              <a:rPr lang="en-GB" dirty="0">
                <a:latin typeface="Comic Sans MS" pitchFamily="66" charset="0"/>
              </a:rPr>
              <a:t>Study in comfortable position, not necessarily sitting in a chair – you may study effectively laying on floor or bed, fidgeting, tapping fingers or touching objects</a:t>
            </a:r>
          </a:p>
        </p:txBody>
      </p:sp>
    </p:spTree>
    <p:extLst>
      <p:ext uri="{BB962C8B-B14F-4D97-AF65-F5344CB8AC3E}">
        <p14:creationId xmlns:p14="http://schemas.microsoft.com/office/powerpoint/2010/main" val="2806826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mic Sans MS" pitchFamily="66" charset="0"/>
              </a:rPr>
              <a:t>Honey &amp; Mumford’s learning Styles theory.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>
                <a:latin typeface="Comic Sans MS" pitchFamily="66" charset="0"/>
                <a:hlinkClick r:id="rId2"/>
              </a:rPr>
              <a:t>http://www.youtube.com/watch?v=5Cf-1zx58CU</a:t>
            </a:r>
            <a:r>
              <a:rPr lang="en-GB" dirty="0">
                <a:latin typeface="Comic Sans MS" pitchFamily="66" charset="0"/>
              </a:rPr>
              <a:t> </a:t>
            </a:r>
          </a:p>
          <a:p>
            <a:r>
              <a:rPr lang="en-GB" dirty="0">
                <a:latin typeface="Comic Sans MS" pitchFamily="66" charset="0"/>
              </a:rPr>
              <a:t>Four style preferences </a:t>
            </a: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				Activists</a:t>
            </a: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				Reflectors</a:t>
            </a:r>
          </a:p>
          <a:p>
            <a:pPr lvl="1">
              <a:buNone/>
            </a:pPr>
            <a:r>
              <a:rPr lang="en-GB" dirty="0">
                <a:latin typeface="Comic Sans MS" pitchFamily="66" charset="0"/>
              </a:rPr>
              <a:t>				</a:t>
            </a:r>
            <a:r>
              <a:rPr lang="en-GB" sz="3200" dirty="0">
                <a:latin typeface="Comic Sans MS" pitchFamily="66" charset="0"/>
              </a:rPr>
              <a:t>Theorists</a:t>
            </a:r>
          </a:p>
          <a:p>
            <a:pPr lvl="2">
              <a:buNone/>
            </a:pPr>
            <a:r>
              <a:rPr lang="en-GB" dirty="0">
                <a:latin typeface="Comic Sans MS" pitchFamily="66" charset="0"/>
              </a:rPr>
              <a:t>			</a:t>
            </a:r>
            <a:r>
              <a:rPr lang="en-GB" sz="3200" dirty="0">
                <a:latin typeface="Comic Sans MS" pitchFamily="66" charset="0"/>
              </a:rPr>
              <a:t>Pragmatists                     </a:t>
            </a:r>
          </a:p>
          <a:p>
            <a:r>
              <a:rPr lang="en-GB" dirty="0">
                <a:latin typeface="Comic Sans MS" pitchFamily="66" charset="0"/>
              </a:rPr>
              <a:t>These help to identify the preferred situations for learning. </a:t>
            </a:r>
          </a:p>
          <a:p>
            <a:r>
              <a:rPr lang="en-GB" dirty="0">
                <a:latin typeface="Comic Sans MS" pitchFamily="66" charset="0"/>
              </a:rPr>
              <a:t>Relies on a questionnaire to determine the preference. See page 245 table Stretch &amp; </a:t>
            </a:r>
            <a:r>
              <a:rPr lang="en-GB" dirty="0" err="1">
                <a:latin typeface="Comic Sans MS" pitchFamily="66" charset="0"/>
              </a:rPr>
              <a:t>whitehouse</a:t>
            </a:r>
            <a:r>
              <a:rPr lang="en-GB" dirty="0">
                <a:latin typeface="Comic Sans MS" pitchFamily="66" charset="0"/>
              </a:rPr>
              <a:t>. 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Comic Sans MS" pitchFamily="66" charset="0"/>
              </a:rPr>
              <a:t>Recap -What is Learning?</a:t>
            </a:r>
          </a:p>
        </p:txBody>
      </p:sp>
      <p:pic>
        <p:nvPicPr>
          <p:cNvPr id="2050" name="Picture 2" descr="C:\Users\annh\AppData\Local\Microsoft\Windows\Temporary Internet Files\Content.IE5\VA1Z6II0\MC9003833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087" y="332656"/>
            <a:ext cx="1816913" cy="1533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800" dirty="0">
                <a:latin typeface="Comic Sans MS" pitchFamily="66" charset="0"/>
              </a:rPr>
              <a:t>A process by which we acquire knowledge, skills and an understanding of abstract concepts.</a:t>
            </a:r>
          </a:p>
          <a:p>
            <a:r>
              <a:rPr lang="en-GB" sz="2800" dirty="0">
                <a:latin typeface="Comic Sans MS" pitchFamily="66" charset="0"/>
              </a:rPr>
              <a:t>Learning starts in infancy (developing skills) and continues through formal education and specialist training to acquire the skills &amp; knowledge for work.</a:t>
            </a:r>
          </a:p>
          <a:p>
            <a:r>
              <a:rPr lang="en-GB" sz="2800" dirty="0">
                <a:latin typeface="Comic Sans MS" pitchFamily="66" charset="0"/>
              </a:rPr>
              <a:t>It continues informally throughout life.</a:t>
            </a:r>
          </a:p>
          <a:p>
            <a:r>
              <a:rPr lang="en-GB" sz="2800" dirty="0">
                <a:latin typeface="Comic Sans MS" pitchFamily="66" charset="0"/>
              </a:rPr>
              <a:t>Most learning is not formal and is the development of life skills for daily living (learning from experience.</a:t>
            </a:r>
          </a:p>
        </p:txBody>
      </p:sp>
    </p:spTree>
    <p:extLst>
      <p:ext uri="{BB962C8B-B14F-4D97-AF65-F5344CB8AC3E}">
        <p14:creationId xmlns:p14="http://schemas.microsoft.com/office/powerpoint/2010/main" val="1498532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mic Sans MS" pitchFamily="66" charset="0"/>
              </a:rPr>
              <a:t>Where do your learning opportunities come from?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Comic Sans MS" pitchFamily="66" charset="0"/>
              </a:rPr>
              <a:t>Formal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Comic Sans MS" pitchFamily="66" charset="0"/>
              </a:rPr>
              <a:t>Classroom activities</a:t>
            </a:r>
          </a:p>
          <a:p>
            <a:r>
              <a:rPr lang="en-GB" sz="3200" dirty="0">
                <a:latin typeface="Comic Sans MS" pitchFamily="66" charset="0"/>
              </a:rPr>
              <a:t>Work experience</a:t>
            </a:r>
          </a:p>
          <a:p>
            <a:r>
              <a:rPr lang="en-GB" sz="3200" dirty="0">
                <a:latin typeface="Comic Sans MS" pitchFamily="66" charset="0"/>
              </a:rPr>
              <a:t>Independent Study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Comic Sans MS" pitchFamily="66" charset="0"/>
              </a:rPr>
              <a:t>Informal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Comic Sans MS" pitchFamily="66" charset="0"/>
              </a:rPr>
              <a:t>Life experiences</a:t>
            </a:r>
          </a:p>
          <a:p>
            <a:r>
              <a:rPr lang="en-GB" sz="3200" dirty="0">
                <a:latin typeface="Comic Sans MS" pitchFamily="66" charset="0"/>
              </a:rPr>
              <a:t>Employment</a:t>
            </a:r>
          </a:p>
          <a:p>
            <a:r>
              <a:rPr lang="en-GB" sz="3200" dirty="0">
                <a:latin typeface="Comic Sans MS" pitchFamily="66" charset="0"/>
              </a:rPr>
              <a:t>Voluntary activities</a:t>
            </a:r>
          </a:p>
        </p:txBody>
      </p:sp>
      <p:pic>
        <p:nvPicPr>
          <p:cNvPr id="8194" name="Picture 2" descr="C:\Users\annh\AppData\Local\Microsoft\Windows\Temporary Internet Files\Content.IE5\36EHSOAJ\MC90038417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360248"/>
            <a:ext cx="1538021" cy="1826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2593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>
                <a:latin typeface="Comic Sans MS" pitchFamily="66" charset="0"/>
              </a:rPr>
              <a:t>Health &amp; Social Care Workers are expected to develop their learning:</a:t>
            </a:r>
            <a:br>
              <a:rPr lang="en-GB" sz="3200" dirty="0">
                <a:latin typeface="Comic Sans MS" pitchFamily="66" charset="0"/>
              </a:rPr>
            </a:br>
            <a:endParaRPr lang="en-GB" sz="32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2800" dirty="0">
              <a:latin typeface="Comic Sans MS" pitchFamily="66" charset="0"/>
            </a:endParaRPr>
          </a:p>
          <a:p>
            <a:pPr marL="0" indent="0"/>
            <a:r>
              <a:rPr lang="en-GB" sz="2800" dirty="0">
                <a:latin typeface="Comic Sans MS" pitchFamily="66" charset="0"/>
              </a:rPr>
              <a:t> To keep up to date with developments in care.</a:t>
            </a:r>
          </a:p>
          <a:p>
            <a:pPr marL="0" indent="0"/>
            <a:r>
              <a:rPr lang="en-GB" sz="2800" dirty="0">
                <a:latin typeface="Comic Sans MS" pitchFamily="66" charset="0"/>
              </a:rPr>
              <a:t> To support the learning of other staff as a</a:t>
            </a:r>
          </a:p>
          <a:p>
            <a:pPr marL="0" indent="0">
              <a:buNone/>
            </a:pPr>
            <a:r>
              <a:rPr lang="en-GB" sz="2800" dirty="0">
                <a:latin typeface="Comic Sans MS" pitchFamily="66" charset="0"/>
              </a:rPr>
              <a:t>   routine part of their work.</a:t>
            </a:r>
          </a:p>
          <a:p>
            <a:pPr marL="0" indent="0"/>
            <a:r>
              <a:rPr lang="en-GB" sz="2800" dirty="0">
                <a:latin typeface="Comic Sans MS" pitchFamily="66" charset="0"/>
              </a:rPr>
              <a:t> To support clients to learn new information or </a:t>
            </a:r>
          </a:p>
          <a:p>
            <a:pPr marL="0" indent="0">
              <a:buNone/>
            </a:pPr>
            <a:r>
              <a:rPr lang="en-GB" sz="2800" dirty="0">
                <a:latin typeface="Comic Sans MS" pitchFamily="66" charset="0"/>
              </a:rPr>
              <a:t>   skills.</a:t>
            </a:r>
          </a:p>
        </p:txBody>
      </p:sp>
      <p:pic>
        <p:nvPicPr>
          <p:cNvPr id="3075" name="Picture 3" descr="C:\Users\annh\AppData\Local\Microsoft\Windows\Temporary Internet Files\Content.IE5\L3F73IXA\MC90035905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215738"/>
            <a:ext cx="1815084" cy="1453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nnh\AppData\Local\Microsoft\Windows\Temporary Internet Files\Content.IE5\VA1Z6II0\MC90029626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896851"/>
            <a:ext cx="2020859" cy="122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490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4A783-B7C6-426A-9A2E-0DF3B8085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sz="4200" b="1" u="sng" dirty="0">
                <a:latin typeface="Comic Sans MS" panose="030F0702030302020204" pitchFamily="66" charset="0"/>
              </a:rPr>
              <a:t>My Learning Style</a:t>
            </a:r>
            <a:endParaRPr lang="en-GB" sz="4200" dirty="0">
              <a:latin typeface="Comic Sans MS" panose="030F0702030302020204" pitchFamily="66" charset="0"/>
            </a:endParaRPr>
          </a:p>
          <a:p>
            <a:endParaRPr lang="en-GB" sz="4200" dirty="0">
              <a:latin typeface="Comic Sans MS" panose="030F0702030302020204" pitchFamily="66" charset="0"/>
            </a:endParaRPr>
          </a:p>
          <a:p>
            <a:r>
              <a:rPr lang="en-GB" sz="4200" dirty="0">
                <a:latin typeface="Comic Sans MS" panose="030F0702030302020204" pitchFamily="66" charset="0"/>
              </a:rPr>
              <a:t>Explain briefly how you identified your learning style.</a:t>
            </a:r>
          </a:p>
          <a:p>
            <a:r>
              <a:rPr lang="en-GB" sz="4200" dirty="0">
                <a:latin typeface="Comic Sans MS" panose="030F0702030302020204" pitchFamily="66" charset="0"/>
              </a:rPr>
              <a:t>Identify what your learning styles are.</a:t>
            </a:r>
          </a:p>
          <a:p>
            <a:r>
              <a:rPr lang="en-GB" sz="4200" dirty="0">
                <a:latin typeface="Comic Sans MS" panose="030F0702030302020204" pitchFamily="66" charset="0"/>
              </a:rPr>
              <a:t>Explain about this type of learner. (The following website may help you in this)</a:t>
            </a:r>
            <a:r>
              <a:rPr lang="en-GB" sz="4200" dirty="0">
                <a:hlinkClick r:id="rId2"/>
              </a:rPr>
              <a:t> </a:t>
            </a:r>
          </a:p>
          <a:p>
            <a:r>
              <a:rPr lang="en-GB" sz="4200" dirty="0">
                <a:hlinkClick r:id="rId2"/>
              </a:rPr>
              <a:t>https://www.mindtools.com/pages/article/vak-learning-styles.htm</a:t>
            </a:r>
            <a:endParaRPr lang="en-GB" sz="4200" dirty="0"/>
          </a:p>
          <a:p>
            <a:r>
              <a:rPr lang="en-GB" sz="4200" dirty="0">
                <a:hlinkClick r:id="rId3"/>
              </a:rPr>
              <a:t>https://www.businessballs.com/self-awareness/honey-and-mumfords-learning-styles/#applying-your-style</a:t>
            </a:r>
            <a:endParaRPr lang="en-GB" sz="4200" dirty="0">
              <a:latin typeface="Comic Sans MS" panose="030F0702030302020204" pitchFamily="66" charset="0"/>
            </a:endParaRPr>
          </a:p>
          <a:p>
            <a:r>
              <a:rPr lang="en-GB" sz="4200" dirty="0">
                <a:latin typeface="Comic Sans MS" panose="030F0702030302020204" pitchFamily="66" charset="0"/>
              </a:rPr>
              <a:t>Do you think the information you have found out about this type of learner is valid (matches how you think you learn)?</a:t>
            </a:r>
          </a:p>
          <a:p>
            <a:r>
              <a:rPr lang="en-GB" sz="4200" dirty="0">
                <a:latin typeface="Comic Sans MS" panose="030F0702030302020204" pitchFamily="66" charset="0"/>
              </a:rPr>
              <a:t>Identify study tips for the type of learner you are.</a:t>
            </a:r>
          </a:p>
          <a:p>
            <a:r>
              <a:rPr lang="en-GB" sz="4200" dirty="0">
                <a:latin typeface="Comic Sans MS" panose="030F0702030302020204" pitchFamily="66" charset="0"/>
              </a:rPr>
              <a:t>What can this type of learner struggle with?</a:t>
            </a:r>
          </a:p>
          <a:p>
            <a:r>
              <a:rPr lang="en-GB" sz="4200" dirty="0">
                <a:latin typeface="Comic Sans MS" panose="030F0702030302020204" pitchFamily="66" charset="0"/>
              </a:rPr>
              <a:t>How might knowing the difficulties for this type of learner help you?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5426A64-A0F4-40C5-90EC-D64FD904F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Task 3 </a:t>
            </a:r>
            <a:r>
              <a:rPr lang="en-GB" sz="2700" dirty="0"/>
              <a:t>Produce a written piece about your own learning styles</a:t>
            </a:r>
            <a:br>
              <a:rPr lang="en-GB" sz="2700" dirty="0"/>
            </a:br>
            <a:endParaRPr lang="en-GB" sz="2700" dirty="0"/>
          </a:p>
        </p:txBody>
      </p:sp>
    </p:spTree>
    <p:extLst>
      <p:ext uri="{BB962C8B-B14F-4D97-AF65-F5344CB8AC3E}">
        <p14:creationId xmlns:p14="http://schemas.microsoft.com/office/powerpoint/2010/main" val="26634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mic Sans MS" pitchFamily="66" charset="0"/>
              </a:rPr>
              <a:t>What sort of a learner are you?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b="1" dirty="0">
                <a:latin typeface="Comic Sans MS" pitchFamily="66" charset="0"/>
              </a:rPr>
              <a:t>People learn in different ways – Visual</a:t>
            </a:r>
          </a:p>
          <a:p>
            <a:pPr>
              <a:buNone/>
            </a:pPr>
            <a:r>
              <a:rPr lang="en-GB" b="1" dirty="0">
                <a:latin typeface="Comic Sans MS" pitchFamily="66" charset="0"/>
              </a:rPr>
              <a:t>						  - Auditory</a:t>
            </a:r>
          </a:p>
          <a:p>
            <a:pPr>
              <a:buNone/>
            </a:pPr>
            <a:r>
              <a:rPr lang="en-GB" b="1" dirty="0">
                <a:latin typeface="Comic Sans MS" pitchFamily="66" charset="0"/>
              </a:rPr>
              <a:t>						  - Kinaesthetic</a:t>
            </a:r>
          </a:p>
          <a:p>
            <a:pPr>
              <a:buNone/>
            </a:pPr>
            <a:r>
              <a:rPr lang="en-GB" b="1" dirty="0">
                <a:latin typeface="Comic Sans MS" pitchFamily="66" charset="0"/>
              </a:rPr>
              <a:t>						  - Tactile</a:t>
            </a:r>
          </a:p>
          <a:p>
            <a:pPr>
              <a:buNone/>
            </a:pPr>
            <a:r>
              <a:rPr lang="en-GB" dirty="0">
                <a:latin typeface="Comic Sans MS" pitchFamily="66" charset="0"/>
                <a:hlinkClick r:id="rId2"/>
              </a:rPr>
              <a:t>http://www.youtube.com/watch?v=ooqvgcY5VKU</a:t>
            </a:r>
            <a:endParaRPr lang="en-GB" dirty="0">
              <a:latin typeface="Comic Sans MS" pitchFamily="66" charset="0"/>
            </a:endParaRP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Which sort of learner are you?</a:t>
            </a: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 Do you favour one learning style or a mix?</a:t>
            </a:r>
          </a:p>
          <a:p>
            <a:pPr>
              <a:buNone/>
            </a:pPr>
            <a:r>
              <a:rPr lang="en-GB" b="1" i="1" dirty="0">
                <a:latin typeface="Comic Sans MS" pitchFamily="66" charset="0"/>
              </a:rPr>
              <a:t>Undertake the Learning styles questionnaire on</a:t>
            </a:r>
          </a:p>
          <a:p>
            <a:pPr>
              <a:buNone/>
            </a:pPr>
            <a:r>
              <a:rPr lang="en-GB" b="1" i="1" dirty="0">
                <a:latin typeface="Comic Sans MS" pitchFamily="66" charset="0"/>
              </a:rPr>
              <a:t>Connect.</a:t>
            </a: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Does this confirm your thoughts about your</a:t>
            </a: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preferred way of learning?</a:t>
            </a:r>
          </a:p>
        </p:txBody>
      </p:sp>
      <p:pic>
        <p:nvPicPr>
          <p:cNvPr id="7171" name="Picture 3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556" y="5157192"/>
            <a:ext cx="1231598" cy="1257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Visual Learners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i="1" dirty="0">
                <a:latin typeface="Comic Sans MS" pitchFamily="66" charset="0"/>
              </a:rPr>
              <a:t>learn through seeing</a:t>
            </a:r>
            <a:r>
              <a:rPr lang="en-GB" b="1" dirty="0">
                <a:latin typeface="Comic Sans MS" pitchFamily="66" charset="0"/>
              </a:rPr>
              <a:t>... </a:t>
            </a:r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You enjoy images</a:t>
            </a:r>
          </a:p>
          <a:p>
            <a:r>
              <a:rPr lang="en-GB" dirty="0">
                <a:latin typeface="Comic Sans MS" pitchFamily="66" charset="0"/>
              </a:rPr>
              <a:t>You are good at visualising events and imagining situations.</a:t>
            </a:r>
          </a:p>
          <a:p>
            <a:r>
              <a:rPr lang="en-GB" dirty="0">
                <a:latin typeface="Comic Sans MS" pitchFamily="66" charset="0"/>
              </a:rPr>
              <a:t>You learn best from visual displays including: diagrams, illustrated text books,  videos, flipcharts and hand-outs. </a:t>
            </a:r>
          </a:p>
          <a:p>
            <a:endParaRPr lang="en-GB" dirty="0">
              <a:latin typeface="Comic Sans MS" pitchFamily="66" charset="0"/>
            </a:endParaRPr>
          </a:p>
        </p:txBody>
      </p:sp>
      <p:pic>
        <p:nvPicPr>
          <p:cNvPr id="1026" name="Picture 2" descr="\\ccdata01\Staff\annh\tempie\Content.IE5\CXM6TBFK\MC900140189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872" y="1600200"/>
            <a:ext cx="2013255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955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Visual Learners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omic Sans MS" pitchFamily="66" charset="0"/>
              </a:rPr>
              <a:t>Tend to be good at spelling</a:t>
            </a:r>
          </a:p>
          <a:p>
            <a:r>
              <a:rPr lang="en-GB" dirty="0">
                <a:latin typeface="Comic Sans MS" pitchFamily="66" charset="0"/>
              </a:rPr>
              <a:t>Tend to be detail oriented</a:t>
            </a:r>
          </a:p>
          <a:p>
            <a:r>
              <a:rPr lang="en-GB" dirty="0">
                <a:latin typeface="Comic Sans MS" pitchFamily="66" charset="0"/>
              </a:rPr>
              <a:t>Are usually organized and tidy</a:t>
            </a:r>
          </a:p>
          <a:p>
            <a:r>
              <a:rPr lang="en-GB" dirty="0">
                <a:latin typeface="Comic Sans MS" pitchFamily="66" charset="0"/>
              </a:rPr>
              <a:t>Prefer written instructions to oral ones.</a:t>
            </a:r>
          </a:p>
          <a:p>
            <a:r>
              <a:rPr lang="en-GB" dirty="0">
                <a:latin typeface="Comic Sans MS" pitchFamily="66" charset="0"/>
              </a:rPr>
              <a:t>Don't remember names easily. </a:t>
            </a:r>
          </a:p>
          <a:p>
            <a:r>
              <a:rPr lang="en-GB" dirty="0">
                <a:latin typeface="Comic Sans MS" pitchFamily="66" charset="0"/>
              </a:rPr>
              <a:t>Love books, magazines and other reading materials.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2050" name="Picture 2" descr="\\ccdata01\Staff\annh\tempie\Content.IE5\CXM6TBFK\MM900395755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76672"/>
            <a:ext cx="1440160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1449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Tips to help your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1800" dirty="0">
                <a:latin typeface="Comic Sans MS" pitchFamily="66" charset="0"/>
              </a:rPr>
              <a:t>Sit at the front of the classroom this avoids visual obstructions - This type of learner needs to see the teacher's body language and facial expression to fully understand the content of a lesson. </a:t>
            </a:r>
          </a:p>
          <a:p>
            <a:r>
              <a:rPr lang="en-GB" sz="1800" dirty="0">
                <a:latin typeface="Comic Sans MS" pitchFamily="66" charset="0"/>
              </a:rPr>
              <a:t>If possible preview lesson material / </a:t>
            </a:r>
            <a:r>
              <a:rPr lang="en-GB" sz="1800" dirty="0" err="1">
                <a:latin typeface="Comic Sans MS" pitchFamily="66" charset="0"/>
              </a:rPr>
              <a:t>handouts</a:t>
            </a:r>
            <a:r>
              <a:rPr lang="en-GB" sz="1800" dirty="0">
                <a:latin typeface="Comic Sans MS" pitchFamily="66" charset="0"/>
              </a:rPr>
              <a:t>. </a:t>
            </a:r>
          </a:p>
          <a:p>
            <a:r>
              <a:rPr lang="en-GB" sz="1800" dirty="0">
                <a:latin typeface="Comic Sans MS" pitchFamily="66" charset="0"/>
              </a:rPr>
              <a:t>Write things down, take notes, copy what's on the board.</a:t>
            </a:r>
          </a:p>
          <a:p>
            <a:r>
              <a:rPr lang="en-GB" sz="1800" dirty="0">
                <a:latin typeface="Comic Sans MS" pitchFamily="66" charset="0"/>
              </a:rPr>
              <a:t>Use highlighters, underlining,  for key points.</a:t>
            </a:r>
          </a:p>
          <a:p>
            <a:r>
              <a:rPr lang="en-GB" sz="1800" dirty="0">
                <a:latin typeface="Comic Sans MS" pitchFamily="66" charset="0"/>
              </a:rPr>
              <a:t>Ask for verbal instructions to be repeated if necessary. </a:t>
            </a:r>
          </a:p>
          <a:p>
            <a:r>
              <a:rPr lang="en-GB" sz="1800" dirty="0">
                <a:latin typeface="Comic Sans MS" pitchFamily="66" charset="0"/>
              </a:rPr>
              <a:t>Watch videos</a:t>
            </a:r>
          </a:p>
          <a:p>
            <a:r>
              <a:rPr lang="en-GB" sz="1800" dirty="0">
                <a:latin typeface="Comic Sans MS" pitchFamily="66" charset="0"/>
              </a:rPr>
              <a:t>You may benefit from recopying or making your own notes, even from printed information</a:t>
            </a:r>
          </a:p>
          <a:p>
            <a:r>
              <a:rPr lang="en-GB" sz="1800" b="1" dirty="0">
                <a:latin typeface="Comic Sans MS" pitchFamily="66" charset="0"/>
              </a:rPr>
              <a:t>Need a quiet place to study </a:t>
            </a:r>
            <a:r>
              <a:rPr lang="en-GB" sz="1800" dirty="0">
                <a:latin typeface="Comic Sans MS" pitchFamily="66" charset="0"/>
              </a:rPr>
              <a:t>– remember this especially when </a:t>
            </a:r>
            <a:r>
              <a:rPr lang="en-GB" sz="1800" b="1" dirty="0">
                <a:latin typeface="Comic Sans MS" pitchFamily="66" charset="0"/>
              </a:rPr>
              <a:t>revising</a:t>
            </a:r>
          </a:p>
          <a:p>
            <a:r>
              <a:rPr lang="en-GB" sz="1800" dirty="0">
                <a:latin typeface="Comic Sans MS" pitchFamily="66" charset="0"/>
              </a:rPr>
              <a:t>Use mind maps to summarize large tracts of information</a:t>
            </a:r>
          </a:p>
          <a:p>
            <a:r>
              <a:rPr lang="en-GB" sz="1800" dirty="0">
                <a:latin typeface="Comic Sans MS" pitchFamily="66" charset="0"/>
              </a:rPr>
              <a:t>Make lists</a:t>
            </a:r>
          </a:p>
          <a:p>
            <a:r>
              <a:rPr lang="en-GB" sz="1800" dirty="0">
                <a:latin typeface="Comic Sans MS" pitchFamily="66" charset="0"/>
              </a:rPr>
              <a:t>Jot down key points on post-it notes and display around the house</a:t>
            </a:r>
          </a:p>
        </p:txBody>
      </p:sp>
    </p:spTree>
    <p:extLst>
      <p:ext uri="{BB962C8B-B14F-4D97-AF65-F5344CB8AC3E}">
        <p14:creationId xmlns:p14="http://schemas.microsoft.com/office/powerpoint/2010/main" val="932838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</TotalTime>
  <Words>858</Words>
  <Application>Microsoft Office PowerPoint</Application>
  <PresentationFormat>On-screen Show (4:3)</PresentationFormat>
  <Paragraphs>110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Comic Sans MS</vt:lpstr>
      <vt:lpstr>Office Theme</vt:lpstr>
      <vt:lpstr>  What sort of a learner are you?</vt:lpstr>
      <vt:lpstr>Recap -What is Learning?</vt:lpstr>
      <vt:lpstr>Where do your learning opportunities come from?</vt:lpstr>
      <vt:lpstr>Health &amp; Social Care Workers are expected to develop their learning: </vt:lpstr>
      <vt:lpstr> Task 3 Produce a written piece about your own learning styles </vt:lpstr>
      <vt:lpstr>What sort of a learner are you?</vt:lpstr>
      <vt:lpstr>Visual Learners</vt:lpstr>
      <vt:lpstr>Visual Learners</vt:lpstr>
      <vt:lpstr>Tips to help your learning</vt:lpstr>
      <vt:lpstr>Auditory Learners </vt:lpstr>
      <vt:lpstr>Tips to help your learning.</vt:lpstr>
      <vt:lpstr>Kinesthetic Learners </vt:lpstr>
      <vt:lpstr>Tips to help your learning.</vt:lpstr>
      <vt:lpstr>Honey &amp; Mumford’s learning Styles theory.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build</dc:creator>
  <cp:lastModifiedBy>Pam Maggs</cp:lastModifiedBy>
  <cp:revision>57</cp:revision>
  <cp:lastPrinted>2012-09-03T09:19:40Z</cp:lastPrinted>
  <dcterms:created xsi:type="dcterms:W3CDTF">2012-06-14T14:22:15Z</dcterms:created>
  <dcterms:modified xsi:type="dcterms:W3CDTF">2019-09-12T14:18:49Z</dcterms:modified>
</cp:coreProperties>
</file>