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38"/>
  </p:notesMasterIdLst>
  <p:handoutMasterIdLst>
    <p:handoutMasterId r:id="rId39"/>
  </p:handoutMasterIdLst>
  <p:sldIdLst>
    <p:sldId id="256" r:id="rId2"/>
    <p:sldId id="263" r:id="rId3"/>
    <p:sldId id="274" r:id="rId4"/>
    <p:sldId id="257" r:id="rId5"/>
    <p:sldId id="283" r:id="rId6"/>
    <p:sldId id="282" r:id="rId7"/>
    <p:sldId id="266" r:id="rId8"/>
    <p:sldId id="273" r:id="rId9"/>
    <p:sldId id="259" r:id="rId10"/>
    <p:sldId id="285" r:id="rId11"/>
    <p:sldId id="284" r:id="rId12"/>
    <p:sldId id="275" r:id="rId13"/>
    <p:sldId id="258" r:id="rId14"/>
    <p:sldId id="262" r:id="rId15"/>
    <p:sldId id="296" r:id="rId16"/>
    <p:sldId id="298" r:id="rId17"/>
    <p:sldId id="297" r:id="rId18"/>
    <p:sldId id="299" r:id="rId19"/>
    <p:sldId id="267" r:id="rId20"/>
    <p:sldId id="265" r:id="rId21"/>
    <p:sldId id="268" r:id="rId22"/>
    <p:sldId id="269" r:id="rId23"/>
    <p:sldId id="300" r:id="rId24"/>
    <p:sldId id="270" r:id="rId25"/>
    <p:sldId id="281" r:id="rId26"/>
    <p:sldId id="277" r:id="rId27"/>
    <p:sldId id="279" r:id="rId28"/>
    <p:sldId id="286" r:id="rId29"/>
    <p:sldId id="287" r:id="rId30"/>
    <p:sldId id="288" r:id="rId31"/>
    <p:sldId id="289" r:id="rId32"/>
    <p:sldId id="290" r:id="rId33"/>
    <p:sldId id="291" r:id="rId34"/>
    <p:sldId id="292" r:id="rId35"/>
    <p:sldId id="293" r:id="rId36"/>
    <p:sldId id="294"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F7197F-44AF-4FD3-8BD3-7CE4FDC2D41B}" type="doc">
      <dgm:prSet loTypeId="urn:microsoft.com/office/officeart/2005/8/layout/cycle1" loCatId="cycle" qsTypeId="urn:microsoft.com/office/officeart/2005/8/quickstyle/simple4" qsCatId="simple" csTypeId="urn:microsoft.com/office/officeart/2005/8/colors/accent1_2" csCatId="accent1" phldr="1"/>
      <dgm:spPr/>
      <dgm:t>
        <a:bodyPr/>
        <a:lstStyle/>
        <a:p>
          <a:endParaRPr lang="en-GB"/>
        </a:p>
      </dgm:t>
    </dgm:pt>
    <dgm:pt modelId="{F8E53563-6570-477A-8273-277B29923597}">
      <dgm:prSet phldrT="[Text]"/>
      <dgm:spPr/>
      <dgm:t>
        <a:bodyPr/>
        <a:lstStyle/>
        <a:p>
          <a:r>
            <a:rPr lang="en-GB" b="1" dirty="0">
              <a:latin typeface="Comic Sans MS" pitchFamily="66" charset="0"/>
            </a:rPr>
            <a:t>Experience</a:t>
          </a:r>
        </a:p>
      </dgm:t>
    </dgm:pt>
    <dgm:pt modelId="{213CBCD9-EB24-46F6-939F-D7BDFA427F49}" type="parTrans" cxnId="{675010F1-E5D9-41A9-BF75-504CDC7055F1}">
      <dgm:prSet/>
      <dgm:spPr/>
      <dgm:t>
        <a:bodyPr/>
        <a:lstStyle/>
        <a:p>
          <a:endParaRPr lang="en-GB"/>
        </a:p>
      </dgm:t>
    </dgm:pt>
    <dgm:pt modelId="{4849FCF0-1FA1-47B7-B3C6-B558397B739E}" type="sibTrans" cxnId="{675010F1-E5D9-41A9-BF75-504CDC7055F1}">
      <dgm:prSet/>
      <dgm:spPr/>
      <dgm:t>
        <a:bodyPr/>
        <a:lstStyle/>
        <a:p>
          <a:endParaRPr lang="en-GB"/>
        </a:p>
      </dgm:t>
    </dgm:pt>
    <dgm:pt modelId="{1CA7A77A-7F79-40C7-BD08-A288FF4B890E}">
      <dgm:prSet phldrT="[Text]"/>
      <dgm:spPr/>
      <dgm:t>
        <a:bodyPr/>
        <a:lstStyle/>
        <a:p>
          <a:r>
            <a:rPr lang="en-GB" b="1" dirty="0">
              <a:latin typeface="Comic Sans MS" pitchFamily="66" charset="0"/>
            </a:rPr>
            <a:t>Reflect</a:t>
          </a:r>
        </a:p>
      </dgm:t>
    </dgm:pt>
    <dgm:pt modelId="{FF6CC9AB-3B61-427D-BEC7-94DA75EB74C0}" type="parTrans" cxnId="{82825949-177D-4899-9F3C-CD48F58CC466}">
      <dgm:prSet/>
      <dgm:spPr/>
      <dgm:t>
        <a:bodyPr/>
        <a:lstStyle/>
        <a:p>
          <a:endParaRPr lang="en-GB"/>
        </a:p>
      </dgm:t>
    </dgm:pt>
    <dgm:pt modelId="{B4C58F8B-95E1-4F1B-B715-DEE3B5B8BB79}" type="sibTrans" cxnId="{82825949-177D-4899-9F3C-CD48F58CC466}">
      <dgm:prSet/>
      <dgm:spPr/>
      <dgm:t>
        <a:bodyPr/>
        <a:lstStyle/>
        <a:p>
          <a:endParaRPr lang="en-GB"/>
        </a:p>
      </dgm:t>
    </dgm:pt>
    <dgm:pt modelId="{D03E29C7-A5C0-4339-8EB5-986160352EAD}">
      <dgm:prSet phldrT="[Text]"/>
      <dgm:spPr/>
      <dgm:t>
        <a:bodyPr/>
        <a:lstStyle/>
        <a:p>
          <a:r>
            <a:rPr lang="en-GB" b="1" dirty="0">
              <a:latin typeface="Comic Sans MS" pitchFamily="66" charset="0"/>
            </a:rPr>
            <a:t>Action</a:t>
          </a:r>
        </a:p>
      </dgm:t>
    </dgm:pt>
    <dgm:pt modelId="{63260992-37D7-4166-9903-6D16FC6ACB7A}" type="parTrans" cxnId="{1E2A123C-02A6-44E5-A439-8AED3178475E}">
      <dgm:prSet/>
      <dgm:spPr/>
      <dgm:t>
        <a:bodyPr/>
        <a:lstStyle/>
        <a:p>
          <a:endParaRPr lang="en-GB"/>
        </a:p>
      </dgm:t>
    </dgm:pt>
    <dgm:pt modelId="{F4C67AA8-1B57-4654-8AC2-E1048B6C2254}" type="sibTrans" cxnId="{1E2A123C-02A6-44E5-A439-8AED3178475E}">
      <dgm:prSet/>
      <dgm:spPr/>
      <dgm:t>
        <a:bodyPr/>
        <a:lstStyle/>
        <a:p>
          <a:endParaRPr lang="en-GB"/>
        </a:p>
      </dgm:t>
    </dgm:pt>
    <dgm:pt modelId="{78216FF6-4FC0-4D06-962E-F8EDEE9D6BC8}" type="pres">
      <dgm:prSet presAssocID="{35F7197F-44AF-4FD3-8BD3-7CE4FDC2D41B}" presName="cycle" presStyleCnt="0">
        <dgm:presLayoutVars>
          <dgm:dir/>
          <dgm:resizeHandles val="exact"/>
        </dgm:presLayoutVars>
      </dgm:prSet>
      <dgm:spPr/>
    </dgm:pt>
    <dgm:pt modelId="{15E408D0-D90E-498C-B44B-64FE88EF560E}" type="pres">
      <dgm:prSet presAssocID="{F8E53563-6570-477A-8273-277B29923597}" presName="dummy" presStyleCnt="0"/>
      <dgm:spPr/>
    </dgm:pt>
    <dgm:pt modelId="{0A7378B2-8827-4D20-9746-F006884B3CC9}" type="pres">
      <dgm:prSet presAssocID="{F8E53563-6570-477A-8273-277B29923597}" presName="node" presStyleLbl="revTx" presStyleIdx="0" presStyleCnt="3" custScaleX="110388">
        <dgm:presLayoutVars>
          <dgm:bulletEnabled val="1"/>
        </dgm:presLayoutVars>
      </dgm:prSet>
      <dgm:spPr/>
    </dgm:pt>
    <dgm:pt modelId="{2CE50684-74E1-416B-8264-0C91CA3975A6}" type="pres">
      <dgm:prSet presAssocID="{4849FCF0-1FA1-47B7-B3C6-B558397B739E}" presName="sibTrans" presStyleLbl="node1" presStyleIdx="0" presStyleCnt="3"/>
      <dgm:spPr/>
    </dgm:pt>
    <dgm:pt modelId="{7E02A3AF-189B-4D5C-9DD9-ADF524FF2FC5}" type="pres">
      <dgm:prSet presAssocID="{1CA7A77A-7F79-40C7-BD08-A288FF4B890E}" presName="dummy" presStyleCnt="0"/>
      <dgm:spPr/>
    </dgm:pt>
    <dgm:pt modelId="{CE8059EE-B462-42A6-9B2E-6625D781206D}" type="pres">
      <dgm:prSet presAssocID="{1CA7A77A-7F79-40C7-BD08-A288FF4B890E}" presName="node" presStyleLbl="revTx" presStyleIdx="1" presStyleCnt="3">
        <dgm:presLayoutVars>
          <dgm:bulletEnabled val="1"/>
        </dgm:presLayoutVars>
      </dgm:prSet>
      <dgm:spPr/>
    </dgm:pt>
    <dgm:pt modelId="{C67E0FED-3F0F-42DB-AF56-DFCBA8E02838}" type="pres">
      <dgm:prSet presAssocID="{B4C58F8B-95E1-4F1B-B715-DEE3B5B8BB79}" presName="sibTrans" presStyleLbl="node1" presStyleIdx="1" presStyleCnt="3"/>
      <dgm:spPr/>
    </dgm:pt>
    <dgm:pt modelId="{C2858150-A987-4D87-A62E-F3D4F3048EF2}" type="pres">
      <dgm:prSet presAssocID="{D03E29C7-A5C0-4339-8EB5-986160352EAD}" presName="dummy" presStyleCnt="0"/>
      <dgm:spPr/>
    </dgm:pt>
    <dgm:pt modelId="{5CFEF472-E66C-4D63-A248-44A0B904A547}" type="pres">
      <dgm:prSet presAssocID="{D03E29C7-A5C0-4339-8EB5-986160352EAD}" presName="node" presStyleLbl="revTx" presStyleIdx="2" presStyleCnt="3">
        <dgm:presLayoutVars>
          <dgm:bulletEnabled val="1"/>
        </dgm:presLayoutVars>
      </dgm:prSet>
      <dgm:spPr/>
    </dgm:pt>
    <dgm:pt modelId="{0C466F91-9F63-4A0A-B408-ECE417742B19}" type="pres">
      <dgm:prSet presAssocID="{F4C67AA8-1B57-4654-8AC2-E1048B6C2254}" presName="sibTrans" presStyleLbl="node1" presStyleIdx="2" presStyleCnt="3"/>
      <dgm:spPr/>
    </dgm:pt>
  </dgm:ptLst>
  <dgm:cxnLst>
    <dgm:cxn modelId="{BC2C9C07-4068-4163-9E7C-D59672DCA645}" type="presOf" srcId="{35F7197F-44AF-4FD3-8BD3-7CE4FDC2D41B}" destId="{78216FF6-4FC0-4D06-962E-F8EDEE9D6BC8}" srcOrd="0" destOrd="0" presId="urn:microsoft.com/office/officeart/2005/8/layout/cycle1"/>
    <dgm:cxn modelId="{D296CA23-3E13-4980-BA22-98FA378EEE1A}" type="presOf" srcId="{F8E53563-6570-477A-8273-277B29923597}" destId="{0A7378B2-8827-4D20-9746-F006884B3CC9}" srcOrd="0" destOrd="0" presId="urn:microsoft.com/office/officeart/2005/8/layout/cycle1"/>
    <dgm:cxn modelId="{C49E4734-A4E0-4690-8726-52FD2CCBDA86}" type="presOf" srcId="{1CA7A77A-7F79-40C7-BD08-A288FF4B890E}" destId="{CE8059EE-B462-42A6-9B2E-6625D781206D}" srcOrd="0" destOrd="0" presId="urn:microsoft.com/office/officeart/2005/8/layout/cycle1"/>
    <dgm:cxn modelId="{1E2A123C-02A6-44E5-A439-8AED3178475E}" srcId="{35F7197F-44AF-4FD3-8BD3-7CE4FDC2D41B}" destId="{D03E29C7-A5C0-4339-8EB5-986160352EAD}" srcOrd="2" destOrd="0" parTransId="{63260992-37D7-4166-9903-6D16FC6ACB7A}" sibTransId="{F4C67AA8-1B57-4654-8AC2-E1048B6C2254}"/>
    <dgm:cxn modelId="{2BD5295B-CAD9-4F84-AE32-E5F3EAF08FC4}" type="presOf" srcId="{D03E29C7-A5C0-4339-8EB5-986160352EAD}" destId="{5CFEF472-E66C-4D63-A248-44A0B904A547}" srcOrd="0" destOrd="0" presId="urn:microsoft.com/office/officeart/2005/8/layout/cycle1"/>
    <dgm:cxn modelId="{82825949-177D-4899-9F3C-CD48F58CC466}" srcId="{35F7197F-44AF-4FD3-8BD3-7CE4FDC2D41B}" destId="{1CA7A77A-7F79-40C7-BD08-A288FF4B890E}" srcOrd="1" destOrd="0" parTransId="{FF6CC9AB-3B61-427D-BEC7-94DA75EB74C0}" sibTransId="{B4C58F8B-95E1-4F1B-B715-DEE3B5B8BB79}"/>
    <dgm:cxn modelId="{6C8A247E-8832-4825-9E79-C1C78C4B8A7B}" type="presOf" srcId="{4849FCF0-1FA1-47B7-B3C6-B558397B739E}" destId="{2CE50684-74E1-416B-8264-0C91CA3975A6}" srcOrd="0" destOrd="0" presId="urn:microsoft.com/office/officeart/2005/8/layout/cycle1"/>
    <dgm:cxn modelId="{6A2459D8-D519-4E44-B464-FE64904B54FA}" type="presOf" srcId="{F4C67AA8-1B57-4654-8AC2-E1048B6C2254}" destId="{0C466F91-9F63-4A0A-B408-ECE417742B19}" srcOrd="0" destOrd="0" presId="urn:microsoft.com/office/officeart/2005/8/layout/cycle1"/>
    <dgm:cxn modelId="{675010F1-E5D9-41A9-BF75-504CDC7055F1}" srcId="{35F7197F-44AF-4FD3-8BD3-7CE4FDC2D41B}" destId="{F8E53563-6570-477A-8273-277B29923597}" srcOrd="0" destOrd="0" parTransId="{213CBCD9-EB24-46F6-939F-D7BDFA427F49}" sibTransId="{4849FCF0-1FA1-47B7-B3C6-B558397B739E}"/>
    <dgm:cxn modelId="{19C4A5FC-C61B-417E-A9CB-CB22A3D37E57}" type="presOf" srcId="{B4C58F8B-95E1-4F1B-B715-DEE3B5B8BB79}" destId="{C67E0FED-3F0F-42DB-AF56-DFCBA8E02838}" srcOrd="0" destOrd="0" presId="urn:microsoft.com/office/officeart/2005/8/layout/cycle1"/>
    <dgm:cxn modelId="{92AF2E52-12D2-47D7-B917-8621B913A758}" type="presParOf" srcId="{78216FF6-4FC0-4D06-962E-F8EDEE9D6BC8}" destId="{15E408D0-D90E-498C-B44B-64FE88EF560E}" srcOrd="0" destOrd="0" presId="urn:microsoft.com/office/officeart/2005/8/layout/cycle1"/>
    <dgm:cxn modelId="{F367E368-DB8F-47E0-A45D-5B70FF62AC5C}" type="presParOf" srcId="{78216FF6-4FC0-4D06-962E-F8EDEE9D6BC8}" destId="{0A7378B2-8827-4D20-9746-F006884B3CC9}" srcOrd="1" destOrd="0" presId="urn:microsoft.com/office/officeart/2005/8/layout/cycle1"/>
    <dgm:cxn modelId="{DBFD17F9-9553-47BB-ACD4-5B9EC9B520EC}" type="presParOf" srcId="{78216FF6-4FC0-4D06-962E-F8EDEE9D6BC8}" destId="{2CE50684-74E1-416B-8264-0C91CA3975A6}" srcOrd="2" destOrd="0" presId="urn:microsoft.com/office/officeart/2005/8/layout/cycle1"/>
    <dgm:cxn modelId="{92B562CF-B0C0-4E7B-9348-23B13C3ACB42}" type="presParOf" srcId="{78216FF6-4FC0-4D06-962E-F8EDEE9D6BC8}" destId="{7E02A3AF-189B-4D5C-9DD9-ADF524FF2FC5}" srcOrd="3" destOrd="0" presId="urn:microsoft.com/office/officeart/2005/8/layout/cycle1"/>
    <dgm:cxn modelId="{444708B4-FA69-4C56-9F70-0F8BDE033752}" type="presParOf" srcId="{78216FF6-4FC0-4D06-962E-F8EDEE9D6BC8}" destId="{CE8059EE-B462-42A6-9B2E-6625D781206D}" srcOrd="4" destOrd="0" presId="urn:microsoft.com/office/officeart/2005/8/layout/cycle1"/>
    <dgm:cxn modelId="{BC209166-C951-4F5E-B6D6-0BCED77B7BF8}" type="presParOf" srcId="{78216FF6-4FC0-4D06-962E-F8EDEE9D6BC8}" destId="{C67E0FED-3F0F-42DB-AF56-DFCBA8E02838}" srcOrd="5" destOrd="0" presId="urn:microsoft.com/office/officeart/2005/8/layout/cycle1"/>
    <dgm:cxn modelId="{71B60452-32A6-4F38-A7B4-0FCE44AB1917}" type="presParOf" srcId="{78216FF6-4FC0-4D06-962E-F8EDEE9D6BC8}" destId="{C2858150-A987-4D87-A62E-F3D4F3048EF2}" srcOrd="6" destOrd="0" presId="urn:microsoft.com/office/officeart/2005/8/layout/cycle1"/>
    <dgm:cxn modelId="{E9F527E8-4013-4D0B-959F-B63080C660BE}" type="presParOf" srcId="{78216FF6-4FC0-4D06-962E-F8EDEE9D6BC8}" destId="{5CFEF472-E66C-4D63-A248-44A0B904A547}" srcOrd="7" destOrd="0" presId="urn:microsoft.com/office/officeart/2005/8/layout/cycle1"/>
    <dgm:cxn modelId="{0FABC9DF-DE68-4C89-B42E-F2A2A2555CFF}" type="presParOf" srcId="{78216FF6-4FC0-4D06-962E-F8EDEE9D6BC8}" destId="{0C466F91-9F63-4A0A-B408-ECE417742B19}" srcOrd="8"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747A06-5616-4524-AFDC-62ACCC526415}"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GB"/>
        </a:p>
      </dgm:t>
    </dgm:pt>
    <dgm:pt modelId="{E906AE7C-6CF1-4964-8030-9466D7593B1D}">
      <dgm:prSet phldrT="[Text]"/>
      <dgm:spPr/>
      <dgm:t>
        <a:bodyPr/>
        <a:lstStyle/>
        <a:p>
          <a:r>
            <a:rPr lang="en-GB" dirty="0">
              <a:latin typeface="Comic Sans MS" pitchFamily="66" charset="0"/>
            </a:rPr>
            <a:t>Plan</a:t>
          </a:r>
        </a:p>
      </dgm:t>
    </dgm:pt>
    <dgm:pt modelId="{5B7D30E5-A1EC-4C4D-B47A-5099F16C4F97}" type="parTrans" cxnId="{CC6A534F-BE8C-42CD-B801-25343A9B5D26}">
      <dgm:prSet/>
      <dgm:spPr/>
      <dgm:t>
        <a:bodyPr/>
        <a:lstStyle/>
        <a:p>
          <a:endParaRPr lang="en-GB"/>
        </a:p>
      </dgm:t>
    </dgm:pt>
    <dgm:pt modelId="{C6BE0713-5003-4011-B101-417DB6392077}" type="sibTrans" cxnId="{CC6A534F-BE8C-42CD-B801-25343A9B5D26}">
      <dgm:prSet/>
      <dgm:spPr/>
      <dgm:t>
        <a:bodyPr/>
        <a:lstStyle/>
        <a:p>
          <a:endParaRPr lang="en-GB"/>
        </a:p>
      </dgm:t>
    </dgm:pt>
    <dgm:pt modelId="{D55F3E90-4C5A-4313-83E9-2EBB24E67481}">
      <dgm:prSet phldrT="[Text]"/>
      <dgm:spPr/>
      <dgm:t>
        <a:bodyPr/>
        <a:lstStyle/>
        <a:p>
          <a:r>
            <a:rPr lang="en-GB" dirty="0">
              <a:latin typeface="Comic Sans MS" pitchFamily="66" charset="0"/>
            </a:rPr>
            <a:t>Take action</a:t>
          </a:r>
        </a:p>
      </dgm:t>
    </dgm:pt>
    <dgm:pt modelId="{8DA746B2-1BDE-4BAB-985D-6921CEB278CC}" type="parTrans" cxnId="{57165838-E016-495C-A56E-72A94E9D2785}">
      <dgm:prSet/>
      <dgm:spPr/>
      <dgm:t>
        <a:bodyPr/>
        <a:lstStyle/>
        <a:p>
          <a:endParaRPr lang="en-GB"/>
        </a:p>
      </dgm:t>
    </dgm:pt>
    <dgm:pt modelId="{132BBD81-6549-4727-ADCF-24B0721CB5ED}" type="sibTrans" cxnId="{57165838-E016-495C-A56E-72A94E9D2785}">
      <dgm:prSet/>
      <dgm:spPr/>
      <dgm:t>
        <a:bodyPr/>
        <a:lstStyle/>
        <a:p>
          <a:endParaRPr lang="en-GB"/>
        </a:p>
      </dgm:t>
    </dgm:pt>
    <dgm:pt modelId="{95F15179-6CB2-412A-B3BD-D4F2512A68C0}">
      <dgm:prSet phldrT="[Text]"/>
      <dgm:spPr/>
      <dgm:t>
        <a:bodyPr/>
        <a:lstStyle/>
        <a:p>
          <a:r>
            <a:rPr lang="en-GB" dirty="0">
              <a:latin typeface="Comic Sans MS" pitchFamily="66" charset="0"/>
            </a:rPr>
            <a:t>Reflect</a:t>
          </a:r>
        </a:p>
      </dgm:t>
    </dgm:pt>
    <dgm:pt modelId="{2610452F-9F7B-413B-A671-2AC0E4141CC4}" type="parTrans" cxnId="{0FC1D58B-DDF4-4960-B572-0F9A7B6AF77E}">
      <dgm:prSet/>
      <dgm:spPr/>
      <dgm:t>
        <a:bodyPr/>
        <a:lstStyle/>
        <a:p>
          <a:endParaRPr lang="en-GB"/>
        </a:p>
      </dgm:t>
    </dgm:pt>
    <dgm:pt modelId="{713A2223-7E08-4E5A-8211-E564EF91FCDF}" type="sibTrans" cxnId="{0FC1D58B-DDF4-4960-B572-0F9A7B6AF77E}">
      <dgm:prSet/>
      <dgm:spPr/>
      <dgm:t>
        <a:bodyPr/>
        <a:lstStyle/>
        <a:p>
          <a:endParaRPr lang="en-GB"/>
        </a:p>
      </dgm:t>
    </dgm:pt>
    <dgm:pt modelId="{31D3CF3F-AE2E-4BA8-9A94-4E914EB102EA}" type="pres">
      <dgm:prSet presAssocID="{FE747A06-5616-4524-AFDC-62ACCC526415}" presName="cycle" presStyleCnt="0">
        <dgm:presLayoutVars>
          <dgm:dir/>
          <dgm:resizeHandles val="exact"/>
        </dgm:presLayoutVars>
      </dgm:prSet>
      <dgm:spPr/>
    </dgm:pt>
    <dgm:pt modelId="{7046013A-182A-4EA4-96B8-5F75935D90E7}" type="pres">
      <dgm:prSet presAssocID="{E906AE7C-6CF1-4964-8030-9466D7593B1D}" presName="dummy" presStyleCnt="0"/>
      <dgm:spPr/>
    </dgm:pt>
    <dgm:pt modelId="{5C47F291-565D-4BA3-AEEA-2680653BAE36}" type="pres">
      <dgm:prSet presAssocID="{E906AE7C-6CF1-4964-8030-9466D7593B1D}" presName="node" presStyleLbl="revTx" presStyleIdx="0" presStyleCnt="3">
        <dgm:presLayoutVars>
          <dgm:bulletEnabled val="1"/>
        </dgm:presLayoutVars>
      </dgm:prSet>
      <dgm:spPr/>
    </dgm:pt>
    <dgm:pt modelId="{1126DB35-C9D0-4DC6-A8C9-FA075B4479A5}" type="pres">
      <dgm:prSet presAssocID="{C6BE0713-5003-4011-B101-417DB6392077}" presName="sibTrans" presStyleLbl="node1" presStyleIdx="0" presStyleCnt="3"/>
      <dgm:spPr/>
    </dgm:pt>
    <dgm:pt modelId="{BD903D86-8DBC-4A29-8DEF-27A6CFCB28F8}" type="pres">
      <dgm:prSet presAssocID="{D55F3E90-4C5A-4313-83E9-2EBB24E67481}" presName="dummy" presStyleCnt="0"/>
      <dgm:spPr/>
    </dgm:pt>
    <dgm:pt modelId="{38D5BAB2-DD15-40CD-9ED6-C72125DED8FB}" type="pres">
      <dgm:prSet presAssocID="{D55F3E90-4C5A-4313-83E9-2EBB24E67481}" presName="node" presStyleLbl="revTx" presStyleIdx="1" presStyleCnt="3">
        <dgm:presLayoutVars>
          <dgm:bulletEnabled val="1"/>
        </dgm:presLayoutVars>
      </dgm:prSet>
      <dgm:spPr/>
    </dgm:pt>
    <dgm:pt modelId="{D66F88F6-F8C3-413F-AFF0-79469A1FC9CB}" type="pres">
      <dgm:prSet presAssocID="{132BBD81-6549-4727-ADCF-24B0721CB5ED}" presName="sibTrans" presStyleLbl="node1" presStyleIdx="1" presStyleCnt="3"/>
      <dgm:spPr/>
    </dgm:pt>
    <dgm:pt modelId="{6C85CCD8-993C-4028-B5C0-61C3C389F67F}" type="pres">
      <dgm:prSet presAssocID="{95F15179-6CB2-412A-B3BD-D4F2512A68C0}" presName="dummy" presStyleCnt="0"/>
      <dgm:spPr/>
    </dgm:pt>
    <dgm:pt modelId="{509FF8CF-BF74-4321-81F2-DF95D6B16D35}" type="pres">
      <dgm:prSet presAssocID="{95F15179-6CB2-412A-B3BD-D4F2512A68C0}" presName="node" presStyleLbl="revTx" presStyleIdx="2" presStyleCnt="3">
        <dgm:presLayoutVars>
          <dgm:bulletEnabled val="1"/>
        </dgm:presLayoutVars>
      </dgm:prSet>
      <dgm:spPr/>
    </dgm:pt>
    <dgm:pt modelId="{F90FA506-CF19-4C43-BE4F-B4ADF8755E56}" type="pres">
      <dgm:prSet presAssocID="{713A2223-7E08-4E5A-8211-E564EF91FCDF}" presName="sibTrans" presStyleLbl="node1" presStyleIdx="2" presStyleCnt="3"/>
      <dgm:spPr/>
    </dgm:pt>
  </dgm:ptLst>
  <dgm:cxnLst>
    <dgm:cxn modelId="{90CF9E15-8DE6-4B3F-911B-80FBEC7BCC4F}" type="presOf" srcId="{95F15179-6CB2-412A-B3BD-D4F2512A68C0}" destId="{509FF8CF-BF74-4321-81F2-DF95D6B16D35}" srcOrd="0" destOrd="0" presId="urn:microsoft.com/office/officeart/2005/8/layout/cycle1"/>
    <dgm:cxn modelId="{BFCE8B2C-AAB4-40E8-8867-EE785630B95F}" type="presOf" srcId="{D55F3E90-4C5A-4313-83E9-2EBB24E67481}" destId="{38D5BAB2-DD15-40CD-9ED6-C72125DED8FB}" srcOrd="0" destOrd="0" presId="urn:microsoft.com/office/officeart/2005/8/layout/cycle1"/>
    <dgm:cxn modelId="{BC06EA37-5E02-47B1-A10D-A0970B3B3AAF}" type="presOf" srcId="{FE747A06-5616-4524-AFDC-62ACCC526415}" destId="{31D3CF3F-AE2E-4BA8-9A94-4E914EB102EA}" srcOrd="0" destOrd="0" presId="urn:microsoft.com/office/officeart/2005/8/layout/cycle1"/>
    <dgm:cxn modelId="{57165838-E016-495C-A56E-72A94E9D2785}" srcId="{FE747A06-5616-4524-AFDC-62ACCC526415}" destId="{D55F3E90-4C5A-4313-83E9-2EBB24E67481}" srcOrd="1" destOrd="0" parTransId="{8DA746B2-1BDE-4BAB-985D-6921CEB278CC}" sibTransId="{132BBD81-6549-4727-ADCF-24B0721CB5ED}"/>
    <dgm:cxn modelId="{8797C162-1583-4249-9F0C-EE6411B49D8F}" type="presOf" srcId="{E906AE7C-6CF1-4964-8030-9466D7593B1D}" destId="{5C47F291-565D-4BA3-AEEA-2680653BAE36}" srcOrd="0" destOrd="0" presId="urn:microsoft.com/office/officeart/2005/8/layout/cycle1"/>
    <dgm:cxn modelId="{CC6A534F-BE8C-42CD-B801-25343A9B5D26}" srcId="{FE747A06-5616-4524-AFDC-62ACCC526415}" destId="{E906AE7C-6CF1-4964-8030-9466D7593B1D}" srcOrd="0" destOrd="0" parTransId="{5B7D30E5-A1EC-4C4D-B47A-5099F16C4F97}" sibTransId="{C6BE0713-5003-4011-B101-417DB6392077}"/>
    <dgm:cxn modelId="{A53C747A-0C49-4BA2-B30B-81C2F3B12847}" type="presOf" srcId="{132BBD81-6549-4727-ADCF-24B0721CB5ED}" destId="{D66F88F6-F8C3-413F-AFF0-79469A1FC9CB}" srcOrd="0" destOrd="0" presId="urn:microsoft.com/office/officeart/2005/8/layout/cycle1"/>
    <dgm:cxn modelId="{0FC1D58B-DDF4-4960-B572-0F9A7B6AF77E}" srcId="{FE747A06-5616-4524-AFDC-62ACCC526415}" destId="{95F15179-6CB2-412A-B3BD-D4F2512A68C0}" srcOrd="2" destOrd="0" parTransId="{2610452F-9F7B-413B-A671-2AC0E4141CC4}" sibTransId="{713A2223-7E08-4E5A-8211-E564EF91FCDF}"/>
    <dgm:cxn modelId="{E529828D-AE32-49FA-A13D-A9A1EA2313FC}" type="presOf" srcId="{713A2223-7E08-4E5A-8211-E564EF91FCDF}" destId="{F90FA506-CF19-4C43-BE4F-B4ADF8755E56}" srcOrd="0" destOrd="0" presId="urn:microsoft.com/office/officeart/2005/8/layout/cycle1"/>
    <dgm:cxn modelId="{42C8349C-8A6E-428D-884B-673D8A0A7213}" type="presOf" srcId="{C6BE0713-5003-4011-B101-417DB6392077}" destId="{1126DB35-C9D0-4DC6-A8C9-FA075B4479A5}" srcOrd="0" destOrd="0" presId="urn:microsoft.com/office/officeart/2005/8/layout/cycle1"/>
    <dgm:cxn modelId="{8530DF1C-3B37-4C5C-BFA6-D29ED7113BBE}" type="presParOf" srcId="{31D3CF3F-AE2E-4BA8-9A94-4E914EB102EA}" destId="{7046013A-182A-4EA4-96B8-5F75935D90E7}" srcOrd="0" destOrd="0" presId="urn:microsoft.com/office/officeart/2005/8/layout/cycle1"/>
    <dgm:cxn modelId="{242F0D39-0891-406B-B501-04AF52DF0ABF}" type="presParOf" srcId="{31D3CF3F-AE2E-4BA8-9A94-4E914EB102EA}" destId="{5C47F291-565D-4BA3-AEEA-2680653BAE36}" srcOrd="1" destOrd="0" presId="urn:microsoft.com/office/officeart/2005/8/layout/cycle1"/>
    <dgm:cxn modelId="{FBA764AC-31BB-4B91-8E48-5B1573930FE4}" type="presParOf" srcId="{31D3CF3F-AE2E-4BA8-9A94-4E914EB102EA}" destId="{1126DB35-C9D0-4DC6-A8C9-FA075B4479A5}" srcOrd="2" destOrd="0" presId="urn:microsoft.com/office/officeart/2005/8/layout/cycle1"/>
    <dgm:cxn modelId="{CF598B54-EE06-4B06-9C1A-43F4574228DF}" type="presParOf" srcId="{31D3CF3F-AE2E-4BA8-9A94-4E914EB102EA}" destId="{BD903D86-8DBC-4A29-8DEF-27A6CFCB28F8}" srcOrd="3" destOrd="0" presId="urn:microsoft.com/office/officeart/2005/8/layout/cycle1"/>
    <dgm:cxn modelId="{20FC3D42-0B88-48FA-A934-107515E07D5C}" type="presParOf" srcId="{31D3CF3F-AE2E-4BA8-9A94-4E914EB102EA}" destId="{38D5BAB2-DD15-40CD-9ED6-C72125DED8FB}" srcOrd="4" destOrd="0" presId="urn:microsoft.com/office/officeart/2005/8/layout/cycle1"/>
    <dgm:cxn modelId="{43330D40-9849-4B90-83AF-A5F57DAFEFAD}" type="presParOf" srcId="{31D3CF3F-AE2E-4BA8-9A94-4E914EB102EA}" destId="{D66F88F6-F8C3-413F-AFF0-79469A1FC9CB}" srcOrd="5" destOrd="0" presId="urn:microsoft.com/office/officeart/2005/8/layout/cycle1"/>
    <dgm:cxn modelId="{E93BE3A2-D8EE-4E2C-BF69-D0A586D06DEA}" type="presParOf" srcId="{31D3CF3F-AE2E-4BA8-9A94-4E914EB102EA}" destId="{6C85CCD8-993C-4028-B5C0-61C3C389F67F}" srcOrd="6" destOrd="0" presId="urn:microsoft.com/office/officeart/2005/8/layout/cycle1"/>
    <dgm:cxn modelId="{3580EA2B-F6D1-4CBA-B408-C6194A053962}" type="presParOf" srcId="{31D3CF3F-AE2E-4BA8-9A94-4E914EB102EA}" destId="{509FF8CF-BF74-4321-81F2-DF95D6B16D35}" srcOrd="7" destOrd="0" presId="urn:microsoft.com/office/officeart/2005/8/layout/cycle1"/>
    <dgm:cxn modelId="{687F3B73-5CF8-4125-9A81-9F3D7B9F270B}" type="presParOf" srcId="{31D3CF3F-AE2E-4BA8-9A94-4E914EB102EA}" destId="{F90FA506-CF19-4C43-BE4F-B4ADF8755E56}" srcOrd="8" destOrd="0" presId="urn:microsoft.com/office/officeart/2005/8/layout/cycle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22E7F0-B0F1-4046-88EA-BC69EB947609}" type="doc">
      <dgm:prSet loTypeId="urn:microsoft.com/office/officeart/2005/8/layout/cycle5" loCatId="cycle" qsTypeId="urn:microsoft.com/office/officeart/2005/8/quickstyle/simple1" qsCatId="simple" csTypeId="urn:microsoft.com/office/officeart/2005/8/colors/colorful3" csCatId="colorful" phldr="1"/>
      <dgm:spPr/>
      <dgm:t>
        <a:bodyPr/>
        <a:lstStyle/>
        <a:p>
          <a:endParaRPr lang="en-GB"/>
        </a:p>
      </dgm:t>
    </dgm:pt>
    <dgm:pt modelId="{278733F1-DC6B-41A3-9F5A-F97FC474FCE4}">
      <dgm:prSet phldrT="[Text]" custT="1"/>
      <dgm:spPr/>
      <dgm:t>
        <a:bodyPr/>
        <a:lstStyle/>
        <a:p>
          <a:r>
            <a:rPr lang="en-GB" sz="2400" dirty="0">
              <a:solidFill>
                <a:schemeClr val="tx1"/>
              </a:solidFill>
              <a:latin typeface="Comic Sans MS" pitchFamily="66" charset="0"/>
            </a:rPr>
            <a:t>Concrete Experience</a:t>
          </a:r>
        </a:p>
        <a:p>
          <a:r>
            <a:rPr lang="en-GB" sz="2400" dirty="0">
              <a:solidFill>
                <a:schemeClr val="tx1"/>
              </a:solidFill>
              <a:latin typeface="Comic Sans MS" pitchFamily="66" charset="0"/>
            </a:rPr>
            <a:t>(action )</a:t>
          </a:r>
        </a:p>
      </dgm:t>
    </dgm:pt>
    <dgm:pt modelId="{537A131A-0898-45DA-8589-884C73E4A3DF}" type="parTrans" cxnId="{B220198D-BB04-4E82-A29E-F8A5AEE9A36A}">
      <dgm:prSet/>
      <dgm:spPr/>
      <dgm:t>
        <a:bodyPr/>
        <a:lstStyle/>
        <a:p>
          <a:endParaRPr lang="en-GB"/>
        </a:p>
      </dgm:t>
    </dgm:pt>
    <dgm:pt modelId="{57C24BA2-7FEA-4272-9FED-03B64E7C7A8C}" type="sibTrans" cxnId="{B220198D-BB04-4E82-A29E-F8A5AEE9A36A}">
      <dgm:prSet/>
      <dgm:spPr/>
      <dgm:t>
        <a:bodyPr/>
        <a:lstStyle/>
        <a:p>
          <a:endParaRPr lang="en-GB"/>
        </a:p>
      </dgm:t>
    </dgm:pt>
    <dgm:pt modelId="{DE03CA09-35B8-4EA1-8930-958138EEEC18}">
      <dgm:prSet phldrT="[Text]" custT="1"/>
      <dgm:spPr/>
      <dgm:t>
        <a:bodyPr/>
        <a:lstStyle/>
        <a:p>
          <a:r>
            <a:rPr lang="en-GB" sz="2000" dirty="0">
              <a:solidFill>
                <a:schemeClr val="tx1"/>
              </a:solidFill>
              <a:latin typeface="Comic Sans MS" pitchFamily="66" charset="0"/>
            </a:rPr>
            <a:t>Reflective Observation</a:t>
          </a:r>
        </a:p>
        <a:p>
          <a:r>
            <a:rPr lang="en-GB" sz="2000" dirty="0">
              <a:solidFill>
                <a:schemeClr val="tx1"/>
              </a:solidFill>
              <a:latin typeface="Comic Sans MS" pitchFamily="66" charset="0"/>
            </a:rPr>
            <a:t>(analysing)</a:t>
          </a:r>
        </a:p>
      </dgm:t>
    </dgm:pt>
    <dgm:pt modelId="{C7B6EF4A-5760-4BA9-BB63-4CE3638737B4}" type="parTrans" cxnId="{5485A762-9FA9-4E2D-BBC4-F456972F59F0}">
      <dgm:prSet/>
      <dgm:spPr/>
      <dgm:t>
        <a:bodyPr/>
        <a:lstStyle/>
        <a:p>
          <a:endParaRPr lang="en-GB"/>
        </a:p>
      </dgm:t>
    </dgm:pt>
    <dgm:pt modelId="{DCBF3255-8CC9-44A7-BCA9-8BE50EDB1F42}" type="sibTrans" cxnId="{5485A762-9FA9-4E2D-BBC4-F456972F59F0}">
      <dgm:prSet/>
      <dgm:spPr/>
      <dgm:t>
        <a:bodyPr/>
        <a:lstStyle/>
        <a:p>
          <a:endParaRPr lang="en-GB"/>
        </a:p>
      </dgm:t>
    </dgm:pt>
    <dgm:pt modelId="{7209DD85-A3AB-4AC4-9ADB-47499A96AE2F}">
      <dgm:prSet phldrT="[Text]" custT="1"/>
      <dgm:spPr/>
      <dgm:t>
        <a:bodyPr/>
        <a:lstStyle/>
        <a:p>
          <a:r>
            <a:rPr lang="en-GB" sz="2000" dirty="0">
              <a:solidFill>
                <a:schemeClr val="tx1"/>
              </a:solidFill>
              <a:latin typeface="Comic Sans MS" pitchFamily="66" charset="0"/>
            </a:rPr>
            <a:t>Abstract Conceptualisation</a:t>
          </a:r>
        </a:p>
        <a:p>
          <a:r>
            <a:rPr lang="en-GB" sz="2000" dirty="0">
              <a:solidFill>
                <a:schemeClr val="tx1"/>
              </a:solidFill>
              <a:latin typeface="Comic Sans MS" pitchFamily="66" charset="0"/>
            </a:rPr>
            <a:t>(theorising or sense making)</a:t>
          </a:r>
        </a:p>
      </dgm:t>
    </dgm:pt>
    <dgm:pt modelId="{9CEE313C-5E14-4C29-BB61-D9E7E0AA8424}" type="parTrans" cxnId="{ACEA0949-6501-45FD-AC47-37424AD63816}">
      <dgm:prSet/>
      <dgm:spPr/>
      <dgm:t>
        <a:bodyPr/>
        <a:lstStyle/>
        <a:p>
          <a:endParaRPr lang="en-GB"/>
        </a:p>
      </dgm:t>
    </dgm:pt>
    <dgm:pt modelId="{7545992F-D3CD-442E-AFDB-C891FF89784B}" type="sibTrans" cxnId="{ACEA0949-6501-45FD-AC47-37424AD63816}">
      <dgm:prSet/>
      <dgm:spPr/>
      <dgm:t>
        <a:bodyPr/>
        <a:lstStyle/>
        <a:p>
          <a:endParaRPr lang="en-GB"/>
        </a:p>
      </dgm:t>
    </dgm:pt>
    <dgm:pt modelId="{C8F4C755-AC5D-4918-AE68-66F9B3EFC2C3}">
      <dgm:prSet phldrT="[Text]" custT="1"/>
      <dgm:spPr/>
      <dgm:t>
        <a:bodyPr/>
        <a:lstStyle/>
        <a:p>
          <a:r>
            <a:rPr lang="en-GB" sz="2000" dirty="0">
              <a:solidFill>
                <a:schemeClr val="tx1"/>
              </a:solidFill>
              <a:latin typeface="Comic Sans MS" pitchFamily="66" charset="0"/>
            </a:rPr>
            <a:t>Active Experimentation</a:t>
          </a:r>
        </a:p>
        <a:p>
          <a:r>
            <a:rPr lang="en-GB" sz="2000" dirty="0">
              <a:solidFill>
                <a:schemeClr val="tx1"/>
              </a:solidFill>
              <a:latin typeface="Comic Sans MS" pitchFamily="66" charset="0"/>
            </a:rPr>
            <a:t>(exploring/revising approaches</a:t>
          </a:r>
        </a:p>
      </dgm:t>
    </dgm:pt>
    <dgm:pt modelId="{4203ECBC-31FB-4150-B7E7-002820F01F3C}" type="parTrans" cxnId="{588F9A19-8570-4F1E-8B37-1F5390596600}">
      <dgm:prSet/>
      <dgm:spPr/>
      <dgm:t>
        <a:bodyPr/>
        <a:lstStyle/>
        <a:p>
          <a:endParaRPr lang="en-GB"/>
        </a:p>
      </dgm:t>
    </dgm:pt>
    <dgm:pt modelId="{484529DC-8437-4E91-82D8-E6C9286B9641}" type="sibTrans" cxnId="{588F9A19-8570-4F1E-8B37-1F5390596600}">
      <dgm:prSet/>
      <dgm:spPr/>
      <dgm:t>
        <a:bodyPr/>
        <a:lstStyle/>
        <a:p>
          <a:endParaRPr lang="en-GB"/>
        </a:p>
      </dgm:t>
    </dgm:pt>
    <dgm:pt modelId="{3FA20511-D509-40A5-9022-51ADD0833947}" type="pres">
      <dgm:prSet presAssocID="{2C22E7F0-B0F1-4046-88EA-BC69EB947609}" presName="cycle" presStyleCnt="0">
        <dgm:presLayoutVars>
          <dgm:dir/>
          <dgm:resizeHandles val="exact"/>
        </dgm:presLayoutVars>
      </dgm:prSet>
      <dgm:spPr/>
    </dgm:pt>
    <dgm:pt modelId="{E756C501-5F3E-417D-9690-91D11C3545EC}" type="pres">
      <dgm:prSet presAssocID="{278733F1-DC6B-41A3-9F5A-F97FC474FCE4}" presName="node" presStyleLbl="node1" presStyleIdx="0" presStyleCnt="4" custScaleX="213100" custScaleY="87640">
        <dgm:presLayoutVars>
          <dgm:bulletEnabled val="1"/>
        </dgm:presLayoutVars>
      </dgm:prSet>
      <dgm:spPr/>
    </dgm:pt>
    <dgm:pt modelId="{5BFC1962-E7E9-419B-941B-7EBE78F4803B}" type="pres">
      <dgm:prSet presAssocID="{278733F1-DC6B-41A3-9F5A-F97FC474FCE4}" presName="spNode" presStyleCnt="0"/>
      <dgm:spPr/>
    </dgm:pt>
    <dgm:pt modelId="{8CA71C26-2483-44CC-8636-3606B37C94AA}" type="pres">
      <dgm:prSet presAssocID="{57C24BA2-7FEA-4272-9FED-03B64E7C7A8C}" presName="sibTrans" presStyleLbl="sibTrans1D1" presStyleIdx="0" presStyleCnt="4"/>
      <dgm:spPr/>
    </dgm:pt>
    <dgm:pt modelId="{A1CE9A27-447F-4777-84C2-127DB99FCF7C}" type="pres">
      <dgm:prSet presAssocID="{DE03CA09-35B8-4EA1-8930-958138EEEC18}" presName="node" presStyleLbl="node1" presStyleIdx="1" presStyleCnt="4" custScaleX="178343" custScaleY="91391" custRadScaleRad="146494" custRadScaleInc="0">
        <dgm:presLayoutVars>
          <dgm:bulletEnabled val="1"/>
        </dgm:presLayoutVars>
      </dgm:prSet>
      <dgm:spPr/>
    </dgm:pt>
    <dgm:pt modelId="{8D57E1AD-31AC-48A9-8708-6FD2EC070847}" type="pres">
      <dgm:prSet presAssocID="{DE03CA09-35B8-4EA1-8930-958138EEEC18}" presName="spNode" presStyleCnt="0"/>
      <dgm:spPr/>
    </dgm:pt>
    <dgm:pt modelId="{E17752D1-59F4-457C-AA17-302B5325AC67}" type="pres">
      <dgm:prSet presAssocID="{DCBF3255-8CC9-44A7-BCA9-8BE50EDB1F42}" presName="sibTrans" presStyleLbl="sibTrans1D1" presStyleIdx="1" presStyleCnt="4"/>
      <dgm:spPr/>
    </dgm:pt>
    <dgm:pt modelId="{86F1FA46-85CF-4B32-8A90-793B892E3C11}" type="pres">
      <dgm:prSet presAssocID="{7209DD85-A3AB-4AC4-9ADB-47499A96AE2F}" presName="node" presStyleLbl="node1" presStyleIdx="2" presStyleCnt="4" custScaleX="278252">
        <dgm:presLayoutVars>
          <dgm:bulletEnabled val="1"/>
        </dgm:presLayoutVars>
      </dgm:prSet>
      <dgm:spPr/>
    </dgm:pt>
    <dgm:pt modelId="{EB61F289-6953-4FA5-B9BA-E714F5877C2C}" type="pres">
      <dgm:prSet presAssocID="{7209DD85-A3AB-4AC4-9ADB-47499A96AE2F}" presName="spNode" presStyleCnt="0"/>
      <dgm:spPr/>
    </dgm:pt>
    <dgm:pt modelId="{F2B0C4CF-C639-4409-B0D4-0E16D5C344D8}" type="pres">
      <dgm:prSet presAssocID="{7545992F-D3CD-442E-AFDB-C891FF89784B}" presName="sibTrans" presStyleLbl="sibTrans1D1" presStyleIdx="2" presStyleCnt="4"/>
      <dgm:spPr/>
    </dgm:pt>
    <dgm:pt modelId="{8D0ECD5E-893D-4547-9296-16CF2EB1E253}" type="pres">
      <dgm:prSet presAssocID="{C8F4C755-AC5D-4918-AE68-66F9B3EFC2C3}" presName="node" presStyleLbl="node1" presStyleIdx="3" presStyleCnt="4" custScaleX="188803" custScaleY="103974">
        <dgm:presLayoutVars>
          <dgm:bulletEnabled val="1"/>
        </dgm:presLayoutVars>
      </dgm:prSet>
      <dgm:spPr/>
    </dgm:pt>
    <dgm:pt modelId="{AB8639DA-FB3B-4E2B-957F-06530789D37A}" type="pres">
      <dgm:prSet presAssocID="{C8F4C755-AC5D-4918-AE68-66F9B3EFC2C3}" presName="spNode" presStyleCnt="0"/>
      <dgm:spPr/>
    </dgm:pt>
    <dgm:pt modelId="{7E0D1DCE-6F53-4345-B46B-504A4FF8B27D}" type="pres">
      <dgm:prSet presAssocID="{484529DC-8437-4E91-82D8-E6C9286B9641}" presName="sibTrans" presStyleLbl="sibTrans1D1" presStyleIdx="3" presStyleCnt="4"/>
      <dgm:spPr/>
    </dgm:pt>
  </dgm:ptLst>
  <dgm:cxnLst>
    <dgm:cxn modelId="{912D4012-5C11-4A63-8EBF-2FEFB010346C}" type="presOf" srcId="{DE03CA09-35B8-4EA1-8930-958138EEEC18}" destId="{A1CE9A27-447F-4777-84C2-127DB99FCF7C}" srcOrd="0" destOrd="0" presId="urn:microsoft.com/office/officeart/2005/8/layout/cycle5"/>
    <dgm:cxn modelId="{588F9A19-8570-4F1E-8B37-1F5390596600}" srcId="{2C22E7F0-B0F1-4046-88EA-BC69EB947609}" destId="{C8F4C755-AC5D-4918-AE68-66F9B3EFC2C3}" srcOrd="3" destOrd="0" parTransId="{4203ECBC-31FB-4150-B7E7-002820F01F3C}" sibTransId="{484529DC-8437-4E91-82D8-E6C9286B9641}"/>
    <dgm:cxn modelId="{5485A762-9FA9-4E2D-BBC4-F456972F59F0}" srcId="{2C22E7F0-B0F1-4046-88EA-BC69EB947609}" destId="{DE03CA09-35B8-4EA1-8930-958138EEEC18}" srcOrd="1" destOrd="0" parTransId="{C7B6EF4A-5760-4BA9-BB63-4CE3638737B4}" sibTransId="{DCBF3255-8CC9-44A7-BCA9-8BE50EDB1F42}"/>
    <dgm:cxn modelId="{DB465046-E81D-46CE-94A0-B76E7D8B3D4D}" type="presOf" srcId="{2C22E7F0-B0F1-4046-88EA-BC69EB947609}" destId="{3FA20511-D509-40A5-9022-51ADD0833947}" srcOrd="0" destOrd="0" presId="urn:microsoft.com/office/officeart/2005/8/layout/cycle5"/>
    <dgm:cxn modelId="{ACEA0949-6501-45FD-AC47-37424AD63816}" srcId="{2C22E7F0-B0F1-4046-88EA-BC69EB947609}" destId="{7209DD85-A3AB-4AC4-9ADB-47499A96AE2F}" srcOrd="2" destOrd="0" parTransId="{9CEE313C-5E14-4C29-BB61-D9E7E0AA8424}" sibTransId="{7545992F-D3CD-442E-AFDB-C891FF89784B}"/>
    <dgm:cxn modelId="{BA36754E-7A9A-4C16-AC53-957919AB6397}" type="presOf" srcId="{7545992F-D3CD-442E-AFDB-C891FF89784B}" destId="{F2B0C4CF-C639-4409-B0D4-0E16D5C344D8}" srcOrd="0" destOrd="0" presId="urn:microsoft.com/office/officeart/2005/8/layout/cycle5"/>
    <dgm:cxn modelId="{51CA1355-2E45-4D6E-B42E-04DEA761A244}" type="presOf" srcId="{484529DC-8437-4E91-82D8-E6C9286B9641}" destId="{7E0D1DCE-6F53-4345-B46B-504A4FF8B27D}" srcOrd="0" destOrd="0" presId="urn:microsoft.com/office/officeart/2005/8/layout/cycle5"/>
    <dgm:cxn modelId="{0F828A59-9CF6-4306-B8FB-6719F28C32E7}" type="presOf" srcId="{278733F1-DC6B-41A3-9F5A-F97FC474FCE4}" destId="{E756C501-5F3E-417D-9690-91D11C3545EC}" srcOrd="0" destOrd="0" presId="urn:microsoft.com/office/officeart/2005/8/layout/cycle5"/>
    <dgm:cxn modelId="{1E2EEB8A-911A-4ACA-8E56-A9FBA2B015DC}" type="presOf" srcId="{57C24BA2-7FEA-4272-9FED-03B64E7C7A8C}" destId="{8CA71C26-2483-44CC-8636-3606B37C94AA}" srcOrd="0" destOrd="0" presId="urn:microsoft.com/office/officeart/2005/8/layout/cycle5"/>
    <dgm:cxn modelId="{B220198D-BB04-4E82-A29E-F8A5AEE9A36A}" srcId="{2C22E7F0-B0F1-4046-88EA-BC69EB947609}" destId="{278733F1-DC6B-41A3-9F5A-F97FC474FCE4}" srcOrd="0" destOrd="0" parTransId="{537A131A-0898-45DA-8589-884C73E4A3DF}" sibTransId="{57C24BA2-7FEA-4272-9FED-03B64E7C7A8C}"/>
    <dgm:cxn modelId="{636C41CC-4A66-4A62-A8D9-4256DDD7813C}" type="presOf" srcId="{DCBF3255-8CC9-44A7-BCA9-8BE50EDB1F42}" destId="{E17752D1-59F4-457C-AA17-302B5325AC67}" srcOrd="0" destOrd="0" presId="urn:microsoft.com/office/officeart/2005/8/layout/cycle5"/>
    <dgm:cxn modelId="{C01C00D9-E3B4-4C27-A6CE-8F0C6043FEF6}" type="presOf" srcId="{7209DD85-A3AB-4AC4-9ADB-47499A96AE2F}" destId="{86F1FA46-85CF-4B32-8A90-793B892E3C11}" srcOrd="0" destOrd="0" presId="urn:microsoft.com/office/officeart/2005/8/layout/cycle5"/>
    <dgm:cxn modelId="{4F66B9F1-E9A4-4D37-A2D2-B8F3D03A2A0D}" type="presOf" srcId="{C8F4C755-AC5D-4918-AE68-66F9B3EFC2C3}" destId="{8D0ECD5E-893D-4547-9296-16CF2EB1E253}" srcOrd="0" destOrd="0" presId="urn:microsoft.com/office/officeart/2005/8/layout/cycle5"/>
    <dgm:cxn modelId="{BE4E9D2A-1794-4FE8-9C13-FBA8AA900C8E}" type="presParOf" srcId="{3FA20511-D509-40A5-9022-51ADD0833947}" destId="{E756C501-5F3E-417D-9690-91D11C3545EC}" srcOrd="0" destOrd="0" presId="urn:microsoft.com/office/officeart/2005/8/layout/cycle5"/>
    <dgm:cxn modelId="{4B5008C6-547B-48DA-B0EA-AB7EA2C48756}" type="presParOf" srcId="{3FA20511-D509-40A5-9022-51ADD0833947}" destId="{5BFC1962-E7E9-419B-941B-7EBE78F4803B}" srcOrd="1" destOrd="0" presId="urn:microsoft.com/office/officeart/2005/8/layout/cycle5"/>
    <dgm:cxn modelId="{22E4882C-DDB5-4761-917A-AC1BD7079A17}" type="presParOf" srcId="{3FA20511-D509-40A5-9022-51ADD0833947}" destId="{8CA71C26-2483-44CC-8636-3606B37C94AA}" srcOrd="2" destOrd="0" presId="urn:microsoft.com/office/officeart/2005/8/layout/cycle5"/>
    <dgm:cxn modelId="{9E4A97AC-C01E-4BEB-816D-7ECF373C9552}" type="presParOf" srcId="{3FA20511-D509-40A5-9022-51ADD0833947}" destId="{A1CE9A27-447F-4777-84C2-127DB99FCF7C}" srcOrd="3" destOrd="0" presId="urn:microsoft.com/office/officeart/2005/8/layout/cycle5"/>
    <dgm:cxn modelId="{1D11801E-D10B-4544-B42D-6FBF3F5A5049}" type="presParOf" srcId="{3FA20511-D509-40A5-9022-51ADD0833947}" destId="{8D57E1AD-31AC-48A9-8708-6FD2EC070847}" srcOrd="4" destOrd="0" presId="urn:microsoft.com/office/officeart/2005/8/layout/cycle5"/>
    <dgm:cxn modelId="{5359B0B2-BFC8-4AFE-AA12-31AD057A4BEF}" type="presParOf" srcId="{3FA20511-D509-40A5-9022-51ADD0833947}" destId="{E17752D1-59F4-457C-AA17-302B5325AC67}" srcOrd="5" destOrd="0" presId="urn:microsoft.com/office/officeart/2005/8/layout/cycle5"/>
    <dgm:cxn modelId="{C27F0201-3E24-4474-B365-A37DF4269008}" type="presParOf" srcId="{3FA20511-D509-40A5-9022-51ADD0833947}" destId="{86F1FA46-85CF-4B32-8A90-793B892E3C11}" srcOrd="6" destOrd="0" presId="urn:microsoft.com/office/officeart/2005/8/layout/cycle5"/>
    <dgm:cxn modelId="{B0D21948-4B55-422F-8756-7B356FDC14A8}" type="presParOf" srcId="{3FA20511-D509-40A5-9022-51ADD0833947}" destId="{EB61F289-6953-4FA5-B9BA-E714F5877C2C}" srcOrd="7" destOrd="0" presId="urn:microsoft.com/office/officeart/2005/8/layout/cycle5"/>
    <dgm:cxn modelId="{CF304D1A-76A8-4A06-8BF0-D46A26FFDDB8}" type="presParOf" srcId="{3FA20511-D509-40A5-9022-51ADD0833947}" destId="{F2B0C4CF-C639-4409-B0D4-0E16D5C344D8}" srcOrd="8" destOrd="0" presId="urn:microsoft.com/office/officeart/2005/8/layout/cycle5"/>
    <dgm:cxn modelId="{DE98A79A-AB51-4089-B8EB-1FD511010289}" type="presParOf" srcId="{3FA20511-D509-40A5-9022-51ADD0833947}" destId="{8D0ECD5E-893D-4547-9296-16CF2EB1E253}" srcOrd="9" destOrd="0" presId="urn:microsoft.com/office/officeart/2005/8/layout/cycle5"/>
    <dgm:cxn modelId="{26280451-C625-4936-98BA-A48017C30810}" type="presParOf" srcId="{3FA20511-D509-40A5-9022-51ADD0833947}" destId="{AB8639DA-FB3B-4E2B-957F-06530789D37A}" srcOrd="10" destOrd="0" presId="urn:microsoft.com/office/officeart/2005/8/layout/cycle5"/>
    <dgm:cxn modelId="{D02B1A39-57EC-48CA-B7B2-E8694EE262B5}" type="presParOf" srcId="{3FA20511-D509-40A5-9022-51ADD0833947}" destId="{7E0D1DCE-6F53-4345-B46B-504A4FF8B27D}"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819E1E-FCC5-4101-9C84-165FDAE8D742}"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n-GB"/>
        </a:p>
      </dgm:t>
    </dgm:pt>
    <dgm:pt modelId="{8B8197F8-26CD-46D1-904C-961CC2184409}">
      <dgm:prSet phldrT="[Text]" custT="1"/>
      <dgm:spPr/>
      <dgm:t>
        <a:bodyPr/>
        <a:lstStyle/>
        <a:p>
          <a:r>
            <a:rPr lang="en-GB" sz="2400" dirty="0"/>
            <a:t>Activist</a:t>
          </a:r>
        </a:p>
      </dgm:t>
    </dgm:pt>
    <dgm:pt modelId="{6729EB2F-9724-4245-9B31-A37B0E113A17}" type="parTrans" cxnId="{D008F597-D08C-4B02-A11A-4236C200546B}">
      <dgm:prSet/>
      <dgm:spPr/>
      <dgm:t>
        <a:bodyPr/>
        <a:lstStyle/>
        <a:p>
          <a:endParaRPr lang="en-GB"/>
        </a:p>
      </dgm:t>
    </dgm:pt>
    <dgm:pt modelId="{19342C6B-A5E6-4936-8EC4-CBE1DE6355A5}" type="sibTrans" cxnId="{D008F597-D08C-4B02-A11A-4236C200546B}">
      <dgm:prSet/>
      <dgm:spPr/>
      <dgm:t>
        <a:bodyPr/>
        <a:lstStyle/>
        <a:p>
          <a:endParaRPr lang="en-GB"/>
        </a:p>
      </dgm:t>
    </dgm:pt>
    <dgm:pt modelId="{13E94512-4608-4A6E-87CD-F9FFA5A08F5A}">
      <dgm:prSet phldrT="[Text]" custT="1"/>
      <dgm:spPr/>
      <dgm:t>
        <a:bodyPr/>
        <a:lstStyle/>
        <a:p>
          <a:r>
            <a:rPr lang="en-GB" sz="2400" dirty="0">
              <a:latin typeface="Comic Sans MS" panose="030F0702030302020204" pitchFamily="66" charset="0"/>
            </a:rPr>
            <a:t>learn by doing</a:t>
          </a:r>
        </a:p>
      </dgm:t>
    </dgm:pt>
    <dgm:pt modelId="{6CE387F7-0AA4-4EEA-AD1B-C3E3561E51C7}" type="parTrans" cxnId="{15DDBD71-FFC7-4B4A-86B8-209420DC5A9E}">
      <dgm:prSet/>
      <dgm:spPr/>
      <dgm:t>
        <a:bodyPr/>
        <a:lstStyle/>
        <a:p>
          <a:endParaRPr lang="en-GB"/>
        </a:p>
      </dgm:t>
    </dgm:pt>
    <dgm:pt modelId="{7FDA1683-1956-4F79-BE63-587E01504E46}" type="sibTrans" cxnId="{15DDBD71-FFC7-4B4A-86B8-209420DC5A9E}">
      <dgm:prSet/>
      <dgm:spPr/>
      <dgm:t>
        <a:bodyPr/>
        <a:lstStyle/>
        <a:p>
          <a:endParaRPr lang="en-GB"/>
        </a:p>
      </dgm:t>
    </dgm:pt>
    <dgm:pt modelId="{FB4B7530-C181-4E9A-B740-80A57AA23992}">
      <dgm:prSet phldrT="[Text]" custT="1"/>
      <dgm:spPr/>
      <dgm:t>
        <a:bodyPr/>
        <a:lstStyle/>
        <a:p>
          <a:r>
            <a:rPr lang="en-GB" sz="2000" dirty="0"/>
            <a:t>Reflector</a:t>
          </a:r>
        </a:p>
      </dgm:t>
    </dgm:pt>
    <dgm:pt modelId="{F74859BA-CE86-4B01-A313-943D8688536C}" type="parTrans" cxnId="{9C2D2994-46A9-445C-A4AA-CDCD533F5B33}">
      <dgm:prSet/>
      <dgm:spPr/>
      <dgm:t>
        <a:bodyPr/>
        <a:lstStyle/>
        <a:p>
          <a:endParaRPr lang="en-GB"/>
        </a:p>
      </dgm:t>
    </dgm:pt>
    <dgm:pt modelId="{94807876-6FD3-4B0C-805C-A3C45CCDCF7B}" type="sibTrans" cxnId="{9C2D2994-46A9-445C-A4AA-CDCD533F5B33}">
      <dgm:prSet/>
      <dgm:spPr/>
      <dgm:t>
        <a:bodyPr/>
        <a:lstStyle/>
        <a:p>
          <a:endParaRPr lang="en-GB"/>
        </a:p>
      </dgm:t>
    </dgm:pt>
    <dgm:pt modelId="{503D19BB-5626-4C83-9409-BA72588A823D}">
      <dgm:prSet phldrT="[Text]" custT="1"/>
      <dgm:spPr/>
      <dgm:t>
        <a:bodyPr/>
        <a:lstStyle/>
        <a:p>
          <a:r>
            <a:rPr lang="en-GB" sz="2400" dirty="0">
              <a:latin typeface="Comic Sans MS" panose="030F0702030302020204" pitchFamily="66" charset="0"/>
            </a:rPr>
            <a:t>learn by observing &amp; thinking about what happened. </a:t>
          </a:r>
        </a:p>
      </dgm:t>
    </dgm:pt>
    <dgm:pt modelId="{BFE31642-1F86-4A28-A995-1D2D63E08721}" type="parTrans" cxnId="{48D5FAB4-3564-442C-9F5E-FDA52C49F069}">
      <dgm:prSet/>
      <dgm:spPr/>
      <dgm:t>
        <a:bodyPr/>
        <a:lstStyle/>
        <a:p>
          <a:endParaRPr lang="en-GB"/>
        </a:p>
      </dgm:t>
    </dgm:pt>
    <dgm:pt modelId="{7487CB3D-665E-4D0D-B4BD-697E9CB2F9E3}" type="sibTrans" cxnId="{48D5FAB4-3564-442C-9F5E-FDA52C49F069}">
      <dgm:prSet/>
      <dgm:spPr/>
      <dgm:t>
        <a:bodyPr/>
        <a:lstStyle/>
        <a:p>
          <a:endParaRPr lang="en-GB"/>
        </a:p>
      </dgm:t>
    </dgm:pt>
    <dgm:pt modelId="{545653C6-2F84-4C94-92CA-F48E7DC546D9}">
      <dgm:prSet phldrT="[Text]"/>
      <dgm:spPr/>
      <dgm:t>
        <a:bodyPr/>
        <a:lstStyle/>
        <a:p>
          <a:r>
            <a:rPr lang="en-GB" dirty="0"/>
            <a:t>Pragmatist</a:t>
          </a:r>
        </a:p>
      </dgm:t>
    </dgm:pt>
    <dgm:pt modelId="{AA9DE326-87D6-4D8E-8C45-B6CBB2D6CF7C}" type="parTrans" cxnId="{0EDDBA67-BF1C-4EF4-9F99-D82E72AE6ACA}">
      <dgm:prSet/>
      <dgm:spPr/>
      <dgm:t>
        <a:bodyPr/>
        <a:lstStyle/>
        <a:p>
          <a:endParaRPr lang="en-GB"/>
        </a:p>
      </dgm:t>
    </dgm:pt>
    <dgm:pt modelId="{D6D0D22F-2A67-4116-BA3E-C3312FD41079}" type="sibTrans" cxnId="{0EDDBA67-BF1C-4EF4-9F99-D82E72AE6ACA}">
      <dgm:prSet/>
      <dgm:spPr/>
      <dgm:t>
        <a:bodyPr/>
        <a:lstStyle/>
        <a:p>
          <a:endParaRPr lang="en-GB"/>
        </a:p>
      </dgm:t>
    </dgm:pt>
    <dgm:pt modelId="{08FA3428-0B79-471E-BBBE-F5758C798A4E}">
      <dgm:prSet phldrT="[Text]" custT="1"/>
      <dgm:spPr/>
      <dgm:t>
        <a:bodyPr/>
        <a:lstStyle/>
        <a:p>
          <a:r>
            <a:rPr lang="en-GB" sz="2000" dirty="0">
              <a:latin typeface="Comic Sans MS" panose="030F0702030302020204" pitchFamily="66" charset="0"/>
            </a:rPr>
            <a:t>need to be able to see how to put the learning into practice in the real world. </a:t>
          </a:r>
        </a:p>
      </dgm:t>
    </dgm:pt>
    <dgm:pt modelId="{37602172-719B-43A3-AE87-7A0F4E1F2562}" type="parTrans" cxnId="{7856FFB3-C6ED-4AAA-938A-60C775DD1DF9}">
      <dgm:prSet/>
      <dgm:spPr/>
      <dgm:t>
        <a:bodyPr/>
        <a:lstStyle/>
        <a:p>
          <a:endParaRPr lang="en-GB"/>
        </a:p>
      </dgm:t>
    </dgm:pt>
    <dgm:pt modelId="{04EAD439-ED55-49CA-A661-245F274221E0}" type="sibTrans" cxnId="{7856FFB3-C6ED-4AAA-938A-60C775DD1DF9}">
      <dgm:prSet/>
      <dgm:spPr/>
      <dgm:t>
        <a:bodyPr/>
        <a:lstStyle/>
        <a:p>
          <a:endParaRPr lang="en-GB"/>
        </a:p>
      </dgm:t>
    </dgm:pt>
    <dgm:pt modelId="{FFA5234F-76DB-4234-8992-1375747881AF}">
      <dgm:prSet phldrT="[Text]" custT="1"/>
      <dgm:spPr/>
      <dgm:t>
        <a:bodyPr/>
        <a:lstStyle/>
        <a:p>
          <a:r>
            <a:rPr lang="en-GB" sz="2000" dirty="0"/>
            <a:t>Theorist</a:t>
          </a:r>
        </a:p>
      </dgm:t>
    </dgm:pt>
    <dgm:pt modelId="{7475D2A5-14E1-4B3B-B96A-EDCAB3CBC1C6}" type="parTrans" cxnId="{838125F1-0329-4844-B961-3699EB2004B1}">
      <dgm:prSet/>
      <dgm:spPr/>
      <dgm:t>
        <a:bodyPr/>
        <a:lstStyle/>
        <a:p>
          <a:endParaRPr lang="en-GB"/>
        </a:p>
      </dgm:t>
    </dgm:pt>
    <dgm:pt modelId="{7CF5D436-C482-40CF-A743-F1550384C6A6}" type="sibTrans" cxnId="{838125F1-0329-4844-B961-3699EB2004B1}">
      <dgm:prSet/>
      <dgm:spPr/>
      <dgm:t>
        <a:bodyPr/>
        <a:lstStyle/>
        <a:p>
          <a:endParaRPr lang="en-GB"/>
        </a:p>
      </dgm:t>
    </dgm:pt>
    <dgm:pt modelId="{BEE5D927-036C-41FC-81D8-54210B7FED3A}">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2400" dirty="0">
              <a:latin typeface="Comic Sans MS" panose="030F0702030302020204" pitchFamily="66" charset="0"/>
            </a:rPr>
            <a:t>like to understand the theory behind the actions. </a:t>
          </a:r>
        </a:p>
        <a:p>
          <a:pPr marL="114300" indent="0" defTabSz="666750">
            <a:lnSpc>
              <a:spcPct val="90000"/>
            </a:lnSpc>
            <a:spcBef>
              <a:spcPct val="0"/>
            </a:spcBef>
            <a:spcAft>
              <a:spcPct val="15000"/>
            </a:spcAft>
            <a:buNone/>
          </a:pPr>
          <a:endParaRPr lang="en-GB" sz="1300" dirty="0"/>
        </a:p>
      </dgm:t>
    </dgm:pt>
    <dgm:pt modelId="{D0C14C59-920F-426F-9D9A-5B3B49F7022A}" type="parTrans" cxnId="{4797D209-E261-45A4-95FC-03D2DD844699}">
      <dgm:prSet/>
      <dgm:spPr/>
      <dgm:t>
        <a:bodyPr/>
        <a:lstStyle/>
        <a:p>
          <a:endParaRPr lang="en-GB"/>
        </a:p>
      </dgm:t>
    </dgm:pt>
    <dgm:pt modelId="{F9338C16-A08F-4336-995B-E82336587411}" type="sibTrans" cxnId="{4797D209-E261-45A4-95FC-03D2DD844699}">
      <dgm:prSet/>
      <dgm:spPr/>
      <dgm:t>
        <a:bodyPr/>
        <a:lstStyle/>
        <a:p>
          <a:endParaRPr lang="en-GB"/>
        </a:p>
      </dgm:t>
    </dgm:pt>
    <dgm:pt modelId="{C2D374FB-BA75-49DC-B747-8A7045DA63F6}" type="pres">
      <dgm:prSet presAssocID="{56819E1E-FCC5-4101-9C84-165FDAE8D742}" presName="cycleMatrixDiagram" presStyleCnt="0">
        <dgm:presLayoutVars>
          <dgm:chMax val="1"/>
          <dgm:dir/>
          <dgm:animLvl val="lvl"/>
          <dgm:resizeHandles val="exact"/>
        </dgm:presLayoutVars>
      </dgm:prSet>
      <dgm:spPr/>
    </dgm:pt>
    <dgm:pt modelId="{7028BE55-F99E-4569-B034-887DA24D3C94}" type="pres">
      <dgm:prSet presAssocID="{56819E1E-FCC5-4101-9C84-165FDAE8D742}" presName="children" presStyleCnt="0"/>
      <dgm:spPr/>
    </dgm:pt>
    <dgm:pt modelId="{352EBA72-221B-4031-A87C-39735D85A440}" type="pres">
      <dgm:prSet presAssocID="{56819E1E-FCC5-4101-9C84-165FDAE8D742}" presName="child1group" presStyleCnt="0"/>
      <dgm:spPr/>
    </dgm:pt>
    <dgm:pt modelId="{B2917118-0BA4-48EB-947D-547C7D62B994}" type="pres">
      <dgm:prSet presAssocID="{56819E1E-FCC5-4101-9C84-165FDAE8D742}" presName="child1" presStyleLbl="bgAcc1" presStyleIdx="0" presStyleCnt="4" custScaleX="146024"/>
      <dgm:spPr/>
    </dgm:pt>
    <dgm:pt modelId="{8D9A4A2B-8223-466E-8C94-30589424DD50}" type="pres">
      <dgm:prSet presAssocID="{56819E1E-FCC5-4101-9C84-165FDAE8D742}" presName="child1Text" presStyleLbl="bgAcc1" presStyleIdx="0" presStyleCnt="4">
        <dgm:presLayoutVars>
          <dgm:bulletEnabled val="1"/>
        </dgm:presLayoutVars>
      </dgm:prSet>
      <dgm:spPr/>
    </dgm:pt>
    <dgm:pt modelId="{DA537726-50CE-4546-A3E0-0A4E5678D24A}" type="pres">
      <dgm:prSet presAssocID="{56819E1E-FCC5-4101-9C84-165FDAE8D742}" presName="child2group" presStyleCnt="0"/>
      <dgm:spPr/>
    </dgm:pt>
    <dgm:pt modelId="{EF7C94C1-C220-469D-8825-AB8847B3A520}" type="pres">
      <dgm:prSet presAssocID="{56819E1E-FCC5-4101-9C84-165FDAE8D742}" presName="child2" presStyleLbl="bgAcc1" presStyleIdx="1" presStyleCnt="4" custScaleX="156894" custScaleY="136121" custLinFactNeighborX="36036" custLinFactNeighborY="1431"/>
      <dgm:spPr/>
    </dgm:pt>
    <dgm:pt modelId="{41958A34-0922-4C94-B030-373A72F368FE}" type="pres">
      <dgm:prSet presAssocID="{56819E1E-FCC5-4101-9C84-165FDAE8D742}" presName="child2Text" presStyleLbl="bgAcc1" presStyleIdx="1" presStyleCnt="4">
        <dgm:presLayoutVars>
          <dgm:bulletEnabled val="1"/>
        </dgm:presLayoutVars>
      </dgm:prSet>
      <dgm:spPr/>
    </dgm:pt>
    <dgm:pt modelId="{588C8ACE-DC6C-4BC6-8B46-8B9A183ECB94}" type="pres">
      <dgm:prSet presAssocID="{56819E1E-FCC5-4101-9C84-165FDAE8D742}" presName="child3group" presStyleCnt="0"/>
      <dgm:spPr/>
    </dgm:pt>
    <dgm:pt modelId="{98ED0A72-A52A-40CA-B3DD-2B3DA1A86FFF}" type="pres">
      <dgm:prSet presAssocID="{56819E1E-FCC5-4101-9C84-165FDAE8D742}" presName="child3" presStyleLbl="bgAcc1" presStyleIdx="2" presStyleCnt="4" custScaleX="164243" custScaleY="182424" custLinFactNeighborX="40479" custLinFactNeighborY="17009"/>
      <dgm:spPr/>
    </dgm:pt>
    <dgm:pt modelId="{C6CB4657-B230-4C3A-BC46-86E0C42EB681}" type="pres">
      <dgm:prSet presAssocID="{56819E1E-FCC5-4101-9C84-165FDAE8D742}" presName="child3Text" presStyleLbl="bgAcc1" presStyleIdx="2" presStyleCnt="4">
        <dgm:presLayoutVars>
          <dgm:bulletEnabled val="1"/>
        </dgm:presLayoutVars>
      </dgm:prSet>
      <dgm:spPr/>
    </dgm:pt>
    <dgm:pt modelId="{5872E8E0-0978-4891-9A75-D8E7D9A96EBA}" type="pres">
      <dgm:prSet presAssocID="{56819E1E-FCC5-4101-9C84-165FDAE8D742}" presName="child4group" presStyleCnt="0"/>
      <dgm:spPr/>
    </dgm:pt>
    <dgm:pt modelId="{9DC21767-7B1C-4144-AE5D-A0A473978BB4}" type="pres">
      <dgm:prSet presAssocID="{56819E1E-FCC5-4101-9C84-165FDAE8D742}" presName="child4" presStyleLbl="bgAcc1" presStyleIdx="3" presStyleCnt="4" custScaleX="179825" custScaleY="186889" custLinFactNeighborX="-22781" custLinFactNeighborY="-7810"/>
      <dgm:spPr/>
    </dgm:pt>
    <dgm:pt modelId="{A59DB1F8-8549-476F-82F3-CD940673FDD4}" type="pres">
      <dgm:prSet presAssocID="{56819E1E-FCC5-4101-9C84-165FDAE8D742}" presName="child4Text" presStyleLbl="bgAcc1" presStyleIdx="3" presStyleCnt="4">
        <dgm:presLayoutVars>
          <dgm:bulletEnabled val="1"/>
        </dgm:presLayoutVars>
      </dgm:prSet>
      <dgm:spPr/>
    </dgm:pt>
    <dgm:pt modelId="{B6A70351-AF3A-44E3-808F-4F24E2AD2F9C}" type="pres">
      <dgm:prSet presAssocID="{56819E1E-FCC5-4101-9C84-165FDAE8D742}" presName="childPlaceholder" presStyleCnt="0"/>
      <dgm:spPr/>
    </dgm:pt>
    <dgm:pt modelId="{310BB54C-5A3E-4A2F-B2A3-9057469DE942}" type="pres">
      <dgm:prSet presAssocID="{56819E1E-FCC5-4101-9C84-165FDAE8D742}" presName="circle" presStyleCnt="0"/>
      <dgm:spPr/>
    </dgm:pt>
    <dgm:pt modelId="{0975BACD-81CB-447D-A49B-3145AAC9949E}" type="pres">
      <dgm:prSet presAssocID="{56819E1E-FCC5-4101-9C84-165FDAE8D742}" presName="quadrant1" presStyleLbl="node1" presStyleIdx="0" presStyleCnt="4">
        <dgm:presLayoutVars>
          <dgm:chMax val="1"/>
          <dgm:bulletEnabled val="1"/>
        </dgm:presLayoutVars>
      </dgm:prSet>
      <dgm:spPr/>
    </dgm:pt>
    <dgm:pt modelId="{0A342DC6-26BA-4439-A016-3728FD23128B}" type="pres">
      <dgm:prSet presAssocID="{56819E1E-FCC5-4101-9C84-165FDAE8D742}" presName="quadrant2" presStyleLbl="node1" presStyleIdx="1" presStyleCnt="4">
        <dgm:presLayoutVars>
          <dgm:chMax val="1"/>
          <dgm:bulletEnabled val="1"/>
        </dgm:presLayoutVars>
      </dgm:prSet>
      <dgm:spPr/>
    </dgm:pt>
    <dgm:pt modelId="{44AC9E87-B45C-4253-B7E5-62B2C1429DA6}" type="pres">
      <dgm:prSet presAssocID="{56819E1E-FCC5-4101-9C84-165FDAE8D742}" presName="quadrant3" presStyleLbl="node1" presStyleIdx="2" presStyleCnt="4">
        <dgm:presLayoutVars>
          <dgm:chMax val="1"/>
          <dgm:bulletEnabled val="1"/>
        </dgm:presLayoutVars>
      </dgm:prSet>
      <dgm:spPr/>
    </dgm:pt>
    <dgm:pt modelId="{3C2B9AD5-413C-4570-8D38-FABE31823C33}" type="pres">
      <dgm:prSet presAssocID="{56819E1E-FCC5-4101-9C84-165FDAE8D742}" presName="quadrant4" presStyleLbl="node1" presStyleIdx="3" presStyleCnt="4">
        <dgm:presLayoutVars>
          <dgm:chMax val="1"/>
          <dgm:bulletEnabled val="1"/>
        </dgm:presLayoutVars>
      </dgm:prSet>
      <dgm:spPr/>
    </dgm:pt>
    <dgm:pt modelId="{246150A6-B8EE-4617-9C07-EDACCF41D378}" type="pres">
      <dgm:prSet presAssocID="{56819E1E-FCC5-4101-9C84-165FDAE8D742}" presName="quadrantPlaceholder" presStyleCnt="0"/>
      <dgm:spPr/>
    </dgm:pt>
    <dgm:pt modelId="{EDAFC7C2-1680-43A4-B8F1-6FDEDCA4B1AF}" type="pres">
      <dgm:prSet presAssocID="{56819E1E-FCC5-4101-9C84-165FDAE8D742}" presName="center1" presStyleLbl="fgShp" presStyleIdx="0" presStyleCnt="2"/>
      <dgm:spPr/>
    </dgm:pt>
    <dgm:pt modelId="{5B804AC5-F6D4-4581-9D51-37C09371250E}" type="pres">
      <dgm:prSet presAssocID="{56819E1E-FCC5-4101-9C84-165FDAE8D742}" presName="center2" presStyleLbl="fgShp" presStyleIdx="1" presStyleCnt="2"/>
      <dgm:spPr/>
    </dgm:pt>
  </dgm:ptLst>
  <dgm:cxnLst>
    <dgm:cxn modelId="{4797D209-E261-45A4-95FC-03D2DD844699}" srcId="{FFA5234F-76DB-4234-8992-1375747881AF}" destId="{BEE5D927-036C-41FC-81D8-54210B7FED3A}" srcOrd="0" destOrd="0" parTransId="{D0C14C59-920F-426F-9D9A-5B3B49F7022A}" sibTransId="{F9338C16-A08F-4336-995B-E82336587411}"/>
    <dgm:cxn modelId="{1511632B-70C4-416E-AF7C-F62C68904411}" type="presOf" srcId="{56819E1E-FCC5-4101-9C84-165FDAE8D742}" destId="{C2D374FB-BA75-49DC-B747-8A7045DA63F6}" srcOrd="0" destOrd="0" presId="urn:microsoft.com/office/officeart/2005/8/layout/cycle4"/>
    <dgm:cxn modelId="{0B875866-35C3-459C-8411-B4BAA262B844}" type="presOf" srcId="{13E94512-4608-4A6E-87CD-F9FFA5A08F5A}" destId="{B2917118-0BA4-48EB-947D-547C7D62B994}" srcOrd="0" destOrd="0" presId="urn:microsoft.com/office/officeart/2005/8/layout/cycle4"/>
    <dgm:cxn modelId="{0EDDBA67-BF1C-4EF4-9F99-D82E72AE6ACA}" srcId="{56819E1E-FCC5-4101-9C84-165FDAE8D742}" destId="{545653C6-2F84-4C94-92CA-F48E7DC546D9}" srcOrd="2" destOrd="0" parTransId="{AA9DE326-87D6-4D8E-8C45-B6CBB2D6CF7C}" sibTransId="{D6D0D22F-2A67-4116-BA3E-C3312FD41079}"/>
    <dgm:cxn modelId="{AA1F6D6A-0D9F-4BC9-8923-EE7066EFE3B9}" type="presOf" srcId="{08FA3428-0B79-471E-BBBE-F5758C798A4E}" destId="{C6CB4657-B230-4C3A-BC46-86E0C42EB681}" srcOrd="1" destOrd="0" presId="urn:microsoft.com/office/officeart/2005/8/layout/cycle4"/>
    <dgm:cxn modelId="{15DDBD71-FFC7-4B4A-86B8-209420DC5A9E}" srcId="{8B8197F8-26CD-46D1-904C-961CC2184409}" destId="{13E94512-4608-4A6E-87CD-F9FFA5A08F5A}" srcOrd="0" destOrd="0" parTransId="{6CE387F7-0AA4-4EEA-AD1B-C3E3561E51C7}" sibTransId="{7FDA1683-1956-4F79-BE63-587E01504E46}"/>
    <dgm:cxn modelId="{9C096975-1192-4546-9DD4-EE663B967A8E}" type="presOf" srcId="{503D19BB-5626-4C83-9409-BA72588A823D}" destId="{41958A34-0922-4C94-B030-373A72F368FE}" srcOrd="1" destOrd="0" presId="urn:microsoft.com/office/officeart/2005/8/layout/cycle4"/>
    <dgm:cxn modelId="{CCED785A-B51D-49D6-9846-9403F36CF0B9}" type="presOf" srcId="{08FA3428-0B79-471E-BBBE-F5758C798A4E}" destId="{98ED0A72-A52A-40CA-B3DD-2B3DA1A86FFF}" srcOrd="0" destOrd="0" presId="urn:microsoft.com/office/officeart/2005/8/layout/cycle4"/>
    <dgm:cxn modelId="{D529DC82-53E5-4E67-9F2A-1F8EB75BF58E}" type="presOf" srcId="{BEE5D927-036C-41FC-81D8-54210B7FED3A}" destId="{9DC21767-7B1C-4144-AE5D-A0A473978BB4}" srcOrd="0" destOrd="0" presId="urn:microsoft.com/office/officeart/2005/8/layout/cycle4"/>
    <dgm:cxn modelId="{AEE2428A-9230-480D-847A-9921A73034B7}" type="presOf" srcId="{FFA5234F-76DB-4234-8992-1375747881AF}" destId="{3C2B9AD5-413C-4570-8D38-FABE31823C33}" srcOrd="0" destOrd="0" presId="urn:microsoft.com/office/officeart/2005/8/layout/cycle4"/>
    <dgm:cxn modelId="{9C2D2994-46A9-445C-A4AA-CDCD533F5B33}" srcId="{56819E1E-FCC5-4101-9C84-165FDAE8D742}" destId="{FB4B7530-C181-4E9A-B740-80A57AA23992}" srcOrd="1" destOrd="0" parTransId="{F74859BA-CE86-4B01-A313-943D8688536C}" sibTransId="{94807876-6FD3-4B0C-805C-A3C45CCDCF7B}"/>
    <dgm:cxn modelId="{E3CD8994-E329-4E2B-A621-4968E1E00544}" type="presOf" srcId="{503D19BB-5626-4C83-9409-BA72588A823D}" destId="{EF7C94C1-C220-469D-8825-AB8847B3A520}" srcOrd="0" destOrd="0" presId="urn:microsoft.com/office/officeart/2005/8/layout/cycle4"/>
    <dgm:cxn modelId="{D008F597-D08C-4B02-A11A-4236C200546B}" srcId="{56819E1E-FCC5-4101-9C84-165FDAE8D742}" destId="{8B8197F8-26CD-46D1-904C-961CC2184409}" srcOrd="0" destOrd="0" parTransId="{6729EB2F-9724-4245-9B31-A37B0E113A17}" sibTransId="{19342C6B-A5E6-4936-8EC4-CBE1DE6355A5}"/>
    <dgm:cxn modelId="{6B58389E-AD99-4219-A02A-ECB5C80FA58F}" type="presOf" srcId="{BEE5D927-036C-41FC-81D8-54210B7FED3A}" destId="{A59DB1F8-8549-476F-82F3-CD940673FDD4}" srcOrd="1" destOrd="0" presId="urn:microsoft.com/office/officeart/2005/8/layout/cycle4"/>
    <dgm:cxn modelId="{4C6DE8A2-B108-4A1D-B853-4D8617671A66}" type="presOf" srcId="{FB4B7530-C181-4E9A-B740-80A57AA23992}" destId="{0A342DC6-26BA-4439-A016-3728FD23128B}" srcOrd="0" destOrd="0" presId="urn:microsoft.com/office/officeart/2005/8/layout/cycle4"/>
    <dgm:cxn modelId="{76F8C0AF-34EB-47CA-AB73-0DB92327F900}" type="presOf" srcId="{545653C6-2F84-4C94-92CA-F48E7DC546D9}" destId="{44AC9E87-B45C-4253-B7E5-62B2C1429DA6}" srcOrd="0" destOrd="0" presId="urn:microsoft.com/office/officeart/2005/8/layout/cycle4"/>
    <dgm:cxn modelId="{7856FFB3-C6ED-4AAA-938A-60C775DD1DF9}" srcId="{545653C6-2F84-4C94-92CA-F48E7DC546D9}" destId="{08FA3428-0B79-471E-BBBE-F5758C798A4E}" srcOrd="0" destOrd="0" parTransId="{37602172-719B-43A3-AE87-7A0F4E1F2562}" sibTransId="{04EAD439-ED55-49CA-A661-245F274221E0}"/>
    <dgm:cxn modelId="{48D5FAB4-3564-442C-9F5E-FDA52C49F069}" srcId="{FB4B7530-C181-4E9A-B740-80A57AA23992}" destId="{503D19BB-5626-4C83-9409-BA72588A823D}" srcOrd="0" destOrd="0" parTransId="{BFE31642-1F86-4A28-A995-1D2D63E08721}" sibTransId="{7487CB3D-665E-4D0D-B4BD-697E9CB2F9E3}"/>
    <dgm:cxn modelId="{715343BB-8B3A-4A96-AF77-461AA62669AD}" type="presOf" srcId="{13E94512-4608-4A6E-87CD-F9FFA5A08F5A}" destId="{8D9A4A2B-8223-466E-8C94-30589424DD50}" srcOrd="1" destOrd="0" presId="urn:microsoft.com/office/officeart/2005/8/layout/cycle4"/>
    <dgm:cxn modelId="{9AE823F0-FCB1-43F2-A936-662C43EC91ED}" type="presOf" srcId="{8B8197F8-26CD-46D1-904C-961CC2184409}" destId="{0975BACD-81CB-447D-A49B-3145AAC9949E}" srcOrd="0" destOrd="0" presId="urn:microsoft.com/office/officeart/2005/8/layout/cycle4"/>
    <dgm:cxn modelId="{838125F1-0329-4844-B961-3699EB2004B1}" srcId="{56819E1E-FCC5-4101-9C84-165FDAE8D742}" destId="{FFA5234F-76DB-4234-8992-1375747881AF}" srcOrd="3" destOrd="0" parTransId="{7475D2A5-14E1-4B3B-B96A-EDCAB3CBC1C6}" sibTransId="{7CF5D436-C482-40CF-A743-F1550384C6A6}"/>
    <dgm:cxn modelId="{720350DB-3634-4141-89BA-06F83A770FF3}" type="presParOf" srcId="{C2D374FB-BA75-49DC-B747-8A7045DA63F6}" destId="{7028BE55-F99E-4569-B034-887DA24D3C94}" srcOrd="0" destOrd="0" presId="urn:microsoft.com/office/officeart/2005/8/layout/cycle4"/>
    <dgm:cxn modelId="{95D6895B-439C-4AF9-A259-5C6D85B7BEB0}" type="presParOf" srcId="{7028BE55-F99E-4569-B034-887DA24D3C94}" destId="{352EBA72-221B-4031-A87C-39735D85A440}" srcOrd="0" destOrd="0" presId="urn:microsoft.com/office/officeart/2005/8/layout/cycle4"/>
    <dgm:cxn modelId="{7A8A518B-3D6D-4852-ADEB-9A281DB38C21}" type="presParOf" srcId="{352EBA72-221B-4031-A87C-39735D85A440}" destId="{B2917118-0BA4-48EB-947D-547C7D62B994}" srcOrd="0" destOrd="0" presId="urn:microsoft.com/office/officeart/2005/8/layout/cycle4"/>
    <dgm:cxn modelId="{1C22CEE4-B0DD-4DD4-A5EB-C4896D446AFA}" type="presParOf" srcId="{352EBA72-221B-4031-A87C-39735D85A440}" destId="{8D9A4A2B-8223-466E-8C94-30589424DD50}" srcOrd="1" destOrd="0" presId="urn:microsoft.com/office/officeart/2005/8/layout/cycle4"/>
    <dgm:cxn modelId="{43CA6EBD-3530-42E3-960C-50C1775F13DB}" type="presParOf" srcId="{7028BE55-F99E-4569-B034-887DA24D3C94}" destId="{DA537726-50CE-4546-A3E0-0A4E5678D24A}" srcOrd="1" destOrd="0" presId="urn:microsoft.com/office/officeart/2005/8/layout/cycle4"/>
    <dgm:cxn modelId="{5B11AB33-A593-48A7-963D-2718A145FA81}" type="presParOf" srcId="{DA537726-50CE-4546-A3E0-0A4E5678D24A}" destId="{EF7C94C1-C220-469D-8825-AB8847B3A520}" srcOrd="0" destOrd="0" presId="urn:microsoft.com/office/officeart/2005/8/layout/cycle4"/>
    <dgm:cxn modelId="{1527C2D0-D0E2-4568-A4B5-1627A886CA99}" type="presParOf" srcId="{DA537726-50CE-4546-A3E0-0A4E5678D24A}" destId="{41958A34-0922-4C94-B030-373A72F368FE}" srcOrd="1" destOrd="0" presId="urn:microsoft.com/office/officeart/2005/8/layout/cycle4"/>
    <dgm:cxn modelId="{DF0E7BDC-7591-434D-A55D-041BEB910696}" type="presParOf" srcId="{7028BE55-F99E-4569-B034-887DA24D3C94}" destId="{588C8ACE-DC6C-4BC6-8B46-8B9A183ECB94}" srcOrd="2" destOrd="0" presId="urn:microsoft.com/office/officeart/2005/8/layout/cycle4"/>
    <dgm:cxn modelId="{3C18CDBE-E34C-4B8B-8052-4307A7E440AA}" type="presParOf" srcId="{588C8ACE-DC6C-4BC6-8B46-8B9A183ECB94}" destId="{98ED0A72-A52A-40CA-B3DD-2B3DA1A86FFF}" srcOrd="0" destOrd="0" presId="urn:microsoft.com/office/officeart/2005/8/layout/cycle4"/>
    <dgm:cxn modelId="{1C89734E-1770-464A-A5C6-8D8A77719EA2}" type="presParOf" srcId="{588C8ACE-DC6C-4BC6-8B46-8B9A183ECB94}" destId="{C6CB4657-B230-4C3A-BC46-86E0C42EB681}" srcOrd="1" destOrd="0" presId="urn:microsoft.com/office/officeart/2005/8/layout/cycle4"/>
    <dgm:cxn modelId="{4A309732-D262-41B1-92B8-2ED14C4F306D}" type="presParOf" srcId="{7028BE55-F99E-4569-B034-887DA24D3C94}" destId="{5872E8E0-0978-4891-9A75-D8E7D9A96EBA}" srcOrd="3" destOrd="0" presId="urn:microsoft.com/office/officeart/2005/8/layout/cycle4"/>
    <dgm:cxn modelId="{604B2F87-3770-4C64-964A-B2069D452B97}" type="presParOf" srcId="{5872E8E0-0978-4891-9A75-D8E7D9A96EBA}" destId="{9DC21767-7B1C-4144-AE5D-A0A473978BB4}" srcOrd="0" destOrd="0" presId="urn:microsoft.com/office/officeart/2005/8/layout/cycle4"/>
    <dgm:cxn modelId="{87EB5756-00E5-469F-AF12-BA0B9E8D586C}" type="presParOf" srcId="{5872E8E0-0978-4891-9A75-D8E7D9A96EBA}" destId="{A59DB1F8-8549-476F-82F3-CD940673FDD4}" srcOrd="1" destOrd="0" presId="urn:microsoft.com/office/officeart/2005/8/layout/cycle4"/>
    <dgm:cxn modelId="{A07CAE87-22D3-4316-824B-0F3E3FE44C2C}" type="presParOf" srcId="{7028BE55-F99E-4569-B034-887DA24D3C94}" destId="{B6A70351-AF3A-44E3-808F-4F24E2AD2F9C}" srcOrd="4" destOrd="0" presId="urn:microsoft.com/office/officeart/2005/8/layout/cycle4"/>
    <dgm:cxn modelId="{C85DDC0B-6ECD-4419-9304-5FC04ACD805A}" type="presParOf" srcId="{C2D374FB-BA75-49DC-B747-8A7045DA63F6}" destId="{310BB54C-5A3E-4A2F-B2A3-9057469DE942}" srcOrd="1" destOrd="0" presId="urn:microsoft.com/office/officeart/2005/8/layout/cycle4"/>
    <dgm:cxn modelId="{32007F64-4E63-492E-B74C-C8BFE490677A}" type="presParOf" srcId="{310BB54C-5A3E-4A2F-B2A3-9057469DE942}" destId="{0975BACD-81CB-447D-A49B-3145AAC9949E}" srcOrd="0" destOrd="0" presId="urn:microsoft.com/office/officeart/2005/8/layout/cycle4"/>
    <dgm:cxn modelId="{17AA4C4D-290B-4894-A199-CB7BA605F1B9}" type="presParOf" srcId="{310BB54C-5A3E-4A2F-B2A3-9057469DE942}" destId="{0A342DC6-26BA-4439-A016-3728FD23128B}" srcOrd="1" destOrd="0" presId="urn:microsoft.com/office/officeart/2005/8/layout/cycle4"/>
    <dgm:cxn modelId="{9DCC4864-CD39-4B73-9F8A-9935A8255058}" type="presParOf" srcId="{310BB54C-5A3E-4A2F-B2A3-9057469DE942}" destId="{44AC9E87-B45C-4253-B7E5-62B2C1429DA6}" srcOrd="2" destOrd="0" presId="urn:microsoft.com/office/officeart/2005/8/layout/cycle4"/>
    <dgm:cxn modelId="{4C20FD79-26EE-4201-AD5C-D26D5D85359A}" type="presParOf" srcId="{310BB54C-5A3E-4A2F-B2A3-9057469DE942}" destId="{3C2B9AD5-413C-4570-8D38-FABE31823C33}" srcOrd="3" destOrd="0" presId="urn:microsoft.com/office/officeart/2005/8/layout/cycle4"/>
    <dgm:cxn modelId="{EA60EDFC-3AFB-4A38-80DE-AF58502B8402}" type="presParOf" srcId="{310BB54C-5A3E-4A2F-B2A3-9057469DE942}" destId="{246150A6-B8EE-4617-9C07-EDACCF41D378}" srcOrd="4" destOrd="0" presId="urn:microsoft.com/office/officeart/2005/8/layout/cycle4"/>
    <dgm:cxn modelId="{F52E5519-EC33-4405-A9DB-4321A4C8E6EC}" type="presParOf" srcId="{C2D374FB-BA75-49DC-B747-8A7045DA63F6}" destId="{EDAFC7C2-1680-43A4-B8F1-6FDEDCA4B1AF}" srcOrd="2" destOrd="0" presId="urn:microsoft.com/office/officeart/2005/8/layout/cycle4"/>
    <dgm:cxn modelId="{C7078A79-80AF-43FC-BF50-6B5FCC8DBE04}" type="presParOf" srcId="{C2D374FB-BA75-49DC-B747-8A7045DA63F6}" destId="{5B804AC5-F6D4-4581-9D51-37C09371250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7378B2-8827-4D20-9746-F006884B3CC9}">
      <dsp:nvSpPr>
        <dsp:cNvPr id="0" name=""/>
        <dsp:cNvSpPr/>
      </dsp:nvSpPr>
      <dsp:spPr>
        <a:xfrm>
          <a:off x="2416218" y="561319"/>
          <a:ext cx="1660914" cy="1504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b="1" kern="1200" dirty="0">
              <a:latin typeface="Comic Sans MS" pitchFamily="66" charset="0"/>
            </a:rPr>
            <a:t>Experience</a:t>
          </a:r>
        </a:p>
      </dsp:txBody>
      <dsp:txXfrm>
        <a:off x="2416218" y="561319"/>
        <a:ext cx="1660914" cy="1504615"/>
      </dsp:txXfrm>
    </dsp:sp>
    <dsp:sp modelId="{2CE50684-74E1-416B-8264-0C91CA3975A6}">
      <dsp:nvSpPr>
        <dsp:cNvPr id="0" name=""/>
        <dsp:cNvSpPr/>
      </dsp:nvSpPr>
      <dsp:spPr>
        <a:xfrm>
          <a:off x="200004" y="264591"/>
          <a:ext cx="3560442" cy="3560442"/>
        </a:xfrm>
        <a:prstGeom prst="circularArrow">
          <a:avLst>
            <a:gd name="adj1" fmla="val 8241"/>
            <a:gd name="adj2" fmla="val 575443"/>
            <a:gd name="adj3" fmla="val 2966940"/>
            <a:gd name="adj4" fmla="val 49655"/>
            <a:gd name="adj5" fmla="val 961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E8059EE-B462-42A6-9B2E-6625D781206D}">
      <dsp:nvSpPr>
        <dsp:cNvPr id="0" name=""/>
        <dsp:cNvSpPr/>
      </dsp:nvSpPr>
      <dsp:spPr>
        <a:xfrm>
          <a:off x="1227917" y="2754875"/>
          <a:ext cx="1504615" cy="1504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b="1" kern="1200" dirty="0">
              <a:latin typeface="Comic Sans MS" pitchFamily="66" charset="0"/>
            </a:rPr>
            <a:t>Reflect</a:t>
          </a:r>
        </a:p>
      </dsp:txBody>
      <dsp:txXfrm>
        <a:off x="1227917" y="2754875"/>
        <a:ext cx="1504615" cy="1504615"/>
      </dsp:txXfrm>
    </dsp:sp>
    <dsp:sp modelId="{C67E0FED-3F0F-42DB-AF56-DFCBA8E02838}">
      <dsp:nvSpPr>
        <dsp:cNvPr id="0" name=""/>
        <dsp:cNvSpPr/>
      </dsp:nvSpPr>
      <dsp:spPr>
        <a:xfrm>
          <a:off x="200004" y="264591"/>
          <a:ext cx="3560442" cy="3560442"/>
        </a:xfrm>
        <a:prstGeom prst="circularArrow">
          <a:avLst>
            <a:gd name="adj1" fmla="val 8241"/>
            <a:gd name="adj2" fmla="val 575443"/>
            <a:gd name="adj3" fmla="val 10174902"/>
            <a:gd name="adj4" fmla="val 7257617"/>
            <a:gd name="adj5" fmla="val 961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CFEF472-E66C-4D63-A248-44A0B904A547}">
      <dsp:nvSpPr>
        <dsp:cNvPr id="0" name=""/>
        <dsp:cNvSpPr/>
      </dsp:nvSpPr>
      <dsp:spPr>
        <a:xfrm>
          <a:off x="-38532" y="561319"/>
          <a:ext cx="1504615" cy="1504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b="1" kern="1200" dirty="0">
              <a:latin typeface="Comic Sans MS" pitchFamily="66" charset="0"/>
            </a:rPr>
            <a:t>Action</a:t>
          </a:r>
        </a:p>
      </dsp:txBody>
      <dsp:txXfrm>
        <a:off x="-38532" y="561319"/>
        <a:ext cx="1504615" cy="1504615"/>
      </dsp:txXfrm>
    </dsp:sp>
    <dsp:sp modelId="{0C466F91-9F63-4A0A-B408-ECE417742B19}">
      <dsp:nvSpPr>
        <dsp:cNvPr id="0" name=""/>
        <dsp:cNvSpPr/>
      </dsp:nvSpPr>
      <dsp:spPr>
        <a:xfrm>
          <a:off x="200004" y="264591"/>
          <a:ext cx="3560442" cy="3560442"/>
        </a:xfrm>
        <a:prstGeom prst="circularArrow">
          <a:avLst>
            <a:gd name="adj1" fmla="val 8241"/>
            <a:gd name="adj2" fmla="val 575443"/>
            <a:gd name="adj3" fmla="val 16665317"/>
            <a:gd name="adj4" fmla="val 14964955"/>
            <a:gd name="adj5" fmla="val 961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47F291-565D-4BA3-AEEA-2680653BAE36}">
      <dsp:nvSpPr>
        <dsp:cNvPr id="0" name=""/>
        <dsp:cNvSpPr/>
      </dsp:nvSpPr>
      <dsp:spPr>
        <a:xfrm>
          <a:off x="2533442" y="561319"/>
          <a:ext cx="1504615" cy="1504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Comic Sans MS" pitchFamily="66" charset="0"/>
            </a:rPr>
            <a:t>Plan</a:t>
          </a:r>
        </a:p>
      </dsp:txBody>
      <dsp:txXfrm>
        <a:off x="2533442" y="561319"/>
        <a:ext cx="1504615" cy="1504615"/>
      </dsp:txXfrm>
    </dsp:sp>
    <dsp:sp modelId="{1126DB35-C9D0-4DC6-A8C9-FA075B4479A5}">
      <dsp:nvSpPr>
        <dsp:cNvPr id="0" name=""/>
        <dsp:cNvSpPr/>
      </dsp:nvSpPr>
      <dsp:spPr>
        <a:xfrm>
          <a:off x="239078" y="264591"/>
          <a:ext cx="3560442" cy="3560442"/>
        </a:xfrm>
        <a:prstGeom prst="circularArrow">
          <a:avLst>
            <a:gd name="adj1" fmla="val 8241"/>
            <a:gd name="adj2" fmla="val 575443"/>
            <a:gd name="adj3" fmla="val 2966940"/>
            <a:gd name="adj4" fmla="val 49655"/>
            <a:gd name="adj5" fmla="val 961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D5BAB2-DD15-40CD-9ED6-C72125DED8FB}">
      <dsp:nvSpPr>
        <dsp:cNvPr id="0" name=""/>
        <dsp:cNvSpPr/>
      </dsp:nvSpPr>
      <dsp:spPr>
        <a:xfrm>
          <a:off x="1266992" y="2754875"/>
          <a:ext cx="1504615" cy="1504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Comic Sans MS" pitchFamily="66" charset="0"/>
            </a:rPr>
            <a:t>Take action</a:t>
          </a:r>
        </a:p>
      </dsp:txBody>
      <dsp:txXfrm>
        <a:off x="1266992" y="2754875"/>
        <a:ext cx="1504615" cy="1504615"/>
      </dsp:txXfrm>
    </dsp:sp>
    <dsp:sp modelId="{D66F88F6-F8C3-413F-AFF0-79469A1FC9CB}">
      <dsp:nvSpPr>
        <dsp:cNvPr id="0" name=""/>
        <dsp:cNvSpPr/>
      </dsp:nvSpPr>
      <dsp:spPr>
        <a:xfrm>
          <a:off x="239078" y="264591"/>
          <a:ext cx="3560442" cy="3560442"/>
        </a:xfrm>
        <a:prstGeom prst="circularArrow">
          <a:avLst>
            <a:gd name="adj1" fmla="val 8241"/>
            <a:gd name="adj2" fmla="val 575443"/>
            <a:gd name="adj3" fmla="val 10174902"/>
            <a:gd name="adj4" fmla="val 7257617"/>
            <a:gd name="adj5" fmla="val 961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9FF8CF-BF74-4321-81F2-DF95D6B16D35}">
      <dsp:nvSpPr>
        <dsp:cNvPr id="0" name=""/>
        <dsp:cNvSpPr/>
      </dsp:nvSpPr>
      <dsp:spPr>
        <a:xfrm>
          <a:off x="541" y="561319"/>
          <a:ext cx="1504615" cy="1504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Comic Sans MS" pitchFamily="66" charset="0"/>
            </a:rPr>
            <a:t>Reflect</a:t>
          </a:r>
        </a:p>
      </dsp:txBody>
      <dsp:txXfrm>
        <a:off x="541" y="561319"/>
        <a:ext cx="1504615" cy="1504615"/>
      </dsp:txXfrm>
    </dsp:sp>
    <dsp:sp modelId="{F90FA506-CF19-4C43-BE4F-B4ADF8755E56}">
      <dsp:nvSpPr>
        <dsp:cNvPr id="0" name=""/>
        <dsp:cNvSpPr/>
      </dsp:nvSpPr>
      <dsp:spPr>
        <a:xfrm>
          <a:off x="239078" y="264591"/>
          <a:ext cx="3560442" cy="3560442"/>
        </a:xfrm>
        <a:prstGeom prst="circularArrow">
          <a:avLst>
            <a:gd name="adj1" fmla="val 8241"/>
            <a:gd name="adj2" fmla="val 575443"/>
            <a:gd name="adj3" fmla="val 16859603"/>
            <a:gd name="adj4" fmla="val 14964955"/>
            <a:gd name="adj5" fmla="val 961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6C501-5F3E-417D-9690-91D11C3545EC}">
      <dsp:nvSpPr>
        <dsp:cNvPr id="0" name=""/>
        <dsp:cNvSpPr/>
      </dsp:nvSpPr>
      <dsp:spPr>
        <a:xfrm>
          <a:off x="2387570" y="37766"/>
          <a:ext cx="3752227" cy="1003047"/>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schemeClr val="tx1"/>
              </a:solidFill>
              <a:latin typeface="Comic Sans MS" pitchFamily="66" charset="0"/>
            </a:rPr>
            <a:t>Concrete Experience</a:t>
          </a:r>
        </a:p>
        <a:p>
          <a:pPr marL="0" lvl="0" indent="0" algn="ctr" defTabSz="1066800">
            <a:lnSpc>
              <a:spcPct val="90000"/>
            </a:lnSpc>
            <a:spcBef>
              <a:spcPct val="0"/>
            </a:spcBef>
            <a:spcAft>
              <a:spcPct val="35000"/>
            </a:spcAft>
            <a:buNone/>
          </a:pPr>
          <a:r>
            <a:rPr lang="en-GB" sz="2400" kern="1200" dirty="0">
              <a:solidFill>
                <a:schemeClr val="tx1"/>
              </a:solidFill>
              <a:latin typeface="Comic Sans MS" pitchFamily="66" charset="0"/>
            </a:rPr>
            <a:t>(action )</a:t>
          </a:r>
        </a:p>
      </dsp:txBody>
      <dsp:txXfrm>
        <a:off x="2436535" y="86731"/>
        <a:ext cx="3654297" cy="905117"/>
      </dsp:txXfrm>
    </dsp:sp>
    <dsp:sp modelId="{8CA71C26-2483-44CC-8636-3606B37C94AA}">
      <dsp:nvSpPr>
        <dsp:cNvPr id="0" name=""/>
        <dsp:cNvSpPr/>
      </dsp:nvSpPr>
      <dsp:spPr>
        <a:xfrm>
          <a:off x="2636432" y="991831"/>
          <a:ext cx="3780099" cy="3780099"/>
        </a:xfrm>
        <a:custGeom>
          <a:avLst/>
          <a:gdLst/>
          <a:ahLst/>
          <a:cxnLst/>
          <a:rect l="0" t="0" r="0" b="0"/>
          <a:pathLst>
            <a:path>
              <a:moveTo>
                <a:pt x="2598093" y="137633"/>
              </a:moveTo>
              <a:arcTo wR="1890049" hR="1890049" stAng="17520036" swAng="1679866"/>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1CE9A27-447F-4777-84C2-127DB99FCF7C}">
      <dsp:nvSpPr>
        <dsp:cNvPr id="0" name=""/>
        <dsp:cNvSpPr/>
      </dsp:nvSpPr>
      <dsp:spPr>
        <a:xfrm>
          <a:off x="5295047" y="1906351"/>
          <a:ext cx="3140232" cy="1045977"/>
        </a:xfrm>
        <a:prstGeom prst="roundRect">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chemeClr val="tx1"/>
              </a:solidFill>
              <a:latin typeface="Comic Sans MS" pitchFamily="66" charset="0"/>
            </a:rPr>
            <a:t>Reflective Observation</a:t>
          </a:r>
        </a:p>
        <a:p>
          <a:pPr marL="0" lvl="0" indent="0" algn="ctr" defTabSz="889000">
            <a:lnSpc>
              <a:spcPct val="90000"/>
            </a:lnSpc>
            <a:spcBef>
              <a:spcPct val="0"/>
            </a:spcBef>
            <a:spcAft>
              <a:spcPct val="35000"/>
            </a:spcAft>
            <a:buNone/>
          </a:pPr>
          <a:r>
            <a:rPr lang="en-GB" sz="2000" kern="1200" dirty="0">
              <a:solidFill>
                <a:schemeClr val="tx1"/>
              </a:solidFill>
              <a:latin typeface="Comic Sans MS" pitchFamily="66" charset="0"/>
            </a:rPr>
            <a:t>(analysing)</a:t>
          </a:r>
        </a:p>
      </dsp:txBody>
      <dsp:txXfrm>
        <a:off x="5346107" y="1957411"/>
        <a:ext cx="3038112" cy="943857"/>
      </dsp:txXfrm>
    </dsp:sp>
    <dsp:sp modelId="{E17752D1-59F4-457C-AA17-302B5325AC67}">
      <dsp:nvSpPr>
        <dsp:cNvPr id="0" name=""/>
        <dsp:cNvSpPr/>
      </dsp:nvSpPr>
      <dsp:spPr>
        <a:xfrm>
          <a:off x="2670861" y="31772"/>
          <a:ext cx="3780099" cy="3780099"/>
        </a:xfrm>
        <a:custGeom>
          <a:avLst/>
          <a:gdLst/>
          <a:ahLst/>
          <a:cxnLst/>
          <a:rect l="0" t="0" r="0" b="0"/>
          <a:pathLst>
            <a:path>
              <a:moveTo>
                <a:pt x="3311313" y="3135962"/>
              </a:moveTo>
              <a:arcTo wR="1890049" hR="1890049" stAng="2474313" swAng="1531435"/>
            </a:path>
          </a:pathLst>
        </a:custGeom>
        <a:noFill/>
        <a:ln w="9525" cap="flat" cmpd="sng" algn="ctr">
          <a:solidFill>
            <a:schemeClr val="accent3">
              <a:hueOff val="3750088"/>
              <a:satOff val="-5627"/>
              <a:lumOff val="-915"/>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6F1FA46-85CF-4B32-8A90-793B892E3C11}">
      <dsp:nvSpPr>
        <dsp:cNvPr id="0" name=""/>
        <dsp:cNvSpPr/>
      </dsp:nvSpPr>
      <dsp:spPr>
        <a:xfrm>
          <a:off x="1813978" y="3747135"/>
          <a:ext cx="4899412" cy="1144508"/>
        </a:xfrm>
        <a:prstGeom prst="roundRect">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chemeClr val="tx1"/>
              </a:solidFill>
              <a:latin typeface="Comic Sans MS" pitchFamily="66" charset="0"/>
            </a:rPr>
            <a:t>Abstract Conceptualisation</a:t>
          </a:r>
        </a:p>
        <a:p>
          <a:pPr marL="0" lvl="0" indent="0" algn="ctr" defTabSz="889000">
            <a:lnSpc>
              <a:spcPct val="90000"/>
            </a:lnSpc>
            <a:spcBef>
              <a:spcPct val="0"/>
            </a:spcBef>
            <a:spcAft>
              <a:spcPct val="35000"/>
            </a:spcAft>
            <a:buNone/>
          </a:pPr>
          <a:r>
            <a:rPr lang="en-GB" sz="2000" kern="1200" dirty="0">
              <a:solidFill>
                <a:schemeClr val="tx1"/>
              </a:solidFill>
              <a:latin typeface="Comic Sans MS" pitchFamily="66" charset="0"/>
            </a:rPr>
            <a:t>(theorising or sense making)</a:t>
          </a:r>
        </a:p>
      </dsp:txBody>
      <dsp:txXfrm>
        <a:off x="1869848" y="3803005"/>
        <a:ext cx="4787672" cy="1032768"/>
      </dsp:txXfrm>
    </dsp:sp>
    <dsp:sp modelId="{F2B0C4CF-C639-4409-B0D4-0E16D5C344D8}">
      <dsp:nvSpPr>
        <dsp:cNvPr id="0" name=""/>
        <dsp:cNvSpPr/>
      </dsp:nvSpPr>
      <dsp:spPr>
        <a:xfrm>
          <a:off x="2726655" y="209010"/>
          <a:ext cx="3780099" cy="3780099"/>
        </a:xfrm>
        <a:custGeom>
          <a:avLst/>
          <a:gdLst/>
          <a:ahLst/>
          <a:cxnLst/>
          <a:rect l="0" t="0" r="0" b="0"/>
          <a:pathLst>
            <a:path>
              <a:moveTo>
                <a:pt x="792263" y="3428605"/>
              </a:moveTo>
              <a:arcTo wR="1890049" hR="1890049" stAng="7530511" swAng="1138978"/>
            </a:path>
          </a:pathLst>
        </a:custGeom>
        <a:noFill/>
        <a:ln w="9525" cap="flat" cmpd="sng" algn="ctr">
          <a:solidFill>
            <a:schemeClr val="accent3">
              <a:hueOff val="7500176"/>
              <a:satOff val="-11253"/>
              <a:lumOff val="-183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0ECD5E-893D-4547-9296-16CF2EB1E253}">
      <dsp:nvSpPr>
        <dsp:cNvPr id="0" name=""/>
        <dsp:cNvSpPr/>
      </dsp:nvSpPr>
      <dsp:spPr>
        <a:xfrm>
          <a:off x="711429" y="1834344"/>
          <a:ext cx="3324409" cy="1189991"/>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chemeClr val="tx1"/>
              </a:solidFill>
              <a:latin typeface="Comic Sans MS" pitchFamily="66" charset="0"/>
            </a:rPr>
            <a:t>Active Experimentation</a:t>
          </a:r>
        </a:p>
        <a:p>
          <a:pPr marL="0" lvl="0" indent="0" algn="ctr" defTabSz="889000">
            <a:lnSpc>
              <a:spcPct val="90000"/>
            </a:lnSpc>
            <a:spcBef>
              <a:spcPct val="0"/>
            </a:spcBef>
            <a:spcAft>
              <a:spcPct val="35000"/>
            </a:spcAft>
            <a:buNone/>
          </a:pPr>
          <a:r>
            <a:rPr lang="en-GB" sz="2000" kern="1200" dirty="0">
              <a:solidFill>
                <a:schemeClr val="tx1"/>
              </a:solidFill>
              <a:latin typeface="Comic Sans MS" pitchFamily="66" charset="0"/>
            </a:rPr>
            <a:t>(exploring/revising approaches</a:t>
          </a:r>
        </a:p>
      </dsp:txBody>
      <dsp:txXfrm>
        <a:off x="769520" y="1892435"/>
        <a:ext cx="3208227" cy="1073809"/>
      </dsp:txXfrm>
    </dsp:sp>
    <dsp:sp modelId="{7E0D1DCE-6F53-4345-B46B-504A4FF8B27D}">
      <dsp:nvSpPr>
        <dsp:cNvPr id="0" name=""/>
        <dsp:cNvSpPr/>
      </dsp:nvSpPr>
      <dsp:spPr>
        <a:xfrm>
          <a:off x="2751559" y="823743"/>
          <a:ext cx="3780099" cy="3780099"/>
        </a:xfrm>
        <a:custGeom>
          <a:avLst/>
          <a:gdLst/>
          <a:ahLst/>
          <a:cxnLst/>
          <a:rect l="0" t="0" r="0" b="0"/>
          <a:pathLst>
            <a:path>
              <a:moveTo>
                <a:pt x="333042" y="818594"/>
              </a:moveTo>
              <a:arcTo wR="1890049" hR="1890049" stAng="12872029" swAng="1255941"/>
            </a:path>
          </a:pathLst>
        </a:custGeom>
        <a:noFill/>
        <a:ln w="9525" cap="flat" cmpd="sng" algn="ctr">
          <a:solidFill>
            <a:schemeClr val="accent3">
              <a:hueOff val="11250264"/>
              <a:satOff val="-16880"/>
              <a:lumOff val="-2745"/>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ED0A72-A52A-40CA-B3DD-2B3DA1A86FFF}">
      <dsp:nvSpPr>
        <dsp:cNvPr id="0" name=""/>
        <dsp:cNvSpPr/>
      </dsp:nvSpPr>
      <dsp:spPr>
        <a:xfrm>
          <a:off x="4700735" y="2295632"/>
          <a:ext cx="3528864" cy="253894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en-GB" sz="2000" kern="1200" dirty="0">
              <a:latin typeface="Comic Sans MS" panose="030F0702030302020204" pitchFamily="66" charset="0"/>
            </a:rPr>
            <a:t>need to be able to see how to put the learning into practice in the real world. </a:t>
          </a:r>
        </a:p>
      </dsp:txBody>
      <dsp:txXfrm>
        <a:off x="5815166" y="2986140"/>
        <a:ext cx="2358661" cy="1792663"/>
      </dsp:txXfrm>
    </dsp:sp>
    <dsp:sp modelId="{9DC21767-7B1C-4144-AE5D-A0A473978BB4}">
      <dsp:nvSpPr>
        <dsp:cNvPr id="0" name=""/>
        <dsp:cNvSpPr/>
      </dsp:nvSpPr>
      <dsp:spPr>
        <a:xfrm>
          <a:off x="24431" y="2155863"/>
          <a:ext cx="3863653" cy="260108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None/>
            <a:tabLst/>
            <a:defRPr/>
          </a:pPr>
          <a:r>
            <a:rPr lang="en-GB" sz="2400" kern="1200" dirty="0">
              <a:latin typeface="Comic Sans MS" panose="030F0702030302020204" pitchFamily="66" charset="0"/>
            </a:rPr>
            <a:t>like to understand the theory behind the actions. </a:t>
          </a:r>
        </a:p>
        <a:p>
          <a:pPr marL="114300" lvl="1" indent="0" algn="l" defTabSz="666750">
            <a:lnSpc>
              <a:spcPct val="90000"/>
            </a:lnSpc>
            <a:spcBef>
              <a:spcPct val="0"/>
            </a:spcBef>
            <a:spcAft>
              <a:spcPct val="15000"/>
            </a:spcAft>
            <a:buNone/>
          </a:pPr>
          <a:endParaRPr lang="en-GB" sz="1300" kern="1200" dirty="0"/>
        </a:p>
      </dsp:txBody>
      <dsp:txXfrm>
        <a:off x="81568" y="2863271"/>
        <a:ext cx="2590283" cy="1836541"/>
      </dsp:txXfrm>
    </dsp:sp>
    <dsp:sp modelId="{EF7C94C1-C220-469D-8825-AB8847B3A520}">
      <dsp:nvSpPr>
        <dsp:cNvPr id="0" name=""/>
        <dsp:cNvSpPr/>
      </dsp:nvSpPr>
      <dsp:spPr>
        <a:xfrm>
          <a:off x="4858633" y="-319768"/>
          <a:ext cx="3370966" cy="18945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228600" lvl="1" indent="-228600" algn="l" defTabSz="1066800">
            <a:lnSpc>
              <a:spcPct val="90000"/>
            </a:lnSpc>
            <a:spcBef>
              <a:spcPct val="0"/>
            </a:spcBef>
            <a:spcAft>
              <a:spcPct val="15000"/>
            </a:spcAft>
            <a:buChar char="•"/>
          </a:pPr>
          <a:r>
            <a:rPr lang="en-GB" sz="2400" kern="1200" dirty="0">
              <a:latin typeface="Comic Sans MS" panose="030F0702030302020204" pitchFamily="66" charset="0"/>
            </a:rPr>
            <a:t>learn by observing &amp; thinking about what happened. </a:t>
          </a:r>
        </a:p>
      </dsp:txBody>
      <dsp:txXfrm>
        <a:off x="5911539" y="-278152"/>
        <a:ext cx="2276444" cy="1337648"/>
      </dsp:txXfrm>
    </dsp:sp>
    <dsp:sp modelId="{B2917118-0BA4-48EB-947D-547C7D62B994}">
      <dsp:nvSpPr>
        <dsp:cNvPr id="0" name=""/>
        <dsp:cNvSpPr/>
      </dsp:nvSpPr>
      <dsp:spPr>
        <a:xfrm>
          <a:off x="877013" y="-88322"/>
          <a:ext cx="3137417" cy="139178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228600" lvl="1" indent="-228600" algn="l" defTabSz="1066800">
            <a:lnSpc>
              <a:spcPct val="90000"/>
            </a:lnSpc>
            <a:spcBef>
              <a:spcPct val="0"/>
            </a:spcBef>
            <a:spcAft>
              <a:spcPct val="15000"/>
            </a:spcAft>
            <a:buChar char="•"/>
          </a:pPr>
          <a:r>
            <a:rPr lang="en-GB" sz="2400" kern="1200" dirty="0">
              <a:latin typeface="Comic Sans MS" panose="030F0702030302020204" pitchFamily="66" charset="0"/>
            </a:rPr>
            <a:t>learn by doing</a:t>
          </a:r>
        </a:p>
      </dsp:txBody>
      <dsp:txXfrm>
        <a:off x="907586" y="-57749"/>
        <a:ext cx="2135046" cy="982690"/>
      </dsp:txXfrm>
    </dsp:sp>
    <dsp:sp modelId="{0975BACD-81CB-447D-A49B-3145AAC9949E}">
      <dsp:nvSpPr>
        <dsp:cNvPr id="0" name=""/>
        <dsp:cNvSpPr/>
      </dsp:nvSpPr>
      <dsp:spPr>
        <a:xfrm>
          <a:off x="2188052" y="336233"/>
          <a:ext cx="1883254" cy="1883254"/>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GB" sz="2400" kern="1200" dirty="0"/>
            <a:t>Activist</a:t>
          </a:r>
        </a:p>
      </dsp:txBody>
      <dsp:txXfrm>
        <a:off x="2739644" y="887825"/>
        <a:ext cx="1331662" cy="1331662"/>
      </dsp:txXfrm>
    </dsp:sp>
    <dsp:sp modelId="{0A342DC6-26BA-4439-A016-3728FD23128B}">
      <dsp:nvSpPr>
        <dsp:cNvPr id="0" name=""/>
        <dsp:cNvSpPr/>
      </dsp:nvSpPr>
      <dsp:spPr>
        <a:xfrm rot="5400000">
          <a:off x="4158293" y="336233"/>
          <a:ext cx="1883254" cy="1883254"/>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Reflector</a:t>
          </a:r>
        </a:p>
      </dsp:txBody>
      <dsp:txXfrm rot="-5400000">
        <a:off x="4158293" y="887825"/>
        <a:ext cx="1331662" cy="1331662"/>
      </dsp:txXfrm>
    </dsp:sp>
    <dsp:sp modelId="{44AC9E87-B45C-4253-B7E5-62B2C1429DA6}">
      <dsp:nvSpPr>
        <dsp:cNvPr id="0" name=""/>
        <dsp:cNvSpPr/>
      </dsp:nvSpPr>
      <dsp:spPr>
        <a:xfrm rot="10800000">
          <a:off x="4158293" y="2306474"/>
          <a:ext cx="1883254" cy="1883254"/>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kern="1200" dirty="0"/>
            <a:t>Pragmatist</a:t>
          </a:r>
        </a:p>
      </dsp:txBody>
      <dsp:txXfrm rot="10800000">
        <a:off x="4158293" y="2306474"/>
        <a:ext cx="1331662" cy="1331662"/>
      </dsp:txXfrm>
    </dsp:sp>
    <dsp:sp modelId="{3C2B9AD5-413C-4570-8D38-FABE31823C33}">
      <dsp:nvSpPr>
        <dsp:cNvPr id="0" name=""/>
        <dsp:cNvSpPr/>
      </dsp:nvSpPr>
      <dsp:spPr>
        <a:xfrm rot="16200000">
          <a:off x="2188052" y="2306474"/>
          <a:ext cx="1883254" cy="1883254"/>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Theorist</a:t>
          </a:r>
        </a:p>
      </dsp:txBody>
      <dsp:txXfrm rot="5400000">
        <a:off x="2739644" y="2306474"/>
        <a:ext cx="1331662" cy="1331662"/>
      </dsp:txXfrm>
    </dsp:sp>
    <dsp:sp modelId="{EDAFC7C2-1680-43A4-B8F1-6FDEDCA4B1AF}">
      <dsp:nvSpPr>
        <dsp:cNvPr id="0" name=""/>
        <dsp:cNvSpPr/>
      </dsp:nvSpPr>
      <dsp:spPr>
        <a:xfrm>
          <a:off x="3789688" y="1871542"/>
          <a:ext cx="650223" cy="565411"/>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804AC5-F6D4-4581-9D51-37C09371250E}">
      <dsp:nvSpPr>
        <dsp:cNvPr id="0" name=""/>
        <dsp:cNvSpPr/>
      </dsp:nvSpPr>
      <dsp:spPr>
        <a:xfrm rot="10800000">
          <a:off x="3789688" y="2089008"/>
          <a:ext cx="650223" cy="565411"/>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11B9C2C-C520-428A-A323-2753598E0D44}" type="datetimeFigureOut">
              <a:rPr lang="en-GB" smtClean="0"/>
              <a:t>05/09/2019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71BD713-34E8-4D06-8F71-0811CBBBAE90}" type="slidenum">
              <a:rPr lang="en-GB" smtClean="0"/>
              <a:t>‹#›</a:t>
            </a:fld>
            <a:endParaRPr lang="en-GB"/>
          </a:p>
        </p:txBody>
      </p:sp>
    </p:spTree>
    <p:extLst>
      <p:ext uri="{BB962C8B-B14F-4D97-AF65-F5344CB8AC3E}">
        <p14:creationId xmlns:p14="http://schemas.microsoft.com/office/powerpoint/2010/main" val="348795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E666F4-6A5E-4797-B4A7-A9BF00523449}" type="datetimeFigureOut">
              <a:rPr lang="en-GB" smtClean="0"/>
              <a:t>05/09/2019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ABD21A-A08A-4B2B-B78A-ABEB983F5057}" type="slidenum">
              <a:rPr lang="en-GB" smtClean="0"/>
              <a:t>‹#›</a:t>
            </a:fld>
            <a:endParaRPr lang="en-GB"/>
          </a:p>
        </p:txBody>
      </p:sp>
    </p:spTree>
    <p:extLst>
      <p:ext uri="{BB962C8B-B14F-4D97-AF65-F5344CB8AC3E}">
        <p14:creationId xmlns:p14="http://schemas.microsoft.com/office/powerpoint/2010/main" val="3025335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5ABD21A-A08A-4B2B-B78A-ABEB983F5057}" type="slidenum">
              <a:rPr lang="en-GB" smtClean="0"/>
              <a:t>4</a:t>
            </a:fld>
            <a:endParaRPr lang="en-GB"/>
          </a:p>
        </p:txBody>
      </p:sp>
    </p:spTree>
    <p:extLst>
      <p:ext uri="{BB962C8B-B14F-4D97-AF65-F5344CB8AC3E}">
        <p14:creationId xmlns:p14="http://schemas.microsoft.com/office/powerpoint/2010/main" val="2392443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68E0800-B77E-4A54-89FD-81ADCE16156E}" type="datetimeFigureOut">
              <a:rPr lang="en-GB" smtClean="0"/>
              <a:pPr/>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EBC290-EB45-4E5A-9F86-2C046C7B9BF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8E0800-B77E-4A54-89FD-81ADCE16156E}" type="datetimeFigureOut">
              <a:rPr lang="en-GB" smtClean="0"/>
              <a:pPr/>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EBC290-EB45-4E5A-9F86-2C046C7B9BF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8E0800-B77E-4A54-89FD-81ADCE16156E}" type="datetimeFigureOut">
              <a:rPr lang="en-GB" smtClean="0"/>
              <a:pPr/>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EBC290-EB45-4E5A-9F86-2C046C7B9BF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8E0800-B77E-4A54-89FD-81ADCE16156E}" type="datetimeFigureOut">
              <a:rPr lang="en-GB" smtClean="0"/>
              <a:pPr/>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EBC290-EB45-4E5A-9F86-2C046C7B9BF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8E0800-B77E-4A54-89FD-81ADCE16156E}" type="datetimeFigureOut">
              <a:rPr lang="en-GB" smtClean="0"/>
              <a:pPr/>
              <a:t>05/09/2019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EBC290-EB45-4E5A-9F86-2C046C7B9BF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68E0800-B77E-4A54-89FD-81ADCE16156E}" type="datetimeFigureOut">
              <a:rPr lang="en-GB" smtClean="0"/>
              <a:pPr/>
              <a:t>05/09/2019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EBC290-EB45-4E5A-9F86-2C046C7B9BF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68E0800-B77E-4A54-89FD-81ADCE16156E}" type="datetimeFigureOut">
              <a:rPr lang="en-GB" smtClean="0"/>
              <a:pPr/>
              <a:t>05/09/2019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3EBC290-EB45-4E5A-9F86-2C046C7B9BF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68E0800-B77E-4A54-89FD-81ADCE16156E}" type="datetimeFigureOut">
              <a:rPr lang="en-GB" smtClean="0"/>
              <a:pPr/>
              <a:t>05/09/2019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3EBC290-EB45-4E5A-9F86-2C046C7B9BF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E0800-B77E-4A54-89FD-81ADCE16156E}" type="datetimeFigureOut">
              <a:rPr lang="en-GB" smtClean="0"/>
              <a:pPr/>
              <a:t>05/09/2019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3EBC290-EB45-4E5A-9F86-2C046C7B9BF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8E0800-B77E-4A54-89FD-81ADCE16156E}" type="datetimeFigureOut">
              <a:rPr lang="en-GB" smtClean="0"/>
              <a:pPr/>
              <a:t>05/09/2019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EBC290-EB45-4E5A-9F86-2C046C7B9BF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8E0800-B77E-4A54-89FD-81ADCE16156E}" type="datetimeFigureOut">
              <a:rPr lang="en-GB" smtClean="0"/>
              <a:pPr/>
              <a:t>05/09/2019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EBC290-EB45-4E5A-9F86-2C046C7B9BF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E0800-B77E-4A54-89FD-81ADCE16156E}" type="datetimeFigureOut">
              <a:rPr lang="en-GB" smtClean="0"/>
              <a:pPr/>
              <a:t>05/09/2019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EBC290-EB45-4E5A-9F86-2C046C7B9BF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www.youtube.com/watch?v=5Cf-1zx58CU" TargetMode="External"/><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hyperlink" Target="http://www.youtube.com/watch?v=ooqvgcY5VK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hyperlink" Target="http://www.puzzle-maker.com/C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96752"/>
            <a:ext cx="7772400" cy="1470025"/>
          </a:xfrm>
        </p:spPr>
        <p:txBody>
          <a:bodyPr>
            <a:noAutofit/>
          </a:bodyPr>
          <a:lstStyle/>
          <a:p>
            <a:r>
              <a:rPr lang="en-GB" sz="3200" dirty="0">
                <a:latin typeface="Comic Sans MS" pitchFamily="66" charset="0"/>
              </a:rPr>
              <a:t>Unit 6</a:t>
            </a:r>
            <a:br>
              <a:rPr lang="en-GB" sz="3200" dirty="0">
                <a:latin typeface="Comic Sans MS" pitchFamily="66" charset="0"/>
              </a:rPr>
            </a:br>
            <a:br>
              <a:rPr lang="en-GB" sz="3200" dirty="0">
                <a:latin typeface="Comic Sans MS" pitchFamily="66" charset="0"/>
              </a:rPr>
            </a:br>
            <a:r>
              <a:rPr lang="en-GB" sz="3200" dirty="0">
                <a:latin typeface="Comic Sans MS" pitchFamily="66" charset="0"/>
              </a:rPr>
              <a:t>Learning &amp; Theories of Learning</a:t>
            </a:r>
          </a:p>
        </p:txBody>
      </p:sp>
      <p:sp>
        <p:nvSpPr>
          <p:cNvPr id="3" name="Subtitle 2"/>
          <p:cNvSpPr>
            <a:spLocks noGrp="1"/>
          </p:cNvSpPr>
          <p:nvPr>
            <p:ph type="subTitle" idx="1"/>
          </p:nvPr>
        </p:nvSpPr>
        <p:spPr/>
        <p:txBody>
          <a:bodyPr/>
          <a:lstStyle/>
          <a:p>
            <a:endParaRPr lang="en-GB" dirty="0"/>
          </a:p>
        </p:txBody>
      </p:sp>
      <p:pic>
        <p:nvPicPr>
          <p:cNvPr id="1026" name="Picture 2" descr="C:\Users\annh\AppData\Local\Microsoft\Windows\Temporary Internet Files\Content.IE5\VA1Z6II0\MC90038336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3861048"/>
            <a:ext cx="1816913" cy="153344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nnh\AppData\Local\Microsoft\Windows\Temporary Internet Files\Content.IE5\36EHSOAJ\MC90033167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45981" y="3407875"/>
            <a:ext cx="1561723" cy="178202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annh\AppData\Local\Microsoft\Windows\Temporary Internet Files\Content.IE5\SDZZ197O\MC900280783[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91756" y="3933056"/>
            <a:ext cx="2172261" cy="17713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2997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00270" y="117683"/>
            <a:ext cx="8229600" cy="1143000"/>
          </a:xfrm>
        </p:spPr>
        <p:txBody>
          <a:bodyPr/>
          <a:lstStyle/>
          <a:p>
            <a:r>
              <a:rPr lang="en-GB" dirty="0"/>
              <a:t>Influences on learning</a:t>
            </a:r>
          </a:p>
        </p:txBody>
      </p:sp>
      <p:sp>
        <p:nvSpPr>
          <p:cNvPr id="4" name="TextBox 3"/>
          <p:cNvSpPr txBox="1"/>
          <p:nvPr/>
        </p:nvSpPr>
        <p:spPr>
          <a:xfrm>
            <a:off x="316158" y="1817813"/>
            <a:ext cx="1584176" cy="369332"/>
          </a:xfrm>
          <a:prstGeom prst="rect">
            <a:avLst/>
          </a:prstGeom>
          <a:noFill/>
          <a:ln>
            <a:solidFill>
              <a:schemeClr val="accent1"/>
            </a:solidFill>
          </a:ln>
        </p:spPr>
        <p:txBody>
          <a:bodyPr wrap="square" rtlCol="0">
            <a:spAutoFit/>
          </a:bodyPr>
          <a:lstStyle/>
          <a:p>
            <a:pPr algn="ctr"/>
            <a:r>
              <a:rPr lang="en-GB" dirty="0"/>
              <a:t>Culture</a:t>
            </a:r>
          </a:p>
        </p:txBody>
      </p:sp>
      <p:sp>
        <p:nvSpPr>
          <p:cNvPr id="5" name="TextBox 4"/>
          <p:cNvSpPr txBox="1"/>
          <p:nvPr/>
        </p:nvSpPr>
        <p:spPr>
          <a:xfrm>
            <a:off x="2066121" y="1281222"/>
            <a:ext cx="1584176" cy="369332"/>
          </a:xfrm>
          <a:prstGeom prst="rect">
            <a:avLst/>
          </a:prstGeom>
          <a:noFill/>
          <a:ln>
            <a:solidFill>
              <a:schemeClr val="accent1"/>
            </a:solidFill>
          </a:ln>
        </p:spPr>
        <p:txBody>
          <a:bodyPr wrap="square" rtlCol="0">
            <a:spAutoFit/>
          </a:bodyPr>
          <a:lstStyle/>
          <a:p>
            <a:pPr algn="ctr"/>
            <a:r>
              <a:rPr lang="en-GB" dirty="0"/>
              <a:t>Health</a:t>
            </a:r>
          </a:p>
        </p:txBody>
      </p:sp>
      <p:sp>
        <p:nvSpPr>
          <p:cNvPr id="6" name="TextBox 5"/>
          <p:cNvSpPr txBox="1"/>
          <p:nvPr/>
        </p:nvSpPr>
        <p:spPr>
          <a:xfrm>
            <a:off x="3722982" y="1270336"/>
            <a:ext cx="1584176" cy="369332"/>
          </a:xfrm>
          <a:prstGeom prst="rect">
            <a:avLst/>
          </a:prstGeom>
          <a:noFill/>
          <a:ln>
            <a:solidFill>
              <a:schemeClr val="accent1"/>
            </a:solidFill>
          </a:ln>
        </p:spPr>
        <p:txBody>
          <a:bodyPr wrap="square" rtlCol="0">
            <a:spAutoFit/>
          </a:bodyPr>
          <a:lstStyle/>
          <a:p>
            <a:pPr algn="ctr"/>
            <a:r>
              <a:rPr lang="en-GB" dirty="0"/>
              <a:t>Motivation</a:t>
            </a:r>
          </a:p>
        </p:txBody>
      </p:sp>
      <p:sp>
        <p:nvSpPr>
          <p:cNvPr id="7" name="TextBox 6"/>
          <p:cNvSpPr txBox="1"/>
          <p:nvPr/>
        </p:nvSpPr>
        <p:spPr>
          <a:xfrm>
            <a:off x="5460978" y="1272178"/>
            <a:ext cx="1584176" cy="646331"/>
          </a:xfrm>
          <a:prstGeom prst="rect">
            <a:avLst/>
          </a:prstGeom>
          <a:noFill/>
          <a:ln>
            <a:solidFill>
              <a:schemeClr val="accent1"/>
            </a:solidFill>
          </a:ln>
        </p:spPr>
        <p:txBody>
          <a:bodyPr wrap="square" rtlCol="0">
            <a:spAutoFit/>
          </a:bodyPr>
          <a:lstStyle/>
          <a:p>
            <a:pPr algn="ctr"/>
            <a:r>
              <a:rPr lang="en-GB" dirty="0"/>
              <a:t>Learning style</a:t>
            </a:r>
          </a:p>
        </p:txBody>
      </p:sp>
      <p:sp>
        <p:nvSpPr>
          <p:cNvPr id="8" name="TextBox 7"/>
          <p:cNvSpPr txBox="1"/>
          <p:nvPr/>
        </p:nvSpPr>
        <p:spPr>
          <a:xfrm>
            <a:off x="316158" y="2343265"/>
            <a:ext cx="1584176" cy="369332"/>
          </a:xfrm>
          <a:prstGeom prst="rect">
            <a:avLst/>
          </a:prstGeom>
          <a:noFill/>
          <a:ln>
            <a:solidFill>
              <a:schemeClr val="accent1"/>
            </a:solidFill>
          </a:ln>
        </p:spPr>
        <p:txBody>
          <a:bodyPr wrap="square" rtlCol="0">
            <a:spAutoFit/>
          </a:bodyPr>
          <a:lstStyle/>
          <a:p>
            <a:pPr algn="ctr"/>
            <a:r>
              <a:rPr lang="en-GB" dirty="0"/>
              <a:t>IT skills</a:t>
            </a:r>
          </a:p>
        </p:txBody>
      </p:sp>
      <p:sp>
        <p:nvSpPr>
          <p:cNvPr id="9" name="TextBox 8"/>
          <p:cNvSpPr txBox="1"/>
          <p:nvPr/>
        </p:nvSpPr>
        <p:spPr>
          <a:xfrm>
            <a:off x="316158" y="2894972"/>
            <a:ext cx="1584176" cy="646331"/>
          </a:xfrm>
          <a:prstGeom prst="rect">
            <a:avLst/>
          </a:prstGeom>
          <a:noFill/>
          <a:ln>
            <a:solidFill>
              <a:schemeClr val="accent1"/>
            </a:solidFill>
          </a:ln>
        </p:spPr>
        <p:txBody>
          <a:bodyPr wrap="square" rtlCol="0">
            <a:spAutoFit/>
          </a:bodyPr>
          <a:lstStyle/>
          <a:p>
            <a:pPr algn="ctr"/>
            <a:r>
              <a:rPr lang="en-GB" dirty="0"/>
              <a:t>Access to study centre</a:t>
            </a:r>
          </a:p>
        </p:txBody>
      </p:sp>
      <p:sp>
        <p:nvSpPr>
          <p:cNvPr id="10" name="TextBox 9"/>
          <p:cNvSpPr txBox="1"/>
          <p:nvPr/>
        </p:nvSpPr>
        <p:spPr>
          <a:xfrm>
            <a:off x="316158" y="3701175"/>
            <a:ext cx="1584176" cy="923330"/>
          </a:xfrm>
          <a:prstGeom prst="rect">
            <a:avLst/>
          </a:prstGeom>
          <a:noFill/>
          <a:ln>
            <a:solidFill>
              <a:schemeClr val="accent1"/>
            </a:solidFill>
          </a:ln>
        </p:spPr>
        <p:txBody>
          <a:bodyPr wrap="square" rtlCol="0">
            <a:spAutoFit/>
          </a:bodyPr>
          <a:lstStyle/>
          <a:p>
            <a:pPr algn="ctr"/>
            <a:r>
              <a:rPr lang="en-GB" dirty="0"/>
              <a:t>Specific learning needs</a:t>
            </a:r>
          </a:p>
        </p:txBody>
      </p:sp>
      <p:sp>
        <p:nvSpPr>
          <p:cNvPr id="11" name="TextBox 10"/>
          <p:cNvSpPr txBox="1"/>
          <p:nvPr/>
        </p:nvSpPr>
        <p:spPr>
          <a:xfrm>
            <a:off x="316158" y="4759515"/>
            <a:ext cx="1584176" cy="923330"/>
          </a:xfrm>
          <a:prstGeom prst="rect">
            <a:avLst/>
          </a:prstGeom>
          <a:noFill/>
          <a:ln>
            <a:solidFill>
              <a:schemeClr val="accent1"/>
            </a:solidFill>
          </a:ln>
        </p:spPr>
        <p:txBody>
          <a:bodyPr wrap="square" rtlCol="0">
            <a:spAutoFit/>
          </a:bodyPr>
          <a:lstStyle/>
          <a:p>
            <a:pPr algn="ctr"/>
            <a:r>
              <a:rPr lang="en-GB" dirty="0"/>
              <a:t>Attitude and self-discipline</a:t>
            </a:r>
          </a:p>
        </p:txBody>
      </p:sp>
      <p:sp>
        <p:nvSpPr>
          <p:cNvPr id="12" name="TextBox 11"/>
          <p:cNvSpPr txBox="1"/>
          <p:nvPr/>
        </p:nvSpPr>
        <p:spPr>
          <a:xfrm>
            <a:off x="316158" y="5826701"/>
            <a:ext cx="1584176" cy="369332"/>
          </a:xfrm>
          <a:prstGeom prst="rect">
            <a:avLst/>
          </a:prstGeom>
          <a:noFill/>
          <a:ln>
            <a:solidFill>
              <a:schemeClr val="accent1"/>
            </a:solidFill>
          </a:ln>
        </p:spPr>
        <p:txBody>
          <a:bodyPr wrap="square" rtlCol="0">
            <a:spAutoFit/>
          </a:bodyPr>
          <a:lstStyle/>
          <a:p>
            <a:pPr algn="ctr"/>
            <a:r>
              <a:rPr lang="en-GB" dirty="0"/>
              <a:t>Lifestyle</a:t>
            </a:r>
          </a:p>
        </p:txBody>
      </p:sp>
      <p:sp>
        <p:nvSpPr>
          <p:cNvPr id="13" name="TextBox 12"/>
          <p:cNvSpPr txBox="1"/>
          <p:nvPr/>
        </p:nvSpPr>
        <p:spPr>
          <a:xfrm>
            <a:off x="3722981" y="5965200"/>
            <a:ext cx="1889788" cy="646331"/>
          </a:xfrm>
          <a:prstGeom prst="rect">
            <a:avLst/>
          </a:prstGeom>
          <a:noFill/>
          <a:ln>
            <a:solidFill>
              <a:schemeClr val="accent1"/>
            </a:solidFill>
          </a:ln>
        </p:spPr>
        <p:txBody>
          <a:bodyPr wrap="square" rtlCol="0">
            <a:spAutoFit/>
          </a:bodyPr>
          <a:lstStyle/>
          <a:p>
            <a:pPr algn="ctr"/>
            <a:r>
              <a:rPr lang="en-GB" dirty="0"/>
              <a:t>Care responsibilities</a:t>
            </a:r>
          </a:p>
        </p:txBody>
      </p:sp>
      <p:sp>
        <p:nvSpPr>
          <p:cNvPr id="14" name="TextBox 13"/>
          <p:cNvSpPr txBox="1"/>
          <p:nvPr/>
        </p:nvSpPr>
        <p:spPr>
          <a:xfrm>
            <a:off x="7305126" y="6309320"/>
            <a:ext cx="1584176" cy="369332"/>
          </a:xfrm>
          <a:prstGeom prst="rect">
            <a:avLst/>
          </a:prstGeom>
          <a:noFill/>
          <a:ln>
            <a:solidFill>
              <a:schemeClr val="accent1"/>
            </a:solidFill>
          </a:ln>
        </p:spPr>
        <p:txBody>
          <a:bodyPr wrap="square" rtlCol="0">
            <a:spAutoFit/>
          </a:bodyPr>
          <a:lstStyle/>
          <a:p>
            <a:pPr algn="ctr"/>
            <a:r>
              <a:rPr lang="en-GB" dirty="0"/>
              <a:t>Study space</a:t>
            </a:r>
          </a:p>
        </p:txBody>
      </p:sp>
      <p:sp>
        <p:nvSpPr>
          <p:cNvPr id="15" name="TextBox 14"/>
          <p:cNvSpPr txBox="1"/>
          <p:nvPr/>
        </p:nvSpPr>
        <p:spPr>
          <a:xfrm>
            <a:off x="2054626" y="5971911"/>
            <a:ext cx="1584176" cy="369332"/>
          </a:xfrm>
          <a:prstGeom prst="rect">
            <a:avLst/>
          </a:prstGeom>
          <a:noFill/>
          <a:ln>
            <a:solidFill>
              <a:schemeClr val="accent1"/>
            </a:solidFill>
          </a:ln>
        </p:spPr>
        <p:txBody>
          <a:bodyPr wrap="square" rtlCol="0">
            <a:spAutoFit/>
          </a:bodyPr>
          <a:lstStyle/>
          <a:p>
            <a:pPr algn="ctr"/>
            <a:r>
              <a:rPr lang="en-GB" dirty="0"/>
              <a:t>Employment</a:t>
            </a:r>
          </a:p>
        </p:txBody>
      </p:sp>
      <p:sp>
        <p:nvSpPr>
          <p:cNvPr id="16" name="TextBox 15"/>
          <p:cNvSpPr txBox="1"/>
          <p:nvPr/>
        </p:nvSpPr>
        <p:spPr>
          <a:xfrm>
            <a:off x="7305126" y="2067402"/>
            <a:ext cx="1584176" cy="369332"/>
          </a:xfrm>
          <a:prstGeom prst="rect">
            <a:avLst/>
          </a:prstGeom>
          <a:noFill/>
          <a:ln>
            <a:solidFill>
              <a:schemeClr val="accent1"/>
            </a:solidFill>
          </a:ln>
        </p:spPr>
        <p:txBody>
          <a:bodyPr wrap="square" rtlCol="0">
            <a:spAutoFit/>
          </a:bodyPr>
          <a:lstStyle/>
          <a:p>
            <a:pPr algn="ctr"/>
            <a:r>
              <a:rPr lang="en-GB" dirty="0"/>
              <a:t>Aspirations</a:t>
            </a:r>
          </a:p>
        </p:txBody>
      </p:sp>
      <p:sp>
        <p:nvSpPr>
          <p:cNvPr id="17" name="TextBox 16"/>
          <p:cNvSpPr txBox="1"/>
          <p:nvPr/>
        </p:nvSpPr>
        <p:spPr>
          <a:xfrm>
            <a:off x="316158" y="1272178"/>
            <a:ext cx="1584176" cy="369332"/>
          </a:xfrm>
          <a:prstGeom prst="rect">
            <a:avLst/>
          </a:prstGeom>
          <a:noFill/>
          <a:ln>
            <a:solidFill>
              <a:schemeClr val="accent1"/>
            </a:solidFill>
          </a:ln>
        </p:spPr>
        <p:txBody>
          <a:bodyPr wrap="square" rtlCol="0">
            <a:spAutoFit/>
          </a:bodyPr>
          <a:lstStyle/>
          <a:p>
            <a:pPr algn="ctr"/>
            <a:r>
              <a:rPr lang="en-GB" dirty="0"/>
              <a:t>Friends</a:t>
            </a:r>
          </a:p>
        </p:txBody>
      </p:sp>
      <p:sp>
        <p:nvSpPr>
          <p:cNvPr id="18" name="TextBox 17"/>
          <p:cNvSpPr txBox="1"/>
          <p:nvPr/>
        </p:nvSpPr>
        <p:spPr>
          <a:xfrm>
            <a:off x="7272469" y="3573992"/>
            <a:ext cx="1584176" cy="646331"/>
          </a:xfrm>
          <a:prstGeom prst="rect">
            <a:avLst/>
          </a:prstGeom>
          <a:noFill/>
          <a:ln>
            <a:solidFill>
              <a:schemeClr val="accent1"/>
            </a:solidFill>
          </a:ln>
        </p:spPr>
        <p:txBody>
          <a:bodyPr wrap="square" rtlCol="0">
            <a:spAutoFit/>
          </a:bodyPr>
          <a:lstStyle/>
          <a:p>
            <a:pPr algn="ctr"/>
            <a:r>
              <a:rPr lang="en-GB" dirty="0"/>
              <a:t>Funding for study</a:t>
            </a:r>
          </a:p>
        </p:txBody>
      </p:sp>
      <p:sp>
        <p:nvSpPr>
          <p:cNvPr id="19" name="TextBox 18"/>
          <p:cNvSpPr txBox="1"/>
          <p:nvPr/>
        </p:nvSpPr>
        <p:spPr>
          <a:xfrm>
            <a:off x="7196945" y="4333842"/>
            <a:ext cx="1692357" cy="369332"/>
          </a:xfrm>
          <a:prstGeom prst="rect">
            <a:avLst/>
          </a:prstGeom>
          <a:noFill/>
          <a:ln>
            <a:solidFill>
              <a:schemeClr val="accent1"/>
            </a:solidFill>
          </a:ln>
        </p:spPr>
        <p:txBody>
          <a:bodyPr wrap="square" rtlCol="0">
            <a:spAutoFit/>
          </a:bodyPr>
          <a:lstStyle/>
          <a:p>
            <a:pPr algn="ctr"/>
            <a:r>
              <a:rPr lang="en-GB" dirty="0"/>
              <a:t>Relationships</a:t>
            </a:r>
          </a:p>
        </p:txBody>
      </p:sp>
      <p:sp>
        <p:nvSpPr>
          <p:cNvPr id="20" name="TextBox 19"/>
          <p:cNvSpPr txBox="1"/>
          <p:nvPr/>
        </p:nvSpPr>
        <p:spPr>
          <a:xfrm>
            <a:off x="7286128" y="4851848"/>
            <a:ext cx="1584176" cy="369332"/>
          </a:xfrm>
          <a:prstGeom prst="rect">
            <a:avLst/>
          </a:prstGeom>
          <a:noFill/>
          <a:ln>
            <a:solidFill>
              <a:schemeClr val="accent1"/>
            </a:solidFill>
          </a:ln>
        </p:spPr>
        <p:txBody>
          <a:bodyPr wrap="square" rtlCol="0">
            <a:spAutoFit/>
          </a:bodyPr>
          <a:lstStyle/>
          <a:p>
            <a:pPr algn="ctr"/>
            <a:r>
              <a:rPr lang="en-GB" dirty="0"/>
              <a:t>Family</a:t>
            </a:r>
          </a:p>
        </p:txBody>
      </p:sp>
      <p:sp>
        <p:nvSpPr>
          <p:cNvPr id="21" name="TextBox 20"/>
          <p:cNvSpPr txBox="1"/>
          <p:nvPr/>
        </p:nvSpPr>
        <p:spPr>
          <a:xfrm>
            <a:off x="7264357" y="5311935"/>
            <a:ext cx="1584176" cy="369332"/>
          </a:xfrm>
          <a:prstGeom prst="rect">
            <a:avLst/>
          </a:prstGeom>
          <a:noFill/>
          <a:ln>
            <a:solidFill>
              <a:schemeClr val="accent1"/>
            </a:solidFill>
          </a:ln>
        </p:spPr>
        <p:txBody>
          <a:bodyPr wrap="square" rtlCol="0">
            <a:spAutoFit/>
          </a:bodyPr>
          <a:lstStyle/>
          <a:p>
            <a:pPr algn="ctr"/>
            <a:r>
              <a:rPr lang="en-GB" dirty="0"/>
              <a:t>Time</a:t>
            </a:r>
          </a:p>
        </p:txBody>
      </p:sp>
      <p:sp>
        <p:nvSpPr>
          <p:cNvPr id="23" name="TextBox 22"/>
          <p:cNvSpPr txBox="1"/>
          <p:nvPr/>
        </p:nvSpPr>
        <p:spPr>
          <a:xfrm>
            <a:off x="5680181" y="5826701"/>
            <a:ext cx="1584176" cy="923330"/>
          </a:xfrm>
          <a:prstGeom prst="rect">
            <a:avLst/>
          </a:prstGeom>
          <a:noFill/>
          <a:ln>
            <a:solidFill>
              <a:schemeClr val="accent1"/>
            </a:solidFill>
          </a:ln>
        </p:spPr>
        <p:txBody>
          <a:bodyPr wrap="square" rtlCol="0">
            <a:spAutoFit/>
          </a:bodyPr>
          <a:lstStyle/>
          <a:p>
            <a:pPr algn="ctr"/>
            <a:r>
              <a:rPr lang="en-GB" dirty="0"/>
              <a:t>Access to books and the internet</a:t>
            </a:r>
          </a:p>
        </p:txBody>
      </p:sp>
      <p:sp>
        <p:nvSpPr>
          <p:cNvPr id="24" name="TextBox 23"/>
          <p:cNvSpPr txBox="1"/>
          <p:nvPr/>
        </p:nvSpPr>
        <p:spPr>
          <a:xfrm>
            <a:off x="7305126" y="2562682"/>
            <a:ext cx="1584176" cy="923330"/>
          </a:xfrm>
          <a:prstGeom prst="rect">
            <a:avLst/>
          </a:prstGeom>
          <a:noFill/>
          <a:ln>
            <a:solidFill>
              <a:schemeClr val="accent1"/>
            </a:solidFill>
          </a:ln>
        </p:spPr>
        <p:txBody>
          <a:bodyPr wrap="square" rtlCol="0">
            <a:spAutoFit/>
          </a:bodyPr>
          <a:lstStyle/>
          <a:p>
            <a:pPr algn="ctr"/>
            <a:r>
              <a:rPr lang="en-GB" dirty="0"/>
              <a:t>Previous educational experiences</a:t>
            </a:r>
          </a:p>
        </p:txBody>
      </p:sp>
      <p:sp>
        <p:nvSpPr>
          <p:cNvPr id="25" name="TextBox 24"/>
          <p:cNvSpPr txBox="1"/>
          <p:nvPr/>
        </p:nvSpPr>
        <p:spPr>
          <a:xfrm>
            <a:off x="7305126" y="5826701"/>
            <a:ext cx="1584176" cy="369332"/>
          </a:xfrm>
          <a:prstGeom prst="rect">
            <a:avLst/>
          </a:prstGeom>
          <a:noFill/>
          <a:ln>
            <a:solidFill>
              <a:schemeClr val="accent1"/>
            </a:solidFill>
          </a:ln>
        </p:spPr>
        <p:txBody>
          <a:bodyPr wrap="square" rtlCol="0">
            <a:spAutoFit/>
          </a:bodyPr>
          <a:lstStyle/>
          <a:p>
            <a:pPr algn="ctr"/>
            <a:r>
              <a:rPr lang="en-GB" dirty="0"/>
              <a:t>Culture</a:t>
            </a:r>
          </a:p>
        </p:txBody>
      </p:sp>
      <p:sp>
        <p:nvSpPr>
          <p:cNvPr id="26" name="TextBox 25"/>
          <p:cNvSpPr txBox="1"/>
          <p:nvPr/>
        </p:nvSpPr>
        <p:spPr>
          <a:xfrm>
            <a:off x="7282206" y="1280918"/>
            <a:ext cx="1584176" cy="646331"/>
          </a:xfrm>
          <a:prstGeom prst="rect">
            <a:avLst/>
          </a:prstGeom>
          <a:noFill/>
          <a:ln>
            <a:solidFill>
              <a:schemeClr val="accent1"/>
            </a:solidFill>
          </a:ln>
        </p:spPr>
        <p:txBody>
          <a:bodyPr wrap="square" rtlCol="0">
            <a:spAutoFit/>
          </a:bodyPr>
          <a:lstStyle/>
          <a:p>
            <a:pPr algn="ctr"/>
            <a:r>
              <a:rPr lang="en-GB" dirty="0"/>
              <a:t>Informal learning</a:t>
            </a:r>
          </a:p>
        </p:txBody>
      </p:sp>
      <p:sp>
        <p:nvSpPr>
          <p:cNvPr id="27" name="TextBox 26"/>
          <p:cNvSpPr txBox="1"/>
          <p:nvPr/>
        </p:nvSpPr>
        <p:spPr>
          <a:xfrm>
            <a:off x="2826801" y="2436734"/>
            <a:ext cx="3682148" cy="2739211"/>
          </a:xfrm>
          <a:prstGeom prst="rect">
            <a:avLst/>
          </a:prstGeom>
          <a:solidFill>
            <a:schemeClr val="bg2">
              <a:lumMod val="90000"/>
            </a:schemeClr>
          </a:solidFill>
          <a:ln>
            <a:solidFill>
              <a:schemeClr val="accent1"/>
            </a:solidFill>
          </a:ln>
        </p:spPr>
        <p:txBody>
          <a:bodyPr wrap="square" rtlCol="0">
            <a:spAutoFit/>
          </a:bodyPr>
          <a:lstStyle/>
          <a:p>
            <a:pPr algn="ctr"/>
            <a:endParaRPr lang="en-GB" dirty="0"/>
          </a:p>
          <a:p>
            <a:pPr algn="ctr"/>
            <a:endParaRPr lang="en-GB" dirty="0"/>
          </a:p>
          <a:p>
            <a:pPr algn="ctr"/>
            <a:endParaRPr lang="en-GB" dirty="0"/>
          </a:p>
          <a:p>
            <a:pPr algn="ctr"/>
            <a:r>
              <a:rPr lang="en-GB" sz="3200" dirty="0"/>
              <a:t>Influences on learning</a:t>
            </a:r>
          </a:p>
          <a:p>
            <a:pPr algn="ctr"/>
            <a:endParaRPr lang="en-GB" dirty="0"/>
          </a:p>
          <a:p>
            <a:pPr algn="ctr"/>
            <a:endParaRPr lang="en-GB" dirty="0"/>
          </a:p>
          <a:p>
            <a:pPr algn="ctr"/>
            <a:endParaRPr lang="en-GB" dirty="0"/>
          </a:p>
        </p:txBody>
      </p:sp>
      <p:cxnSp>
        <p:nvCxnSpPr>
          <p:cNvPr id="29" name="Straight Connector 28"/>
          <p:cNvCxnSpPr/>
          <p:nvPr/>
        </p:nvCxnSpPr>
        <p:spPr>
          <a:xfrm flipV="1">
            <a:off x="4427984" y="1650554"/>
            <a:ext cx="0" cy="786182"/>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987824" y="1650554"/>
            <a:ext cx="0" cy="786182"/>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flipV="1">
            <a:off x="1900334" y="1650554"/>
            <a:ext cx="946380" cy="1062043"/>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flipV="1">
            <a:off x="1900334" y="2187145"/>
            <a:ext cx="946380" cy="837202"/>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8" idx="3"/>
          </p:cNvCxnSpPr>
          <p:nvPr/>
        </p:nvCxnSpPr>
        <p:spPr>
          <a:xfrm>
            <a:off x="1900334" y="2527931"/>
            <a:ext cx="926467" cy="829061"/>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900334" y="3356992"/>
            <a:ext cx="926467" cy="344183"/>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0" idx="3"/>
          </p:cNvCxnSpPr>
          <p:nvPr/>
        </p:nvCxnSpPr>
        <p:spPr>
          <a:xfrm flipV="1">
            <a:off x="1900334" y="4005064"/>
            <a:ext cx="926467" cy="1577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1" idx="3"/>
          </p:cNvCxnSpPr>
          <p:nvPr/>
        </p:nvCxnSpPr>
        <p:spPr>
          <a:xfrm flipV="1">
            <a:off x="1900334" y="4703174"/>
            <a:ext cx="871466" cy="518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12" idx="3"/>
          </p:cNvCxnSpPr>
          <p:nvPr/>
        </p:nvCxnSpPr>
        <p:spPr>
          <a:xfrm flipV="1">
            <a:off x="1900334" y="5175945"/>
            <a:ext cx="926467" cy="835422"/>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3131840" y="5221180"/>
            <a:ext cx="72008" cy="74402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13" idx="0"/>
            <a:endCxn id="27" idx="2"/>
          </p:cNvCxnSpPr>
          <p:nvPr/>
        </p:nvCxnSpPr>
        <p:spPr>
          <a:xfrm flipV="1">
            <a:off x="4667875" y="5175945"/>
            <a:ext cx="0" cy="789255"/>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flipV="1">
            <a:off x="6012160" y="5221180"/>
            <a:ext cx="648072" cy="605521"/>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flipV="1">
            <a:off x="6508949" y="5036514"/>
            <a:ext cx="871363" cy="790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H="1" flipV="1">
            <a:off x="7596336" y="6196034"/>
            <a:ext cx="108012" cy="92332"/>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flipV="1">
            <a:off x="6336196" y="5175945"/>
            <a:ext cx="908588" cy="673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a:endCxn id="20" idx="1"/>
          </p:cNvCxnSpPr>
          <p:nvPr/>
        </p:nvCxnSpPr>
        <p:spPr>
          <a:xfrm>
            <a:off x="6508949" y="4703174"/>
            <a:ext cx="777179" cy="3333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a:endCxn id="19" idx="1"/>
          </p:cNvCxnSpPr>
          <p:nvPr/>
        </p:nvCxnSpPr>
        <p:spPr>
          <a:xfrm>
            <a:off x="6508949" y="4437112"/>
            <a:ext cx="687996" cy="81396"/>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6084168" y="1927249"/>
            <a:ext cx="0" cy="509485"/>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6508949" y="1918509"/>
            <a:ext cx="755408" cy="518225"/>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a:endCxn id="16" idx="1"/>
          </p:cNvCxnSpPr>
          <p:nvPr/>
        </p:nvCxnSpPr>
        <p:spPr>
          <a:xfrm flipV="1">
            <a:off x="6508949" y="2252068"/>
            <a:ext cx="796177" cy="460529"/>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a:endCxn id="24" idx="1"/>
          </p:cNvCxnSpPr>
          <p:nvPr/>
        </p:nvCxnSpPr>
        <p:spPr>
          <a:xfrm flipV="1">
            <a:off x="6508949" y="3024347"/>
            <a:ext cx="796177" cy="19379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27" idx="3"/>
          </p:cNvCxnSpPr>
          <p:nvPr/>
        </p:nvCxnSpPr>
        <p:spPr>
          <a:xfrm flipV="1">
            <a:off x="6508949" y="3806339"/>
            <a:ext cx="735834" cy="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8795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GB" dirty="0">
                <a:latin typeface="Comic Sans MS" panose="030F0702030302020204" pitchFamily="66" charset="0"/>
              </a:rPr>
              <a:t>Individual Activity:</a:t>
            </a:r>
          </a:p>
        </p:txBody>
      </p:sp>
      <p:sp>
        <p:nvSpPr>
          <p:cNvPr id="6" name="Content Placeholder 5"/>
          <p:cNvSpPr>
            <a:spLocks noGrp="1"/>
          </p:cNvSpPr>
          <p:nvPr>
            <p:ph idx="1"/>
          </p:nvPr>
        </p:nvSpPr>
        <p:spPr/>
        <p:txBody>
          <a:bodyPr/>
          <a:lstStyle/>
          <a:p>
            <a:r>
              <a:rPr lang="en-GB" dirty="0">
                <a:latin typeface="Comic Sans MS" panose="030F0702030302020204" pitchFamily="66" charset="0"/>
              </a:rPr>
              <a:t>Using the </a:t>
            </a:r>
            <a:r>
              <a:rPr lang="en-GB">
                <a:latin typeface="Comic Sans MS" panose="030F0702030302020204" pitchFamily="66" charset="0"/>
              </a:rPr>
              <a:t>influences on learning </a:t>
            </a:r>
            <a:r>
              <a:rPr lang="en-GB" dirty="0">
                <a:latin typeface="Comic Sans MS" panose="030F0702030302020204" pitchFamily="66" charset="0"/>
              </a:rPr>
              <a:t>list, identify those that have  had an effect on your learning before positively and negatively.</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3573016"/>
            <a:ext cx="2028825" cy="2247900"/>
          </a:xfrm>
          <a:prstGeom prst="rect">
            <a:avLst/>
          </a:prstGeom>
        </p:spPr>
      </p:pic>
    </p:spTree>
    <p:extLst>
      <p:ext uri="{BB962C8B-B14F-4D97-AF65-F5344CB8AC3E}">
        <p14:creationId xmlns:p14="http://schemas.microsoft.com/office/powerpoint/2010/main" val="3194781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GB" dirty="0">
                <a:solidFill>
                  <a:srgbClr val="00B050"/>
                </a:solidFill>
                <a:latin typeface="Comic Sans MS" panose="030F0702030302020204" pitchFamily="66" charset="0"/>
              </a:rPr>
              <a:t>Activity</a:t>
            </a:r>
          </a:p>
        </p:txBody>
      </p:sp>
      <p:sp>
        <p:nvSpPr>
          <p:cNvPr id="6" name="Content Placeholder 5"/>
          <p:cNvSpPr>
            <a:spLocks noGrp="1"/>
          </p:cNvSpPr>
          <p:nvPr>
            <p:ph idx="1"/>
          </p:nvPr>
        </p:nvSpPr>
        <p:spPr/>
        <p:txBody>
          <a:bodyPr/>
          <a:lstStyle/>
          <a:p>
            <a:pPr marL="0" indent="0">
              <a:buNone/>
            </a:pPr>
            <a:r>
              <a:rPr lang="en-GB" dirty="0">
                <a:latin typeface="Comic Sans MS" panose="030F0702030302020204" pitchFamily="66" charset="0"/>
              </a:rPr>
              <a:t>In pairs discuss why Health &amp; Social Care Workers are expected to develop their learning.</a:t>
            </a:r>
          </a:p>
          <a:p>
            <a:pPr marL="0" indent="0">
              <a:buNone/>
            </a:pPr>
            <a:endParaRPr lang="en-GB" dirty="0">
              <a:latin typeface="Comic Sans MS" pitchFamily="66" charset="0"/>
            </a:endParaRPr>
          </a:p>
          <a:p>
            <a:pPr marL="0" indent="0">
              <a:buNone/>
            </a:pPr>
            <a:r>
              <a:rPr lang="en-GB" i="1" dirty="0">
                <a:latin typeface="Comic Sans MS" pitchFamily="66" charset="0"/>
              </a:rPr>
              <a:t>Be ready to feedback</a:t>
            </a:r>
            <a:br>
              <a:rPr lang="en-GB" dirty="0">
                <a:latin typeface="Comic Sans MS" pitchFamily="66" charset="0"/>
              </a:rPr>
            </a:br>
            <a:r>
              <a:rPr lang="en-GB" dirty="0"/>
              <a:t> </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0032" y="3140968"/>
            <a:ext cx="3481329" cy="2655956"/>
          </a:xfrm>
          <a:prstGeom prst="rect">
            <a:avLst/>
          </a:prstGeom>
        </p:spPr>
      </p:pic>
    </p:spTree>
    <p:extLst>
      <p:ext uri="{BB962C8B-B14F-4D97-AF65-F5344CB8AC3E}">
        <p14:creationId xmlns:p14="http://schemas.microsoft.com/office/powerpoint/2010/main" val="1066666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GB" sz="3200" dirty="0">
              <a:latin typeface="Comic Sans MS" pitchFamily="66" charset="0"/>
            </a:endParaRPr>
          </a:p>
        </p:txBody>
      </p:sp>
      <p:sp>
        <p:nvSpPr>
          <p:cNvPr id="3" name="Content Placeholder 2"/>
          <p:cNvSpPr>
            <a:spLocks noGrp="1"/>
          </p:cNvSpPr>
          <p:nvPr>
            <p:ph idx="1"/>
          </p:nvPr>
        </p:nvSpPr>
        <p:spPr/>
        <p:txBody>
          <a:bodyPr>
            <a:normAutofit/>
          </a:bodyPr>
          <a:lstStyle/>
          <a:p>
            <a:pPr marL="0" indent="0">
              <a:buNone/>
            </a:pPr>
            <a:endParaRPr lang="en-GB" sz="2800" dirty="0">
              <a:latin typeface="Comic Sans MS" pitchFamily="66" charset="0"/>
            </a:endParaRPr>
          </a:p>
          <a:p>
            <a:pPr marL="0" indent="0"/>
            <a:r>
              <a:rPr lang="en-GB" sz="2800" dirty="0">
                <a:latin typeface="Comic Sans MS" pitchFamily="66" charset="0"/>
              </a:rPr>
              <a:t> To keep up to date with developments in care.</a:t>
            </a:r>
          </a:p>
          <a:p>
            <a:pPr marL="0" indent="0"/>
            <a:r>
              <a:rPr lang="en-GB" sz="2800" dirty="0">
                <a:latin typeface="Comic Sans MS" pitchFamily="66" charset="0"/>
              </a:rPr>
              <a:t> To support the learning of other staff as a</a:t>
            </a:r>
          </a:p>
          <a:p>
            <a:pPr marL="0" indent="0">
              <a:buNone/>
            </a:pPr>
            <a:r>
              <a:rPr lang="en-GB" sz="2800" dirty="0">
                <a:latin typeface="Comic Sans MS" pitchFamily="66" charset="0"/>
              </a:rPr>
              <a:t>   routine part of their work.</a:t>
            </a:r>
          </a:p>
          <a:p>
            <a:pPr marL="0" indent="0"/>
            <a:r>
              <a:rPr lang="en-GB" sz="2800" dirty="0">
                <a:latin typeface="Comic Sans MS" pitchFamily="66" charset="0"/>
              </a:rPr>
              <a:t> To support clients to learn new information or </a:t>
            </a:r>
          </a:p>
          <a:p>
            <a:pPr marL="0" indent="0">
              <a:buNone/>
            </a:pPr>
            <a:r>
              <a:rPr lang="en-GB" sz="2800" dirty="0">
                <a:latin typeface="Comic Sans MS" pitchFamily="66" charset="0"/>
              </a:rPr>
              <a:t>   skills.</a:t>
            </a:r>
          </a:p>
        </p:txBody>
      </p:sp>
      <p:pic>
        <p:nvPicPr>
          <p:cNvPr id="3075" name="Picture 3" descr="C:\Users\annh\AppData\Local\Microsoft\Windows\Temporary Internet Files\Content.IE5\L3F73IXA\MC90035905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0272" y="5215738"/>
            <a:ext cx="1815084" cy="145362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annh\AppData\Local\Microsoft\Windows\Temporary Internet Files\Content.IE5\VA1Z6II0\MC90029626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5330480"/>
            <a:ext cx="2020859" cy="1224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5490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GB" b="1" dirty="0">
                <a:latin typeface="Comic Sans MS" pitchFamily="66" charset="0"/>
              </a:rPr>
              <a:t>Theories of Learning</a:t>
            </a:r>
          </a:p>
        </p:txBody>
      </p:sp>
      <p:sp>
        <p:nvSpPr>
          <p:cNvPr id="7" name="Subtitle 6"/>
          <p:cNvSpPr>
            <a:spLocks noGrp="1"/>
          </p:cNvSpPr>
          <p:nvPr>
            <p:ph type="subTitle" idx="1"/>
          </p:nvPr>
        </p:nvSpPr>
        <p:spPr/>
        <p:txBody>
          <a:bodyPr>
            <a:normAutofit fontScale="77500" lnSpcReduction="20000"/>
          </a:bodyPr>
          <a:lstStyle/>
          <a:p>
            <a:r>
              <a:rPr lang="en-GB" dirty="0">
                <a:solidFill>
                  <a:srgbClr val="FF0000"/>
                </a:solidFill>
                <a:latin typeface="Comic Sans MS" pitchFamily="66" charset="0"/>
              </a:rPr>
              <a:t>What is a theory?</a:t>
            </a:r>
          </a:p>
          <a:p>
            <a:r>
              <a:rPr lang="en-US" dirty="0"/>
              <a:t>supposition or a system of ideas intended to explain something, especially one based on general principles independent of the thing to be explained (Oxford dictionary)</a:t>
            </a:r>
            <a:endParaRPr lang="en-GB" dirty="0">
              <a:solidFill>
                <a:srgbClr val="FF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Theories of learning</a:t>
            </a:r>
          </a:p>
        </p:txBody>
      </p:sp>
      <p:sp>
        <p:nvSpPr>
          <p:cNvPr id="3" name="Content Placeholder 2"/>
          <p:cNvSpPr>
            <a:spLocks noGrp="1"/>
          </p:cNvSpPr>
          <p:nvPr>
            <p:ph idx="1"/>
          </p:nvPr>
        </p:nvSpPr>
        <p:spPr>
          <a:xfrm>
            <a:off x="457200" y="1340768"/>
            <a:ext cx="8229600" cy="4785395"/>
          </a:xfrm>
        </p:spPr>
        <p:txBody>
          <a:bodyPr>
            <a:noAutofit/>
          </a:bodyPr>
          <a:lstStyle/>
          <a:p>
            <a:pPr marL="0" indent="0">
              <a:buNone/>
            </a:pPr>
            <a:r>
              <a:rPr lang="en-US" sz="2000" dirty="0">
                <a:latin typeface="Comic Sans MS" panose="030F0702030302020204" pitchFamily="66" charset="0"/>
              </a:rPr>
              <a:t>There are many different theories of how people learn.</a:t>
            </a:r>
          </a:p>
          <a:p>
            <a:r>
              <a:rPr lang="en-US" sz="2000" b="1" dirty="0">
                <a:latin typeface="Comic Sans MS" panose="030F0702030302020204" pitchFamily="66" charset="0"/>
              </a:rPr>
              <a:t> Sensory Stimulation Theory – </a:t>
            </a:r>
            <a:r>
              <a:rPr lang="en-US" sz="2000" dirty="0">
                <a:latin typeface="Comic Sans MS" panose="030F0702030302020204" pitchFamily="66" charset="0"/>
              </a:rPr>
              <a:t>based on the premise that effective learning occurs when the senses are stimulated. This is achieved through a greater variety of </a:t>
            </a:r>
            <a:r>
              <a:rPr lang="en-US" sz="2000" dirty="0" err="1">
                <a:latin typeface="Comic Sans MS" panose="030F0702030302020204" pitchFamily="66" charset="0"/>
              </a:rPr>
              <a:t>colours</a:t>
            </a:r>
            <a:r>
              <a:rPr lang="en-US" sz="2000" dirty="0">
                <a:latin typeface="Comic Sans MS" panose="030F0702030302020204" pitchFamily="66" charset="0"/>
              </a:rPr>
              <a:t>, volume levels, strong statements, facts presented visually, use of a variety of techniques and media.</a:t>
            </a:r>
          </a:p>
          <a:p>
            <a:r>
              <a:rPr lang="en-US" sz="2000" b="1" dirty="0">
                <a:latin typeface="Comic Sans MS" panose="030F0702030302020204" pitchFamily="66" charset="0"/>
              </a:rPr>
              <a:t>Reinforcement theory  -</a:t>
            </a:r>
            <a:r>
              <a:rPr lang="en-US" sz="2000" dirty="0">
                <a:latin typeface="Comic Sans MS" panose="030F0702030302020204" pitchFamily="66" charset="0"/>
              </a:rPr>
              <a:t> developed by the </a:t>
            </a:r>
            <a:r>
              <a:rPr lang="en-US" sz="2000" dirty="0" err="1">
                <a:latin typeface="Comic Sans MS" panose="030F0702030302020204" pitchFamily="66" charset="0"/>
              </a:rPr>
              <a:t>behaviourist</a:t>
            </a:r>
            <a:r>
              <a:rPr lang="en-US" sz="2000" dirty="0">
                <a:latin typeface="Comic Sans MS" panose="030F0702030302020204" pitchFamily="66" charset="0"/>
              </a:rPr>
              <a:t>  psychologists. Skinner believed that </a:t>
            </a:r>
            <a:r>
              <a:rPr lang="en-US" sz="2000" dirty="0" err="1">
                <a:latin typeface="Comic Sans MS" panose="030F0702030302020204" pitchFamily="66" charset="0"/>
              </a:rPr>
              <a:t>behaviour</a:t>
            </a:r>
            <a:r>
              <a:rPr lang="en-US" sz="2000" dirty="0">
                <a:latin typeface="Comic Sans MS" panose="030F0702030302020204" pitchFamily="66" charset="0"/>
              </a:rPr>
              <a:t> is a function of its consequences. The learner will repeat the desired </a:t>
            </a:r>
            <a:r>
              <a:rPr lang="en-US" sz="2000" dirty="0" err="1">
                <a:latin typeface="Comic Sans MS" panose="030F0702030302020204" pitchFamily="66" charset="0"/>
              </a:rPr>
              <a:t>behaviour</a:t>
            </a:r>
            <a:r>
              <a:rPr lang="en-US" sz="2000" dirty="0">
                <a:latin typeface="Comic Sans MS" panose="030F0702030302020204" pitchFamily="66" charset="0"/>
              </a:rPr>
              <a:t> if positive reinforcement (a pleasant consequence) follows the behavior (praise). </a:t>
            </a:r>
          </a:p>
          <a:p>
            <a:r>
              <a:rPr lang="en-US" sz="2000" b="1" dirty="0">
                <a:latin typeface="Comic Sans MS" panose="030F0702030302020204" pitchFamily="66" charset="0"/>
              </a:rPr>
              <a:t>Cognitive-Gestalt approaches -</a:t>
            </a:r>
            <a:r>
              <a:rPr lang="en-US" sz="2000" dirty="0">
                <a:latin typeface="Comic Sans MS" panose="030F0702030302020204" pitchFamily="66" charset="0"/>
              </a:rPr>
              <a:t>The emphasis here is on the importance of experience, meaning, problem-solving and the development of insights. </a:t>
            </a:r>
          </a:p>
        </p:txBody>
      </p:sp>
    </p:spTree>
    <p:extLst>
      <p:ext uri="{BB962C8B-B14F-4D97-AF65-F5344CB8AC3E}">
        <p14:creationId xmlns:p14="http://schemas.microsoft.com/office/powerpoint/2010/main" val="274284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endParaRPr lang="en-GB" dirty="0"/>
          </a:p>
        </p:txBody>
      </p:sp>
      <p:sp>
        <p:nvSpPr>
          <p:cNvPr id="3" name="Content Placeholder 2"/>
          <p:cNvSpPr>
            <a:spLocks noGrp="1"/>
          </p:cNvSpPr>
          <p:nvPr>
            <p:ph idx="1"/>
          </p:nvPr>
        </p:nvSpPr>
        <p:spPr>
          <a:xfrm>
            <a:off x="457200" y="980728"/>
            <a:ext cx="8229600" cy="5145435"/>
          </a:xfrm>
        </p:spPr>
        <p:txBody>
          <a:bodyPr>
            <a:normAutofit fontScale="25000" lnSpcReduction="20000"/>
          </a:bodyPr>
          <a:lstStyle/>
          <a:p>
            <a:r>
              <a:rPr lang="en-US" sz="8000" b="1" dirty="0">
                <a:latin typeface="Comic Sans MS" panose="030F0702030302020204" pitchFamily="66" charset="0"/>
              </a:rPr>
              <a:t>Holistic learning theory  - </a:t>
            </a:r>
            <a:r>
              <a:rPr lang="en-US" sz="8000" dirty="0">
                <a:latin typeface="Comic Sans MS" panose="030F0702030302020204" pitchFamily="66" charset="0"/>
              </a:rPr>
              <a:t>The basic premise of this theory is that the 'individual personality consists of many elements ... specifically ... the intellect, emotions, the body impulse (or desire), intuition and imagination (Laird, 1985, p.121) that all require activation if learning is to be more effective. </a:t>
            </a:r>
          </a:p>
          <a:p>
            <a:r>
              <a:rPr lang="en-US" sz="8000" b="1" dirty="0">
                <a:latin typeface="Comic Sans MS" panose="030F0702030302020204" pitchFamily="66" charset="0"/>
              </a:rPr>
              <a:t>Facilitation theory  - </a:t>
            </a:r>
            <a:r>
              <a:rPr lang="en-US" sz="8000" dirty="0">
                <a:latin typeface="Comic Sans MS" panose="030F0702030302020204" pitchFamily="66" charset="0"/>
              </a:rPr>
              <a:t>The basic premise of this theory is that learning will occur by the educator acting as a facilitator, that is by establishing an atmosphere in which learners feel comfortable to consider new ideas and are not threatened by external factors . There is a belief  that human beings have a natural eagerness to learn.</a:t>
            </a:r>
          </a:p>
          <a:p>
            <a:r>
              <a:rPr lang="en-US" sz="8000" b="1" dirty="0">
                <a:latin typeface="Comic Sans MS" panose="030F0702030302020204" pitchFamily="66" charset="0"/>
              </a:rPr>
              <a:t>Experiential learning – </a:t>
            </a:r>
            <a:r>
              <a:rPr lang="en-US" sz="8000" dirty="0">
                <a:latin typeface="Comic Sans MS" panose="030F0702030302020204" pitchFamily="66" charset="0"/>
              </a:rPr>
              <a:t>This theory is built on the premise that without experience and reflection on the experience we would not learn and would simply repeat our mistakes. </a:t>
            </a:r>
          </a:p>
          <a:p>
            <a:r>
              <a:rPr lang="en-US" sz="8000" b="1" dirty="0">
                <a:latin typeface="Comic Sans MS" panose="030F0702030302020204" pitchFamily="66" charset="0"/>
              </a:rPr>
              <a:t>Action Learning  -</a:t>
            </a:r>
            <a:r>
              <a:rPr lang="en-US" sz="8000" dirty="0">
                <a:latin typeface="Comic Sans MS" panose="030F0702030302020204" pitchFamily="66" charset="0"/>
              </a:rPr>
              <a:t> the approach that links the world of learning with the world of action through a reflective process within small cooperative learning groups.</a:t>
            </a:r>
          </a:p>
          <a:p>
            <a:r>
              <a:rPr lang="en-US" sz="8000" dirty="0">
                <a:solidFill>
                  <a:srgbClr val="00B0F0"/>
                </a:solidFill>
                <a:latin typeface="Comic Sans MS" panose="030F0702030302020204" pitchFamily="66" charset="0"/>
              </a:rPr>
              <a:t>Ref: </a:t>
            </a:r>
            <a:r>
              <a:rPr lang="en-US" sz="7200" dirty="0">
                <a:solidFill>
                  <a:srgbClr val="00B0F0"/>
                </a:solidFill>
                <a:latin typeface="Comic Sans MS" panose="030F0702030302020204" pitchFamily="66" charset="0"/>
              </a:rPr>
              <a:t>http://www.brookes.ac.uk/services/ocsld/resources/theories.html</a:t>
            </a:r>
          </a:p>
          <a:p>
            <a:endParaRPr lang="en-GB" dirty="0"/>
          </a:p>
          <a:p>
            <a:endParaRPr lang="en-GB" dirty="0"/>
          </a:p>
        </p:txBody>
      </p:sp>
    </p:spTree>
    <p:extLst>
      <p:ext uri="{BB962C8B-B14F-4D97-AF65-F5344CB8AC3E}">
        <p14:creationId xmlns:p14="http://schemas.microsoft.com/office/powerpoint/2010/main" val="3721784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anose="030F0702030302020204" pitchFamily="66" charset="0"/>
              </a:rPr>
              <a:t>Key theories to be examined and explained.</a:t>
            </a:r>
          </a:p>
        </p:txBody>
      </p:sp>
      <p:sp>
        <p:nvSpPr>
          <p:cNvPr id="3" name="Content Placeholder 2"/>
          <p:cNvSpPr>
            <a:spLocks noGrp="1"/>
          </p:cNvSpPr>
          <p:nvPr>
            <p:ph idx="1"/>
          </p:nvPr>
        </p:nvSpPr>
        <p:spPr/>
        <p:txBody>
          <a:bodyPr/>
          <a:lstStyle/>
          <a:p>
            <a:r>
              <a:rPr lang="en-GB" dirty="0">
                <a:solidFill>
                  <a:srgbClr val="FF0000"/>
                </a:solidFill>
                <a:latin typeface="Comic Sans MS" pitchFamily="66" charset="0"/>
              </a:rPr>
              <a:t>Kolb’s experiential learning cycle</a:t>
            </a:r>
          </a:p>
          <a:p>
            <a:r>
              <a:rPr lang="en-GB" dirty="0">
                <a:solidFill>
                  <a:srgbClr val="FF0000"/>
                </a:solidFill>
                <a:latin typeface="Comic Sans MS" pitchFamily="66" charset="0"/>
              </a:rPr>
              <a:t>Honey &amp; Mumford’s learning styles theory</a:t>
            </a:r>
          </a:p>
          <a:p>
            <a:endParaRPr lang="en-GB" dirty="0"/>
          </a:p>
        </p:txBody>
      </p:sp>
    </p:spTree>
    <p:extLst>
      <p:ext uri="{BB962C8B-B14F-4D97-AF65-F5344CB8AC3E}">
        <p14:creationId xmlns:p14="http://schemas.microsoft.com/office/powerpoint/2010/main" val="3231953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Kolb’s Learning theory</a:t>
            </a:r>
          </a:p>
        </p:txBody>
      </p:sp>
      <p:sp>
        <p:nvSpPr>
          <p:cNvPr id="5" name="Subtitle 4"/>
          <p:cNvSpPr>
            <a:spLocks noGrp="1"/>
          </p:cNvSpPr>
          <p:nvPr>
            <p:ph type="subTitle" idx="1"/>
          </p:nvPr>
        </p:nvSpPr>
        <p:spPr/>
        <p:txBody>
          <a:bodyPr/>
          <a:lstStyle/>
          <a:p>
            <a:r>
              <a:rPr lang="en-GB" dirty="0"/>
              <a:t>A summary</a:t>
            </a:r>
          </a:p>
        </p:txBody>
      </p:sp>
    </p:spTree>
    <p:extLst>
      <p:ext uri="{BB962C8B-B14F-4D97-AF65-F5344CB8AC3E}">
        <p14:creationId xmlns:p14="http://schemas.microsoft.com/office/powerpoint/2010/main" val="582522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Kolb’s experiential learning cycle</a:t>
            </a:r>
            <a:br>
              <a:rPr lang="en-GB" dirty="0">
                <a:solidFill>
                  <a:srgbClr val="FF0000"/>
                </a:solidFill>
              </a:rPr>
            </a:br>
            <a:endParaRPr lang="en-GB" dirty="0"/>
          </a:p>
        </p:txBody>
      </p:sp>
      <p:graphicFrame>
        <p:nvGraphicFramePr>
          <p:cNvPr id="4" name="Content Placeholder 3"/>
          <p:cNvGraphicFramePr>
            <a:graphicFrameLocks noGrp="1"/>
          </p:cNvGraphicFramePr>
          <p:nvPr>
            <p:ph idx="1"/>
          </p:nvPr>
        </p:nvGraphicFramePr>
        <p:xfrm>
          <a:off x="457200" y="1196752"/>
          <a:ext cx="8435280" cy="4929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Learning Outcomes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4288" y="260647"/>
            <a:ext cx="1669154" cy="2125861"/>
          </a:xfrm>
          <a:prstGeom prst="rect">
            <a:avLst/>
          </a:prstGeom>
        </p:spPr>
      </p:pic>
      <p:sp>
        <p:nvSpPr>
          <p:cNvPr id="3" name="Content Placeholder 2"/>
          <p:cNvSpPr>
            <a:spLocks noGrp="1"/>
          </p:cNvSpPr>
          <p:nvPr>
            <p:ph idx="1"/>
          </p:nvPr>
        </p:nvSpPr>
        <p:spPr/>
        <p:txBody>
          <a:bodyPr>
            <a:normAutofit fontScale="70000" lnSpcReduction="20000"/>
          </a:bodyPr>
          <a:lstStyle/>
          <a:p>
            <a:pPr>
              <a:buNone/>
            </a:pPr>
            <a:r>
              <a:rPr lang="en-GB" b="1" dirty="0">
                <a:latin typeface="Comic Sans MS" pitchFamily="66" charset="0"/>
              </a:rPr>
              <a:t>At the end of these sessions you will be</a:t>
            </a:r>
          </a:p>
          <a:p>
            <a:pPr>
              <a:buNone/>
            </a:pPr>
            <a:r>
              <a:rPr lang="en-GB" b="1" dirty="0">
                <a:latin typeface="Comic Sans MS" pitchFamily="66" charset="0"/>
              </a:rPr>
              <a:t>able to:</a:t>
            </a:r>
          </a:p>
          <a:p>
            <a:r>
              <a:rPr lang="en-GB" b="1" dirty="0">
                <a:solidFill>
                  <a:srgbClr val="FF0000"/>
                </a:solidFill>
                <a:latin typeface="Comic Sans MS" pitchFamily="66" charset="0"/>
              </a:rPr>
              <a:t>Explain</a:t>
            </a:r>
            <a:r>
              <a:rPr lang="en-GB" dirty="0">
                <a:latin typeface="Comic Sans MS" pitchFamily="66" charset="0"/>
              </a:rPr>
              <a:t> the term learning</a:t>
            </a:r>
          </a:p>
          <a:p>
            <a:r>
              <a:rPr lang="en-GB" dirty="0">
                <a:latin typeface="Comic Sans MS" pitchFamily="66" charset="0"/>
              </a:rPr>
              <a:t>Identify why learning is important to Health &amp; Social Care practitioners.</a:t>
            </a:r>
          </a:p>
          <a:p>
            <a:r>
              <a:rPr lang="en-GB" dirty="0">
                <a:latin typeface="Comic Sans MS" pitchFamily="66" charset="0"/>
              </a:rPr>
              <a:t>Identify how people learn.</a:t>
            </a:r>
          </a:p>
          <a:p>
            <a:r>
              <a:rPr lang="en-GB" dirty="0">
                <a:solidFill>
                  <a:srgbClr val="FF0000"/>
                </a:solidFill>
                <a:latin typeface="Comic Sans MS" pitchFamily="66" charset="0"/>
              </a:rPr>
              <a:t>Explain</a:t>
            </a:r>
            <a:r>
              <a:rPr lang="en-GB" dirty="0">
                <a:latin typeface="Comic Sans MS" pitchFamily="66" charset="0"/>
              </a:rPr>
              <a:t> some of the factors that may influence a persons learning.</a:t>
            </a:r>
          </a:p>
          <a:p>
            <a:r>
              <a:rPr lang="en-GB" dirty="0">
                <a:latin typeface="Comic Sans MS" pitchFamily="66" charset="0"/>
              </a:rPr>
              <a:t>Identify your own learning style</a:t>
            </a:r>
          </a:p>
          <a:p>
            <a:r>
              <a:rPr lang="en-GB" dirty="0">
                <a:solidFill>
                  <a:srgbClr val="FF0000"/>
                </a:solidFill>
                <a:latin typeface="Comic Sans MS" pitchFamily="66" charset="0"/>
              </a:rPr>
              <a:t>Describe</a:t>
            </a:r>
            <a:r>
              <a:rPr lang="en-GB" dirty="0">
                <a:latin typeface="Comic Sans MS" pitchFamily="66" charset="0"/>
              </a:rPr>
              <a:t> Honey &amp; Mumford’s learning styles theory.</a:t>
            </a:r>
          </a:p>
          <a:p>
            <a:r>
              <a:rPr lang="en-GB" dirty="0">
                <a:solidFill>
                  <a:srgbClr val="FF0000"/>
                </a:solidFill>
                <a:latin typeface="Comic Sans MS" pitchFamily="66" charset="0"/>
              </a:rPr>
              <a:t>Describe</a:t>
            </a:r>
            <a:r>
              <a:rPr lang="en-GB" dirty="0">
                <a:latin typeface="Comic Sans MS" pitchFamily="66" charset="0"/>
              </a:rPr>
              <a:t> Kolb’s learning cycle</a:t>
            </a:r>
          </a:p>
          <a:p>
            <a:r>
              <a:rPr lang="en-GB" dirty="0">
                <a:solidFill>
                  <a:srgbClr val="00B050"/>
                </a:solidFill>
                <a:latin typeface="Comic Sans MS" pitchFamily="66" charset="0"/>
              </a:rPr>
              <a:t>Evaluate</a:t>
            </a:r>
            <a:r>
              <a:rPr lang="en-GB" dirty="0">
                <a:latin typeface="Comic Sans MS" pitchFamily="66" charset="0"/>
              </a:rPr>
              <a:t> why learning is important to Health &amp; Social Care practitioners.</a:t>
            </a:r>
          </a:p>
          <a:p>
            <a:endParaRPr lang="en-GB" dirty="0">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77500" lnSpcReduction="20000"/>
          </a:bodyPr>
          <a:lstStyle/>
          <a:p>
            <a:pPr>
              <a:buNone/>
            </a:pPr>
            <a:r>
              <a:rPr lang="en-GB" dirty="0">
                <a:latin typeface="Comic Sans MS" pitchFamily="66" charset="0"/>
              </a:rPr>
              <a:t>To learn effectively, you need to keep moving around </a:t>
            </a:r>
          </a:p>
          <a:p>
            <a:pPr>
              <a:buNone/>
            </a:pPr>
            <a:r>
              <a:rPr lang="en-GB" dirty="0">
                <a:latin typeface="Comic Sans MS" pitchFamily="66" charset="0"/>
              </a:rPr>
              <a:t>this cycle:</a:t>
            </a:r>
          </a:p>
          <a:p>
            <a:pPr>
              <a:buNone/>
            </a:pPr>
            <a:r>
              <a:rPr lang="en-GB" dirty="0">
                <a:latin typeface="Comic Sans MS" pitchFamily="66" charset="0"/>
              </a:rPr>
              <a:t>• </a:t>
            </a:r>
            <a:r>
              <a:rPr lang="en-GB" b="1" dirty="0">
                <a:latin typeface="Comic Sans MS" pitchFamily="66" charset="0"/>
              </a:rPr>
              <a:t>Concrete Experience </a:t>
            </a:r>
            <a:r>
              <a:rPr lang="en-GB" dirty="0">
                <a:latin typeface="Comic Sans MS" pitchFamily="66" charset="0"/>
              </a:rPr>
              <a:t>–Experiencing /action – doing something</a:t>
            </a:r>
          </a:p>
          <a:p>
            <a:pPr>
              <a:buNone/>
            </a:pPr>
            <a:r>
              <a:rPr lang="en-GB" dirty="0">
                <a:latin typeface="Comic Sans MS" pitchFamily="66" charset="0"/>
              </a:rPr>
              <a:t>• </a:t>
            </a:r>
            <a:r>
              <a:rPr lang="en-GB" b="1" dirty="0">
                <a:latin typeface="Comic Sans MS" pitchFamily="66" charset="0"/>
              </a:rPr>
              <a:t>Reflective Observation </a:t>
            </a:r>
            <a:r>
              <a:rPr lang="en-GB" dirty="0">
                <a:latin typeface="Comic Sans MS" pitchFamily="66" charset="0"/>
              </a:rPr>
              <a:t>– Reviewing/ analysing – thinking about what has happened</a:t>
            </a:r>
          </a:p>
          <a:p>
            <a:pPr>
              <a:buNone/>
            </a:pPr>
            <a:r>
              <a:rPr lang="en-GB" dirty="0">
                <a:latin typeface="Comic Sans MS" pitchFamily="66" charset="0"/>
              </a:rPr>
              <a:t>• </a:t>
            </a:r>
            <a:r>
              <a:rPr lang="en-GB" b="1" dirty="0">
                <a:latin typeface="Comic Sans MS" pitchFamily="66" charset="0"/>
              </a:rPr>
              <a:t>Conceptualisation </a:t>
            </a:r>
            <a:r>
              <a:rPr lang="en-GB" dirty="0">
                <a:latin typeface="Comic Sans MS" pitchFamily="66" charset="0"/>
              </a:rPr>
              <a:t>– Theorising /Concluding – drawing some conclusions;</a:t>
            </a:r>
          </a:p>
          <a:p>
            <a:pPr>
              <a:buNone/>
            </a:pPr>
            <a:r>
              <a:rPr lang="en-GB" dirty="0">
                <a:latin typeface="Comic Sans MS" pitchFamily="66" charset="0"/>
              </a:rPr>
              <a:t>• </a:t>
            </a:r>
            <a:r>
              <a:rPr lang="en-GB" b="1" dirty="0">
                <a:latin typeface="Comic Sans MS" pitchFamily="66" charset="0"/>
              </a:rPr>
              <a:t>Active Experimentation </a:t>
            </a:r>
            <a:r>
              <a:rPr lang="en-GB" dirty="0">
                <a:latin typeface="Comic Sans MS" pitchFamily="66" charset="0"/>
              </a:rPr>
              <a:t>/ Planning – deciding what to do in the future.</a:t>
            </a:r>
          </a:p>
          <a:p>
            <a:pPr>
              <a:buNone/>
            </a:pPr>
            <a:r>
              <a:rPr lang="en-GB" dirty="0">
                <a:latin typeface="Comic Sans MS" pitchFamily="66" charset="0"/>
              </a:rPr>
              <a:t>Completing each stage is important not just for itself,</a:t>
            </a:r>
          </a:p>
          <a:p>
            <a:pPr>
              <a:buNone/>
            </a:pPr>
            <a:r>
              <a:rPr lang="en-GB" dirty="0">
                <a:latin typeface="Comic Sans MS" pitchFamily="66" charset="0"/>
              </a:rPr>
              <a:t>but because it improves learning in the next stage.</a:t>
            </a:r>
          </a:p>
          <a:p>
            <a:pPr>
              <a:buNone/>
            </a:pP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latin typeface="Comic Sans MS" pitchFamily="66" charset="0"/>
              </a:rPr>
              <a:t>Individual Activity</a:t>
            </a:r>
          </a:p>
        </p:txBody>
      </p:sp>
      <p:sp>
        <p:nvSpPr>
          <p:cNvPr id="3" name="Content Placeholder 2"/>
          <p:cNvSpPr>
            <a:spLocks noGrp="1"/>
          </p:cNvSpPr>
          <p:nvPr>
            <p:ph idx="1"/>
          </p:nvPr>
        </p:nvSpPr>
        <p:spPr/>
        <p:txBody>
          <a:bodyPr/>
          <a:lstStyle/>
          <a:p>
            <a:pPr>
              <a:buNone/>
            </a:pPr>
            <a:r>
              <a:rPr lang="en-GB" dirty="0">
                <a:latin typeface="Comic Sans MS" pitchFamily="66" charset="0"/>
              </a:rPr>
              <a:t>1. Read and undertake the case study activity - </a:t>
            </a:r>
            <a:r>
              <a:rPr lang="en-GB" dirty="0" err="1">
                <a:latin typeface="Comic Sans MS" pitchFamily="66" charset="0"/>
              </a:rPr>
              <a:t>Zofia</a:t>
            </a:r>
            <a:r>
              <a:rPr lang="en-GB" dirty="0">
                <a:latin typeface="Comic Sans MS" pitchFamily="66" charset="0"/>
              </a:rPr>
              <a:t> on </a:t>
            </a:r>
            <a:r>
              <a:rPr lang="en-GB" dirty="0" err="1">
                <a:latin typeface="Comic Sans MS" pitchFamily="66" charset="0"/>
              </a:rPr>
              <a:t>pg</a:t>
            </a:r>
            <a:r>
              <a:rPr lang="en-GB" dirty="0">
                <a:latin typeface="Comic Sans MS" pitchFamily="66" charset="0"/>
              </a:rPr>
              <a:t> 244 (Stretch &amp; Whitehouse text book).</a:t>
            </a:r>
          </a:p>
          <a:p>
            <a:r>
              <a:rPr lang="en-GB" i="1" dirty="0">
                <a:latin typeface="Comic Sans MS" pitchFamily="66" charset="0"/>
              </a:rPr>
              <a:t>Be ready to discuss your ideas</a:t>
            </a:r>
          </a:p>
          <a:p>
            <a:endParaRPr lang="en-GB" i="1" dirty="0">
              <a:latin typeface="Comic Sans MS" pitchFamily="66" charset="0"/>
            </a:endParaRPr>
          </a:p>
          <a:p>
            <a:pPr>
              <a:buNone/>
            </a:pPr>
            <a:r>
              <a:rPr lang="en-GB" dirty="0">
                <a:latin typeface="Comic Sans MS" pitchFamily="66" charset="0"/>
              </a:rPr>
              <a:t>2. Undertake activity 2 on pg 244 using one task you have carried out for the first time.</a:t>
            </a:r>
          </a:p>
        </p:txBody>
      </p:sp>
      <p:pic>
        <p:nvPicPr>
          <p:cNvPr id="9218" name="Picture 2" descr="C:\Users\annh\AppData\Local\Microsoft\Windows\Temporary Internet Files\Content.IE5\VA1Z6II0\MC90043438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188640"/>
            <a:ext cx="1206500" cy="1901825"/>
          </a:xfrm>
          <a:prstGeom prst="rect">
            <a:avLst/>
          </a:prstGeom>
          <a:noFill/>
          <a:extLst>
            <a:ext uri="{909E8E84-426E-40DD-AFC4-6F175D3DCCD1}">
              <a14:hiddenFill xmlns:a14="http://schemas.microsoft.com/office/drawing/2010/main">
                <a:solidFill>
                  <a:srgbClr val="FFFFFF"/>
                </a:solidFill>
              </a14:hiddenFill>
            </a:ext>
          </a:extLst>
        </p:spPr>
      </p:pic>
      <p:pic>
        <p:nvPicPr>
          <p:cNvPr id="9219" name="Picture 3" descr="C:\Users\annh\AppData\Local\Microsoft\Windows\Temporary Internet Files\Content.IE5\SDZZ197O\MC90044042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403756"/>
            <a:ext cx="1160661" cy="122219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Problems with Kolb’s Theory</a:t>
            </a:r>
          </a:p>
        </p:txBody>
      </p:sp>
      <p:sp>
        <p:nvSpPr>
          <p:cNvPr id="3" name="Content Placeholder 2"/>
          <p:cNvSpPr>
            <a:spLocks noGrp="1"/>
          </p:cNvSpPr>
          <p:nvPr>
            <p:ph idx="1"/>
          </p:nvPr>
        </p:nvSpPr>
        <p:spPr/>
        <p:txBody>
          <a:bodyPr/>
          <a:lstStyle/>
          <a:p>
            <a:r>
              <a:rPr lang="en-GB" dirty="0">
                <a:latin typeface="Comic Sans MS" pitchFamily="66" charset="0"/>
              </a:rPr>
              <a:t>Does not take into account the role of feedback from others, it only considers the individuals ideas.</a:t>
            </a:r>
          </a:p>
          <a:p>
            <a:r>
              <a:rPr lang="en-GB" dirty="0">
                <a:latin typeface="Comic Sans MS" pitchFamily="66" charset="0"/>
              </a:rPr>
              <a:t>Some argue it is not necessary to follow the same order for learning to be effective.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Honey &amp; </a:t>
            </a:r>
            <a:r>
              <a:rPr lang="en-GB" dirty="0" err="1"/>
              <a:t>Mumfords</a:t>
            </a:r>
            <a:r>
              <a:rPr lang="en-GB" dirty="0"/>
              <a:t> Learning Styles Theory.</a:t>
            </a:r>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143984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Honey &amp; Mumford’s Learning Styles Theory.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0312" y="2996952"/>
            <a:ext cx="1553505" cy="1549028"/>
          </a:xfrm>
          <a:prstGeom prst="rect">
            <a:avLst/>
          </a:prstGeom>
        </p:spPr>
      </p:pic>
      <p:sp>
        <p:nvSpPr>
          <p:cNvPr id="3" name="Content Placeholder 2"/>
          <p:cNvSpPr>
            <a:spLocks noGrp="1"/>
          </p:cNvSpPr>
          <p:nvPr>
            <p:ph idx="1"/>
          </p:nvPr>
        </p:nvSpPr>
        <p:spPr/>
        <p:txBody>
          <a:bodyPr>
            <a:normAutofit fontScale="47500" lnSpcReduction="20000"/>
          </a:bodyPr>
          <a:lstStyle/>
          <a:p>
            <a:pPr marL="0" indent="0">
              <a:buNone/>
            </a:pPr>
            <a:r>
              <a:rPr lang="en-GB" sz="5100" dirty="0">
                <a:latin typeface="Comic Sans MS" panose="030F0702030302020204" pitchFamily="66" charset="0"/>
              </a:rPr>
              <a:t>Based on the work of Kolb, and they identified </a:t>
            </a:r>
            <a:r>
              <a:rPr lang="en-GB" sz="5100" dirty="0">
                <a:solidFill>
                  <a:srgbClr val="FF0000"/>
                </a:solidFill>
                <a:latin typeface="Comic Sans MS" panose="030F0702030302020204" pitchFamily="66" charset="0"/>
              </a:rPr>
              <a:t>four distinct learning styles</a:t>
            </a:r>
            <a:r>
              <a:rPr lang="en-GB" sz="5100" dirty="0">
                <a:latin typeface="Comic Sans MS" panose="030F0702030302020204" pitchFamily="66" charset="0"/>
              </a:rPr>
              <a:t> or preferences that people prefer. </a:t>
            </a:r>
          </a:p>
          <a:p>
            <a:pPr marL="0" indent="0" algn="ctr">
              <a:buNone/>
            </a:pPr>
            <a:r>
              <a:rPr lang="en-GB" sz="5100" dirty="0">
                <a:latin typeface="Comic Sans MS" pitchFamily="66" charset="0"/>
                <a:hlinkClick r:id="rId3"/>
              </a:rPr>
              <a:t>http://www.youtube.com/watch?v=5Cf-1zx58CU</a:t>
            </a:r>
            <a:r>
              <a:rPr lang="en-GB" sz="5100" dirty="0">
                <a:latin typeface="Comic Sans MS" pitchFamily="66" charset="0"/>
              </a:rPr>
              <a:t> </a:t>
            </a:r>
          </a:p>
          <a:p>
            <a:pPr marL="0" indent="0">
              <a:buNone/>
            </a:pPr>
            <a:endParaRPr lang="en-GB" sz="3800" dirty="0">
              <a:latin typeface="Comic Sans MS" panose="030F0702030302020204" pitchFamily="66" charset="0"/>
            </a:endParaRPr>
          </a:p>
          <a:p>
            <a:pPr marL="0" indent="0">
              <a:buNone/>
            </a:pPr>
            <a:r>
              <a:rPr lang="en-GB" sz="4400" dirty="0">
                <a:latin typeface="Comic Sans MS" panose="030F0702030302020204" pitchFamily="66" charset="0"/>
              </a:rPr>
              <a:t>These are the learning approaches that individuals naturally prefer Relies on a questionnaire to determine the preference.</a:t>
            </a:r>
          </a:p>
          <a:p>
            <a:pPr marL="0" indent="0">
              <a:buNone/>
            </a:pPr>
            <a:endParaRPr lang="en-GB" sz="3800" dirty="0">
              <a:latin typeface="Comic Sans MS" pitchFamily="66" charset="0"/>
            </a:endParaRPr>
          </a:p>
          <a:p>
            <a:pPr marL="0" indent="0">
              <a:buNone/>
            </a:pPr>
            <a:endParaRPr lang="en-GB" sz="3800" dirty="0">
              <a:latin typeface="Comic Sans MS" pitchFamily="66" charset="0"/>
            </a:endParaRPr>
          </a:p>
          <a:p>
            <a:pPr marL="0" indent="0">
              <a:buNone/>
            </a:pPr>
            <a:r>
              <a:rPr lang="en-GB" sz="4400" dirty="0">
                <a:latin typeface="Comic Sans MS" pitchFamily="66" charset="0"/>
              </a:rPr>
              <a:t>They recommend that in order to maximise one's own personal learning each learner ought to:</a:t>
            </a:r>
          </a:p>
          <a:p>
            <a:r>
              <a:rPr lang="en-GB" sz="4400" dirty="0">
                <a:latin typeface="Comic Sans MS" pitchFamily="66" charset="0"/>
              </a:rPr>
              <a:t>understand their learning style</a:t>
            </a:r>
          </a:p>
          <a:p>
            <a:r>
              <a:rPr lang="en-GB" sz="4400" dirty="0">
                <a:latin typeface="Comic Sans MS" pitchFamily="66" charset="0"/>
              </a:rPr>
              <a:t>seek out opportunities to learn using that style </a:t>
            </a:r>
          </a:p>
          <a:p>
            <a:pPr marL="0" indent="0">
              <a:buNone/>
            </a:pPr>
            <a:r>
              <a:rPr lang="en-GB" sz="3200" dirty="0">
                <a:latin typeface="Comic Sans MS" pitchFamily="66" charset="0"/>
              </a:rPr>
              <a:t>                </a:t>
            </a:r>
          </a:p>
          <a:p>
            <a:pPr marL="0" indent="0">
              <a:buNone/>
            </a:pPr>
            <a:r>
              <a:rPr lang="en-GB" dirty="0">
                <a:latin typeface="Comic Sans MS" pitchFamily="66" charset="0"/>
              </a:rPr>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latin typeface="Comic Sans MS" pitchFamily="66" charset="0"/>
              </a:rPr>
              <a:t>Honey &amp; Mumford’s Learning Styles Theory.</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0396341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1687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l"/>
            <a:r>
              <a:rPr lang="en-GB" sz="3600" dirty="0">
                <a:latin typeface="Comic Sans MS" panose="030F0702030302020204" pitchFamily="66" charset="0"/>
              </a:rPr>
              <a:t>More information and method that may work for this type of learner.</a:t>
            </a:r>
          </a:p>
        </p:txBody>
      </p:sp>
      <p:sp>
        <p:nvSpPr>
          <p:cNvPr id="5" name="Text Placeholder 4"/>
          <p:cNvSpPr>
            <a:spLocks noGrp="1"/>
          </p:cNvSpPr>
          <p:nvPr>
            <p:ph type="body" idx="1"/>
          </p:nvPr>
        </p:nvSpPr>
        <p:spPr/>
        <p:txBody>
          <a:bodyPr/>
          <a:lstStyle/>
          <a:p>
            <a:r>
              <a:rPr lang="en-GB" dirty="0">
                <a:solidFill>
                  <a:srgbClr val="FF0000"/>
                </a:solidFill>
                <a:latin typeface="Comic Sans MS" panose="030F0702030302020204" pitchFamily="66" charset="0"/>
              </a:rPr>
              <a:t>Activists</a:t>
            </a:r>
          </a:p>
        </p:txBody>
      </p:sp>
      <p:sp>
        <p:nvSpPr>
          <p:cNvPr id="3" name="Content Placeholder 2"/>
          <p:cNvSpPr>
            <a:spLocks noGrp="1"/>
          </p:cNvSpPr>
          <p:nvPr>
            <p:ph sz="half" idx="2"/>
          </p:nvPr>
        </p:nvSpPr>
        <p:spPr/>
        <p:txBody>
          <a:bodyPr>
            <a:normAutofit fontScale="85000" lnSpcReduction="10000"/>
          </a:bodyPr>
          <a:lstStyle/>
          <a:p>
            <a:pPr marL="0" indent="0">
              <a:buNone/>
            </a:pPr>
            <a:r>
              <a:rPr lang="en-GB" dirty="0">
                <a:latin typeface="Comic Sans MS" panose="030F0702030302020204" pitchFamily="66" charset="0"/>
              </a:rPr>
              <a:t>Need to get their hands dirty, to dive in with both feet first. </a:t>
            </a:r>
          </a:p>
          <a:p>
            <a:pPr marL="0" indent="0">
              <a:buNone/>
            </a:pPr>
            <a:r>
              <a:rPr lang="en-GB" dirty="0">
                <a:latin typeface="Comic Sans MS" panose="030F0702030302020204" pitchFamily="66" charset="0"/>
              </a:rPr>
              <a:t>Have an open-minded approach to learning, involving themselves fully and without bias in new experiences.</a:t>
            </a:r>
          </a:p>
          <a:p>
            <a:r>
              <a:rPr lang="en-GB" dirty="0">
                <a:solidFill>
                  <a:srgbClr val="00B0F0"/>
                </a:solidFill>
                <a:latin typeface="Comic Sans MS" panose="030F0702030302020204" pitchFamily="66" charset="0"/>
              </a:rPr>
              <a:t>brainstorming</a:t>
            </a:r>
          </a:p>
          <a:p>
            <a:r>
              <a:rPr lang="en-GB" dirty="0">
                <a:solidFill>
                  <a:srgbClr val="00B0F0"/>
                </a:solidFill>
                <a:latin typeface="Comic Sans MS" panose="030F0702030302020204" pitchFamily="66" charset="0"/>
              </a:rPr>
              <a:t>problem solving</a:t>
            </a:r>
          </a:p>
          <a:p>
            <a:r>
              <a:rPr lang="en-GB" dirty="0">
                <a:solidFill>
                  <a:srgbClr val="00B0F0"/>
                </a:solidFill>
                <a:latin typeface="Comic Sans MS" panose="030F0702030302020204" pitchFamily="66" charset="0"/>
              </a:rPr>
              <a:t>group discussion</a:t>
            </a:r>
          </a:p>
          <a:p>
            <a:r>
              <a:rPr lang="en-GB" dirty="0">
                <a:solidFill>
                  <a:srgbClr val="00B0F0"/>
                </a:solidFill>
                <a:latin typeface="Comic Sans MS" panose="030F0702030302020204" pitchFamily="66" charset="0"/>
              </a:rPr>
              <a:t>puzzles</a:t>
            </a:r>
          </a:p>
          <a:p>
            <a:r>
              <a:rPr lang="en-GB" dirty="0">
                <a:solidFill>
                  <a:srgbClr val="00B0F0"/>
                </a:solidFill>
                <a:latin typeface="Comic Sans MS" panose="030F0702030302020204" pitchFamily="66" charset="0"/>
              </a:rPr>
              <a:t>competitions</a:t>
            </a:r>
          </a:p>
          <a:p>
            <a:r>
              <a:rPr lang="en-GB" dirty="0">
                <a:solidFill>
                  <a:srgbClr val="00B0F0"/>
                </a:solidFill>
                <a:latin typeface="Comic Sans MS" panose="030F0702030302020204" pitchFamily="66" charset="0"/>
              </a:rPr>
              <a:t>role-play</a:t>
            </a:r>
          </a:p>
        </p:txBody>
      </p:sp>
      <p:sp>
        <p:nvSpPr>
          <p:cNvPr id="6" name="Text Placeholder 5"/>
          <p:cNvSpPr>
            <a:spLocks noGrp="1"/>
          </p:cNvSpPr>
          <p:nvPr>
            <p:ph type="body" sz="quarter" idx="3"/>
          </p:nvPr>
        </p:nvSpPr>
        <p:spPr/>
        <p:txBody>
          <a:bodyPr/>
          <a:lstStyle/>
          <a:p>
            <a:r>
              <a:rPr lang="en-GB" dirty="0">
                <a:solidFill>
                  <a:srgbClr val="FF0000"/>
                </a:solidFill>
                <a:latin typeface="Comic Sans MS" panose="030F0702030302020204" pitchFamily="66" charset="0"/>
              </a:rPr>
              <a:t>Theorists</a:t>
            </a:r>
          </a:p>
        </p:txBody>
      </p:sp>
      <p:sp>
        <p:nvSpPr>
          <p:cNvPr id="7" name="Content Placeholder 6"/>
          <p:cNvSpPr>
            <a:spLocks noGrp="1"/>
          </p:cNvSpPr>
          <p:nvPr>
            <p:ph sz="quarter" idx="4"/>
          </p:nvPr>
        </p:nvSpPr>
        <p:spPr/>
        <p:txBody>
          <a:bodyPr>
            <a:normAutofit fontScale="85000" lnSpcReduction="20000"/>
          </a:bodyPr>
          <a:lstStyle/>
          <a:p>
            <a:pPr marL="0" indent="0">
              <a:buNone/>
            </a:pPr>
            <a:r>
              <a:rPr lang="en-GB" dirty="0">
                <a:latin typeface="Comic Sans MS" panose="030F0702030302020204" pitchFamily="66" charset="0"/>
              </a:rPr>
              <a:t>Need models, concepts and facts in order to engage in the learning process. </a:t>
            </a:r>
          </a:p>
          <a:p>
            <a:pPr marL="0" indent="0">
              <a:buNone/>
            </a:pPr>
            <a:r>
              <a:rPr lang="en-GB" dirty="0">
                <a:latin typeface="Comic Sans MS" panose="030F0702030302020204" pitchFamily="66" charset="0"/>
              </a:rPr>
              <a:t>Prefer to analyse and synthesise, drawing new information into a systematic and logical 'theory'.</a:t>
            </a:r>
          </a:p>
          <a:p>
            <a:r>
              <a:rPr lang="en-GB" dirty="0">
                <a:solidFill>
                  <a:srgbClr val="00B0F0"/>
                </a:solidFill>
                <a:latin typeface="Comic Sans MS" panose="030F0702030302020204" pitchFamily="66" charset="0"/>
              </a:rPr>
              <a:t>models</a:t>
            </a:r>
          </a:p>
          <a:p>
            <a:r>
              <a:rPr lang="en-GB" dirty="0">
                <a:solidFill>
                  <a:srgbClr val="00B0F0"/>
                </a:solidFill>
                <a:latin typeface="Comic Sans MS" panose="030F0702030302020204" pitchFamily="66" charset="0"/>
              </a:rPr>
              <a:t>statistics</a:t>
            </a:r>
          </a:p>
          <a:p>
            <a:r>
              <a:rPr lang="en-GB" dirty="0">
                <a:solidFill>
                  <a:srgbClr val="00B0F0"/>
                </a:solidFill>
                <a:latin typeface="Comic Sans MS" panose="030F0702030302020204" pitchFamily="66" charset="0"/>
              </a:rPr>
              <a:t>stories</a:t>
            </a:r>
          </a:p>
          <a:p>
            <a:r>
              <a:rPr lang="en-GB" dirty="0">
                <a:solidFill>
                  <a:srgbClr val="00B0F0"/>
                </a:solidFill>
                <a:latin typeface="Comic Sans MS" panose="030F0702030302020204" pitchFamily="66" charset="0"/>
              </a:rPr>
              <a:t>quotes</a:t>
            </a:r>
          </a:p>
          <a:p>
            <a:r>
              <a:rPr lang="en-GB" dirty="0">
                <a:solidFill>
                  <a:srgbClr val="00B0F0"/>
                </a:solidFill>
                <a:latin typeface="Comic Sans MS" panose="030F0702030302020204" pitchFamily="66" charset="0"/>
              </a:rPr>
              <a:t>background information</a:t>
            </a:r>
          </a:p>
          <a:p>
            <a:r>
              <a:rPr lang="en-GB" dirty="0">
                <a:solidFill>
                  <a:srgbClr val="00B0F0"/>
                </a:solidFill>
                <a:latin typeface="Comic Sans MS" panose="030F0702030302020204" pitchFamily="66" charset="0"/>
              </a:rPr>
              <a:t>applying theories</a:t>
            </a:r>
          </a:p>
          <a:p>
            <a:endParaRPr lang="en-GB" dirty="0">
              <a:solidFill>
                <a:srgbClr val="00B0F0"/>
              </a:solidFill>
            </a:endParaRPr>
          </a:p>
        </p:txBody>
      </p:sp>
    </p:spTree>
    <p:extLst>
      <p:ext uri="{BB962C8B-B14F-4D97-AF65-F5344CB8AC3E}">
        <p14:creationId xmlns:p14="http://schemas.microsoft.com/office/powerpoint/2010/main" val="1450421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5" name="Text Placeholder 4"/>
          <p:cNvSpPr>
            <a:spLocks noGrp="1"/>
          </p:cNvSpPr>
          <p:nvPr>
            <p:ph type="body" idx="1"/>
          </p:nvPr>
        </p:nvSpPr>
        <p:spPr/>
        <p:txBody>
          <a:bodyPr/>
          <a:lstStyle/>
          <a:p>
            <a:r>
              <a:rPr lang="en-GB" dirty="0">
                <a:solidFill>
                  <a:srgbClr val="FF0000"/>
                </a:solidFill>
                <a:latin typeface="Comic Sans MS" panose="030F0702030302020204" pitchFamily="66" charset="0"/>
              </a:rPr>
              <a:t>Pragmatists</a:t>
            </a:r>
          </a:p>
        </p:txBody>
      </p:sp>
      <p:sp>
        <p:nvSpPr>
          <p:cNvPr id="3" name="Content Placeholder 2"/>
          <p:cNvSpPr>
            <a:spLocks noGrp="1"/>
          </p:cNvSpPr>
          <p:nvPr>
            <p:ph sz="half" idx="2"/>
          </p:nvPr>
        </p:nvSpPr>
        <p:spPr/>
        <p:txBody>
          <a:bodyPr>
            <a:normAutofit fontScale="92500" lnSpcReduction="10000"/>
          </a:bodyPr>
          <a:lstStyle/>
          <a:p>
            <a:pPr marL="0" indent="0">
              <a:buNone/>
            </a:pPr>
            <a:r>
              <a:rPr lang="en-GB" dirty="0">
                <a:latin typeface="Comic Sans MS" panose="030F0702030302020204" pitchFamily="66" charset="0"/>
              </a:rPr>
              <a:t>Need time to think about how to apply learning in reality</a:t>
            </a:r>
          </a:p>
          <a:p>
            <a:pPr marL="0" indent="0">
              <a:buNone/>
            </a:pPr>
            <a:r>
              <a:rPr lang="en-GB" dirty="0">
                <a:latin typeface="Comic Sans MS" panose="030F0702030302020204" pitchFamily="66" charset="0"/>
              </a:rPr>
              <a:t>Experimenters, trying out new ideas, theories and techniques to see if they work.</a:t>
            </a:r>
          </a:p>
          <a:p>
            <a:pPr marL="0" indent="0">
              <a:buNone/>
            </a:pPr>
            <a:endParaRPr lang="en-GB" dirty="0">
              <a:latin typeface="Comic Sans MS" panose="030F0702030302020204" pitchFamily="66" charset="0"/>
            </a:endParaRPr>
          </a:p>
          <a:p>
            <a:r>
              <a:rPr lang="en-GB" dirty="0">
                <a:solidFill>
                  <a:srgbClr val="00B0F0"/>
                </a:solidFill>
                <a:latin typeface="Comic Sans MS" panose="030F0702030302020204" pitchFamily="66" charset="0"/>
              </a:rPr>
              <a:t>case studies</a:t>
            </a:r>
          </a:p>
          <a:p>
            <a:r>
              <a:rPr lang="en-GB" dirty="0">
                <a:solidFill>
                  <a:srgbClr val="00B0F0"/>
                </a:solidFill>
                <a:latin typeface="Comic Sans MS" panose="030F0702030302020204" pitchFamily="66" charset="0"/>
              </a:rPr>
              <a:t>problem solving</a:t>
            </a:r>
          </a:p>
          <a:p>
            <a:r>
              <a:rPr lang="en-GB" dirty="0">
                <a:solidFill>
                  <a:srgbClr val="00B0F0"/>
                </a:solidFill>
                <a:latin typeface="Comic Sans MS" panose="030F0702030302020204" pitchFamily="66" charset="0"/>
              </a:rPr>
              <a:t>discussion</a:t>
            </a:r>
          </a:p>
          <a:p>
            <a:endParaRPr lang="en-GB" dirty="0"/>
          </a:p>
        </p:txBody>
      </p:sp>
      <p:sp>
        <p:nvSpPr>
          <p:cNvPr id="6" name="Text Placeholder 5"/>
          <p:cNvSpPr>
            <a:spLocks noGrp="1"/>
          </p:cNvSpPr>
          <p:nvPr>
            <p:ph type="body" sz="quarter" idx="3"/>
          </p:nvPr>
        </p:nvSpPr>
        <p:spPr/>
        <p:txBody>
          <a:bodyPr/>
          <a:lstStyle/>
          <a:p>
            <a:r>
              <a:rPr lang="en-GB" dirty="0">
                <a:solidFill>
                  <a:srgbClr val="FF0000"/>
                </a:solidFill>
                <a:latin typeface="Comic Sans MS" panose="030F0702030302020204" pitchFamily="66" charset="0"/>
              </a:rPr>
              <a:t>Reflectors</a:t>
            </a:r>
          </a:p>
        </p:txBody>
      </p:sp>
      <p:sp>
        <p:nvSpPr>
          <p:cNvPr id="7" name="Content Placeholder 6"/>
          <p:cNvSpPr>
            <a:spLocks noGrp="1"/>
          </p:cNvSpPr>
          <p:nvPr>
            <p:ph sz="quarter" idx="4"/>
          </p:nvPr>
        </p:nvSpPr>
        <p:spPr/>
        <p:txBody>
          <a:bodyPr>
            <a:normAutofit fontScale="77500" lnSpcReduction="20000"/>
          </a:bodyPr>
          <a:lstStyle/>
          <a:p>
            <a:pPr marL="0" indent="0">
              <a:buNone/>
            </a:pPr>
            <a:r>
              <a:rPr lang="en-GB" dirty="0">
                <a:latin typeface="Comic Sans MS" panose="030F0702030302020204" pitchFamily="66" charset="0"/>
              </a:rPr>
              <a:t>Prefer to stand back and view experiences from a number of different perspectives.</a:t>
            </a:r>
          </a:p>
          <a:p>
            <a:pPr marL="0" indent="0">
              <a:buNone/>
            </a:pPr>
            <a:r>
              <a:rPr lang="en-GB" dirty="0">
                <a:latin typeface="Comic Sans MS" panose="030F0702030302020204" pitchFamily="66" charset="0"/>
              </a:rPr>
              <a:t>Collect the information and take time to work towards an appropriate conclusion.</a:t>
            </a:r>
          </a:p>
          <a:p>
            <a:r>
              <a:rPr lang="en-GB" dirty="0">
                <a:solidFill>
                  <a:srgbClr val="00B0F0"/>
                </a:solidFill>
                <a:latin typeface="Comic Sans MS" panose="030F0702030302020204" pitchFamily="66" charset="0"/>
              </a:rPr>
              <a:t>paired discussions</a:t>
            </a:r>
          </a:p>
          <a:p>
            <a:r>
              <a:rPr lang="en-GB" dirty="0">
                <a:solidFill>
                  <a:srgbClr val="00B0F0"/>
                </a:solidFill>
                <a:latin typeface="Comic Sans MS" panose="030F0702030302020204" pitchFamily="66" charset="0"/>
              </a:rPr>
              <a:t>self analysis questionnaires</a:t>
            </a:r>
          </a:p>
          <a:p>
            <a:r>
              <a:rPr lang="en-GB" dirty="0">
                <a:solidFill>
                  <a:srgbClr val="00B0F0"/>
                </a:solidFill>
                <a:latin typeface="Comic Sans MS" panose="030F0702030302020204" pitchFamily="66" charset="0"/>
              </a:rPr>
              <a:t>personality questionnaires</a:t>
            </a:r>
          </a:p>
          <a:p>
            <a:r>
              <a:rPr lang="en-GB" dirty="0">
                <a:solidFill>
                  <a:srgbClr val="00B0F0"/>
                </a:solidFill>
                <a:latin typeface="Comic Sans MS" panose="030F0702030302020204" pitchFamily="66" charset="0"/>
              </a:rPr>
              <a:t>time out</a:t>
            </a:r>
          </a:p>
          <a:p>
            <a:r>
              <a:rPr lang="en-GB" dirty="0">
                <a:solidFill>
                  <a:srgbClr val="00B0F0"/>
                </a:solidFill>
                <a:latin typeface="Comic Sans MS" panose="030F0702030302020204" pitchFamily="66" charset="0"/>
              </a:rPr>
              <a:t>observing activities</a:t>
            </a:r>
          </a:p>
          <a:p>
            <a:r>
              <a:rPr lang="en-GB" dirty="0">
                <a:solidFill>
                  <a:srgbClr val="00B0F0"/>
                </a:solidFill>
                <a:latin typeface="Comic Sans MS" panose="030F0702030302020204" pitchFamily="66" charset="0"/>
              </a:rPr>
              <a:t>feedback from others</a:t>
            </a:r>
          </a:p>
          <a:p>
            <a:r>
              <a:rPr lang="en-GB" dirty="0">
                <a:solidFill>
                  <a:srgbClr val="00B0F0"/>
                </a:solidFill>
                <a:latin typeface="Comic Sans MS" panose="030F0702030302020204" pitchFamily="66" charset="0"/>
              </a:rPr>
              <a:t>coaching</a:t>
            </a:r>
          </a:p>
          <a:p>
            <a:r>
              <a:rPr lang="en-GB" dirty="0">
                <a:solidFill>
                  <a:srgbClr val="00B0F0"/>
                </a:solidFill>
                <a:latin typeface="Comic Sans MS" panose="030F0702030302020204" pitchFamily="66" charset="0"/>
              </a:rPr>
              <a:t>interviews</a:t>
            </a:r>
          </a:p>
          <a:p>
            <a:endParaRPr lang="en-GB" dirty="0"/>
          </a:p>
        </p:txBody>
      </p:sp>
    </p:spTree>
    <p:extLst>
      <p:ext uri="{BB962C8B-B14F-4D97-AF65-F5344CB8AC3E}">
        <p14:creationId xmlns:p14="http://schemas.microsoft.com/office/powerpoint/2010/main" val="28163081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latin typeface="Comic Sans MS" panose="030F0702030302020204" pitchFamily="66" charset="0"/>
              </a:rPr>
              <a:t>We all Learn in different ways</a:t>
            </a:r>
          </a:p>
        </p:txBody>
      </p:sp>
      <p:sp>
        <p:nvSpPr>
          <p:cNvPr id="5" name="Subtitle 4"/>
          <p:cNvSpPr>
            <a:spLocks noGrp="1"/>
          </p:cNvSpPr>
          <p:nvPr>
            <p:ph type="subTitle" idx="1"/>
          </p:nvPr>
        </p:nvSpPr>
        <p:spPr/>
        <p:txBody>
          <a:bodyPr/>
          <a:lstStyle/>
          <a:p>
            <a:r>
              <a:rPr lang="en-GB" dirty="0">
                <a:solidFill>
                  <a:srgbClr val="FF0000"/>
                </a:solidFill>
                <a:latin typeface="Comic Sans MS" panose="030F0702030302020204" pitchFamily="66" charset="0"/>
              </a:rPr>
              <a:t>These are known as learning styles</a:t>
            </a:r>
          </a:p>
        </p:txBody>
      </p:sp>
    </p:spTree>
    <p:extLst>
      <p:ext uri="{BB962C8B-B14F-4D97-AF65-F5344CB8AC3E}">
        <p14:creationId xmlns:p14="http://schemas.microsoft.com/office/powerpoint/2010/main" val="23997414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a:latin typeface="Comic Sans MS" pitchFamily="66" charset="0"/>
              </a:rPr>
              <a:t>What sort of a learner are you?</a:t>
            </a:r>
          </a:p>
        </p:txBody>
      </p:sp>
      <p:sp>
        <p:nvSpPr>
          <p:cNvPr id="6" name="Content Placeholder 5"/>
          <p:cNvSpPr>
            <a:spLocks noGrp="1"/>
          </p:cNvSpPr>
          <p:nvPr>
            <p:ph idx="1"/>
          </p:nvPr>
        </p:nvSpPr>
        <p:spPr/>
        <p:txBody>
          <a:bodyPr>
            <a:normAutofit fontScale="77500" lnSpcReduction="20000"/>
          </a:bodyPr>
          <a:lstStyle/>
          <a:p>
            <a:pPr>
              <a:buNone/>
            </a:pPr>
            <a:r>
              <a:rPr lang="en-GB" b="1" dirty="0">
                <a:latin typeface="Comic Sans MS" pitchFamily="66" charset="0"/>
              </a:rPr>
              <a:t>People learn in different ways – Visual</a:t>
            </a:r>
          </a:p>
          <a:p>
            <a:pPr>
              <a:buNone/>
            </a:pPr>
            <a:r>
              <a:rPr lang="en-GB" b="1" dirty="0">
                <a:latin typeface="Comic Sans MS" pitchFamily="66" charset="0"/>
              </a:rPr>
              <a:t>						  - Auditory</a:t>
            </a:r>
          </a:p>
          <a:p>
            <a:pPr>
              <a:buNone/>
            </a:pPr>
            <a:r>
              <a:rPr lang="en-GB" b="1" dirty="0">
                <a:latin typeface="Comic Sans MS" pitchFamily="66" charset="0"/>
              </a:rPr>
              <a:t>						  - Kinaesthetic</a:t>
            </a:r>
          </a:p>
          <a:p>
            <a:pPr>
              <a:buNone/>
            </a:pPr>
            <a:r>
              <a:rPr lang="en-GB" b="1" dirty="0">
                <a:latin typeface="Comic Sans MS" pitchFamily="66" charset="0"/>
              </a:rPr>
              <a:t>						  - Tactile</a:t>
            </a:r>
          </a:p>
          <a:p>
            <a:pPr>
              <a:buNone/>
            </a:pPr>
            <a:r>
              <a:rPr lang="en-GB" dirty="0">
                <a:latin typeface="Comic Sans MS" pitchFamily="66" charset="0"/>
                <a:hlinkClick r:id="rId2"/>
              </a:rPr>
              <a:t>http://www.youtube.com/watch?v=ooqvgcY5VKU</a:t>
            </a:r>
            <a:endParaRPr lang="en-GB" dirty="0">
              <a:latin typeface="Comic Sans MS" pitchFamily="66" charset="0"/>
            </a:endParaRPr>
          </a:p>
          <a:p>
            <a:pPr>
              <a:buNone/>
            </a:pPr>
            <a:r>
              <a:rPr lang="en-GB" dirty="0">
                <a:latin typeface="Comic Sans MS" pitchFamily="66" charset="0"/>
              </a:rPr>
              <a:t>Which sort of learner are you?</a:t>
            </a:r>
          </a:p>
          <a:p>
            <a:pPr>
              <a:buNone/>
            </a:pPr>
            <a:r>
              <a:rPr lang="en-GB" dirty="0">
                <a:latin typeface="Comic Sans MS" pitchFamily="66" charset="0"/>
              </a:rPr>
              <a:t> Do you favour one learning style or a mix?</a:t>
            </a:r>
          </a:p>
          <a:p>
            <a:pPr>
              <a:buNone/>
            </a:pPr>
            <a:r>
              <a:rPr lang="en-GB" b="1" i="1" dirty="0">
                <a:latin typeface="Comic Sans MS" pitchFamily="66" charset="0"/>
              </a:rPr>
              <a:t>Undertake the Learning styles questionnaire on</a:t>
            </a:r>
          </a:p>
          <a:p>
            <a:pPr>
              <a:buNone/>
            </a:pPr>
            <a:r>
              <a:rPr lang="en-GB" b="1" i="1" dirty="0">
                <a:latin typeface="Comic Sans MS" pitchFamily="66" charset="0"/>
              </a:rPr>
              <a:t>Connect.</a:t>
            </a:r>
          </a:p>
          <a:p>
            <a:pPr>
              <a:buNone/>
            </a:pPr>
            <a:r>
              <a:rPr lang="en-GB" dirty="0">
                <a:latin typeface="Comic Sans MS" pitchFamily="66" charset="0"/>
              </a:rPr>
              <a:t>Does this confirm your thoughts about your</a:t>
            </a:r>
          </a:p>
          <a:p>
            <a:pPr>
              <a:buNone/>
            </a:pPr>
            <a:r>
              <a:rPr lang="en-GB" dirty="0">
                <a:latin typeface="Comic Sans MS" pitchFamily="66" charset="0"/>
              </a:rPr>
              <a:t>preferred way of learning?</a:t>
            </a:r>
          </a:p>
        </p:txBody>
      </p:sp>
      <p:pic>
        <p:nvPicPr>
          <p:cNvPr id="7171" name="Picture 3" descr="C:\Program Files\Microsoft Office\MEDIA\CAGCAT10\j0195384.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84556" y="5157192"/>
            <a:ext cx="1231598" cy="1257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93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sz="5400" dirty="0">
                <a:latin typeface="Comic Sans MS" panose="030F0702030302020204" pitchFamily="66" charset="0"/>
              </a:rPr>
              <a:t>What is Learning?</a:t>
            </a:r>
          </a:p>
        </p:txBody>
      </p:sp>
      <p:sp>
        <p:nvSpPr>
          <p:cNvPr id="5" name="Subtitle 4"/>
          <p:cNvSpPr>
            <a:spLocks noGrp="1"/>
          </p:cNvSpPr>
          <p:nvPr>
            <p:ph type="subTitle" idx="1"/>
          </p:nvPr>
        </p:nvSpPr>
        <p:spPr/>
        <p:txBody>
          <a:bodyPr/>
          <a:lstStyle/>
          <a:p>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3573016"/>
            <a:ext cx="2808312" cy="3167350"/>
          </a:xfrm>
          <a:prstGeom prst="rect">
            <a:avLst/>
          </a:prstGeom>
        </p:spPr>
      </p:pic>
    </p:spTree>
    <p:extLst>
      <p:ext uri="{BB962C8B-B14F-4D97-AF65-F5344CB8AC3E}">
        <p14:creationId xmlns:p14="http://schemas.microsoft.com/office/powerpoint/2010/main" val="24644476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Visual Learners</a:t>
            </a:r>
          </a:p>
        </p:txBody>
      </p:sp>
      <p:sp>
        <p:nvSpPr>
          <p:cNvPr id="4" name="Content Placeholder 3"/>
          <p:cNvSpPr>
            <a:spLocks noGrp="1"/>
          </p:cNvSpPr>
          <p:nvPr>
            <p:ph sz="half" idx="1"/>
          </p:nvPr>
        </p:nvSpPr>
        <p:spPr/>
        <p:txBody>
          <a:bodyPr>
            <a:normAutofit fontScale="92500" lnSpcReduction="10000"/>
          </a:bodyPr>
          <a:lstStyle/>
          <a:p>
            <a:pPr marL="0" indent="0">
              <a:buNone/>
            </a:pPr>
            <a:r>
              <a:rPr lang="en-GB" b="1" i="1" dirty="0">
                <a:latin typeface="Comic Sans MS" pitchFamily="66" charset="0"/>
              </a:rPr>
              <a:t>learn through seeing</a:t>
            </a:r>
            <a:r>
              <a:rPr lang="en-GB" b="1" dirty="0">
                <a:latin typeface="Comic Sans MS" pitchFamily="66" charset="0"/>
              </a:rPr>
              <a:t>... </a:t>
            </a:r>
            <a:endParaRPr lang="en-GB" dirty="0">
              <a:latin typeface="Comic Sans MS" pitchFamily="66" charset="0"/>
            </a:endParaRPr>
          </a:p>
          <a:p>
            <a:r>
              <a:rPr lang="en-GB" dirty="0">
                <a:latin typeface="Comic Sans MS" pitchFamily="66" charset="0"/>
              </a:rPr>
              <a:t>You enjoy images</a:t>
            </a:r>
          </a:p>
          <a:p>
            <a:r>
              <a:rPr lang="en-GB" dirty="0">
                <a:latin typeface="Comic Sans MS" pitchFamily="66" charset="0"/>
              </a:rPr>
              <a:t>You are good at visualising events and imagining situations.</a:t>
            </a:r>
          </a:p>
          <a:p>
            <a:r>
              <a:rPr lang="en-GB" dirty="0">
                <a:latin typeface="Comic Sans MS" pitchFamily="66" charset="0"/>
              </a:rPr>
              <a:t>You learn best from visual displays including: diagrams, illustrated text books,  videos, flipcharts and hand-outs. </a:t>
            </a:r>
          </a:p>
          <a:p>
            <a:endParaRPr lang="en-GB" dirty="0">
              <a:latin typeface="Comic Sans MS" pitchFamily="66" charset="0"/>
            </a:endParaRPr>
          </a:p>
        </p:txBody>
      </p:sp>
      <p:pic>
        <p:nvPicPr>
          <p:cNvPr id="1026" name="Picture 2" descr="\\ccdata01\Staff\annh\tempie\Content.IE5\CXM6TBFK\MC900140189[1].wmf"/>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5660872" y="1600200"/>
            <a:ext cx="2013255"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5704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Visual Learners</a:t>
            </a:r>
          </a:p>
        </p:txBody>
      </p:sp>
      <p:sp>
        <p:nvSpPr>
          <p:cNvPr id="3" name="Content Placeholder 2"/>
          <p:cNvSpPr>
            <a:spLocks noGrp="1"/>
          </p:cNvSpPr>
          <p:nvPr>
            <p:ph idx="1"/>
          </p:nvPr>
        </p:nvSpPr>
        <p:spPr/>
        <p:txBody>
          <a:bodyPr>
            <a:normAutofit/>
          </a:bodyPr>
          <a:lstStyle/>
          <a:p>
            <a:r>
              <a:rPr lang="en-GB" dirty="0">
                <a:latin typeface="Comic Sans MS" pitchFamily="66" charset="0"/>
              </a:rPr>
              <a:t>Tend to be good at spelling</a:t>
            </a:r>
          </a:p>
          <a:p>
            <a:r>
              <a:rPr lang="en-GB" dirty="0">
                <a:latin typeface="Comic Sans MS" pitchFamily="66" charset="0"/>
              </a:rPr>
              <a:t>Tend to be detail oriented</a:t>
            </a:r>
          </a:p>
          <a:p>
            <a:r>
              <a:rPr lang="en-GB" dirty="0">
                <a:latin typeface="Comic Sans MS" pitchFamily="66" charset="0"/>
              </a:rPr>
              <a:t>Are usually organized and tidy</a:t>
            </a:r>
          </a:p>
          <a:p>
            <a:r>
              <a:rPr lang="en-GB" dirty="0">
                <a:latin typeface="Comic Sans MS" pitchFamily="66" charset="0"/>
              </a:rPr>
              <a:t>Prefer written instructions to oral ones.</a:t>
            </a:r>
          </a:p>
          <a:p>
            <a:r>
              <a:rPr lang="en-GB" dirty="0">
                <a:latin typeface="Comic Sans MS" pitchFamily="66" charset="0"/>
              </a:rPr>
              <a:t>Don't remember names easily. </a:t>
            </a:r>
          </a:p>
          <a:p>
            <a:r>
              <a:rPr lang="en-GB" dirty="0">
                <a:latin typeface="Comic Sans MS" pitchFamily="66" charset="0"/>
              </a:rPr>
              <a:t>Love books, magazines and other reading materials.</a:t>
            </a:r>
          </a:p>
          <a:p>
            <a:endParaRPr lang="en-GB" dirty="0"/>
          </a:p>
          <a:p>
            <a:endParaRPr lang="en-GB" dirty="0"/>
          </a:p>
        </p:txBody>
      </p:sp>
      <p:pic>
        <p:nvPicPr>
          <p:cNvPr id="2050" name="Picture 2" descr="\\ccdata01\Staff\annh\tempie\Content.IE5\CXM6TBFK\MM900395755[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476672"/>
            <a:ext cx="1440160" cy="86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33706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Tips to help your learning</a:t>
            </a:r>
          </a:p>
        </p:txBody>
      </p:sp>
      <p:sp>
        <p:nvSpPr>
          <p:cNvPr id="3" name="Content Placeholder 2"/>
          <p:cNvSpPr>
            <a:spLocks noGrp="1"/>
          </p:cNvSpPr>
          <p:nvPr>
            <p:ph idx="1"/>
          </p:nvPr>
        </p:nvSpPr>
        <p:spPr/>
        <p:txBody>
          <a:bodyPr>
            <a:noAutofit/>
          </a:bodyPr>
          <a:lstStyle/>
          <a:p>
            <a:r>
              <a:rPr lang="en-GB" sz="1800" dirty="0">
                <a:latin typeface="Comic Sans MS" pitchFamily="66" charset="0"/>
              </a:rPr>
              <a:t>Sit at the front of the classroom this avoids visual obstructions - This type of learner needs to see the teacher's body language and facial expression to fully understand the content of a lesson. </a:t>
            </a:r>
          </a:p>
          <a:p>
            <a:r>
              <a:rPr lang="en-GB" sz="1800" dirty="0">
                <a:latin typeface="Comic Sans MS" pitchFamily="66" charset="0"/>
              </a:rPr>
              <a:t>If possible preview lesson material / </a:t>
            </a:r>
            <a:r>
              <a:rPr lang="en-GB" sz="1800" dirty="0" err="1">
                <a:latin typeface="Comic Sans MS" pitchFamily="66" charset="0"/>
              </a:rPr>
              <a:t>handouts</a:t>
            </a:r>
            <a:r>
              <a:rPr lang="en-GB" sz="1800" dirty="0">
                <a:latin typeface="Comic Sans MS" pitchFamily="66" charset="0"/>
              </a:rPr>
              <a:t>. </a:t>
            </a:r>
          </a:p>
          <a:p>
            <a:r>
              <a:rPr lang="en-GB" sz="1800" dirty="0">
                <a:latin typeface="Comic Sans MS" pitchFamily="66" charset="0"/>
              </a:rPr>
              <a:t>Write things down, take notes, copy what's on the board.</a:t>
            </a:r>
          </a:p>
          <a:p>
            <a:r>
              <a:rPr lang="en-GB" sz="1800" dirty="0">
                <a:latin typeface="Comic Sans MS" pitchFamily="66" charset="0"/>
              </a:rPr>
              <a:t>Use highlighters, underlining,  for key points.</a:t>
            </a:r>
          </a:p>
          <a:p>
            <a:r>
              <a:rPr lang="en-GB" sz="1800" dirty="0">
                <a:latin typeface="Comic Sans MS" pitchFamily="66" charset="0"/>
              </a:rPr>
              <a:t>Ask for verbal instructions to be repeated if necessary. </a:t>
            </a:r>
          </a:p>
          <a:p>
            <a:r>
              <a:rPr lang="en-GB" sz="1800" dirty="0">
                <a:latin typeface="Comic Sans MS" pitchFamily="66" charset="0"/>
              </a:rPr>
              <a:t>Watch videos</a:t>
            </a:r>
          </a:p>
          <a:p>
            <a:r>
              <a:rPr lang="en-GB" sz="1800" dirty="0">
                <a:latin typeface="Comic Sans MS" pitchFamily="66" charset="0"/>
              </a:rPr>
              <a:t>You may benefit from recopying or making your own notes, even from printed information</a:t>
            </a:r>
          </a:p>
          <a:p>
            <a:r>
              <a:rPr lang="en-GB" sz="1800" b="1" dirty="0">
                <a:latin typeface="Comic Sans MS" pitchFamily="66" charset="0"/>
              </a:rPr>
              <a:t>Need a quiet place to study </a:t>
            </a:r>
            <a:r>
              <a:rPr lang="en-GB" sz="1800" dirty="0">
                <a:latin typeface="Comic Sans MS" pitchFamily="66" charset="0"/>
              </a:rPr>
              <a:t>– remember this especially when </a:t>
            </a:r>
            <a:r>
              <a:rPr lang="en-GB" sz="1800" b="1" dirty="0">
                <a:latin typeface="Comic Sans MS" pitchFamily="66" charset="0"/>
              </a:rPr>
              <a:t>revising</a:t>
            </a:r>
          </a:p>
          <a:p>
            <a:r>
              <a:rPr lang="en-GB" sz="1800" dirty="0">
                <a:latin typeface="Comic Sans MS" pitchFamily="66" charset="0"/>
              </a:rPr>
              <a:t>Use mind maps to summarize large tracts of information</a:t>
            </a:r>
          </a:p>
          <a:p>
            <a:r>
              <a:rPr lang="en-GB" sz="1800" dirty="0">
                <a:latin typeface="Comic Sans MS" pitchFamily="66" charset="0"/>
              </a:rPr>
              <a:t>Make lists</a:t>
            </a:r>
          </a:p>
          <a:p>
            <a:r>
              <a:rPr lang="en-GB" sz="1800" dirty="0">
                <a:latin typeface="Comic Sans MS" pitchFamily="66" charset="0"/>
              </a:rPr>
              <a:t>Jot down key points on post-it notes and display around the house</a:t>
            </a:r>
          </a:p>
        </p:txBody>
      </p:sp>
    </p:spTree>
    <p:extLst>
      <p:ext uri="{BB962C8B-B14F-4D97-AF65-F5344CB8AC3E}">
        <p14:creationId xmlns:p14="http://schemas.microsoft.com/office/powerpoint/2010/main" val="3460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Auditory Learners</a:t>
            </a:r>
            <a:br>
              <a:rPr lang="en-GB" dirty="0">
                <a:latin typeface="Comic Sans MS" pitchFamily="66" charset="0"/>
              </a:rPr>
            </a:br>
            <a:endParaRPr lang="en-GB" dirty="0">
              <a:latin typeface="Comic Sans MS" pitchFamily="66" charset="0"/>
            </a:endParaRPr>
          </a:p>
        </p:txBody>
      </p:sp>
      <p:sp>
        <p:nvSpPr>
          <p:cNvPr id="3" name="Content Placeholder 2"/>
          <p:cNvSpPr>
            <a:spLocks noGrp="1"/>
          </p:cNvSpPr>
          <p:nvPr>
            <p:ph sz="half" idx="1"/>
          </p:nvPr>
        </p:nvSpPr>
        <p:spPr/>
        <p:txBody>
          <a:bodyPr>
            <a:normAutofit fontScale="70000" lnSpcReduction="20000"/>
          </a:bodyPr>
          <a:lstStyle/>
          <a:p>
            <a:pPr marL="0" indent="0">
              <a:buNone/>
            </a:pPr>
            <a:r>
              <a:rPr lang="en-GB" b="1" i="1" dirty="0">
                <a:latin typeface="Comic Sans MS" pitchFamily="66" charset="0"/>
              </a:rPr>
              <a:t>learn through listening...</a:t>
            </a:r>
            <a:endParaRPr lang="en-GB" b="1" dirty="0">
              <a:latin typeface="Comic Sans MS" pitchFamily="66" charset="0"/>
            </a:endParaRPr>
          </a:p>
          <a:p>
            <a:r>
              <a:rPr lang="en-GB" dirty="0">
                <a:latin typeface="Comic Sans MS" pitchFamily="66" charset="0"/>
              </a:rPr>
              <a:t>You enjoy discussions and debates, talking things through and listening to what others have to say. </a:t>
            </a:r>
          </a:p>
          <a:p>
            <a:r>
              <a:rPr lang="en-GB" dirty="0">
                <a:latin typeface="Comic Sans MS" pitchFamily="66" charset="0"/>
              </a:rPr>
              <a:t>Learn effectively through lectures, audio books, oral presentations, music or verbal instructions.</a:t>
            </a:r>
          </a:p>
          <a:p>
            <a:r>
              <a:rPr lang="en-GB" dirty="0">
                <a:latin typeface="Comic Sans MS" pitchFamily="66" charset="0"/>
              </a:rPr>
              <a:t>You interpret the underlying meanings of speech through listening to tone of voice, pitch, speed and other nuances. </a:t>
            </a:r>
          </a:p>
          <a:p>
            <a:r>
              <a:rPr lang="en-GB" dirty="0">
                <a:latin typeface="Comic Sans MS" pitchFamily="66" charset="0"/>
              </a:rPr>
              <a:t>Written information may have little meaning until it is heard. </a:t>
            </a:r>
            <a:endParaRPr lang="en-GB" dirty="0">
              <a:effectLst/>
              <a:latin typeface="Comic Sans MS" pitchFamily="66" charset="0"/>
            </a:endParaRPr>
          </a:p>
        </p:txBody>
      </p:sp>
      <p:pic>
        <p:nvPicPr>
          <p:cNvPr id="3074" name="Picture 2" descr="\\ccdata01\Staff\annh\tempie\Content.IE5\C6B6CT99\MC900440430[1].wmf"/>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364088" y="2636912"/>
            <a:ext cx="3202353" cy="2724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2746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latin typeface="Comic Sans MS" pitchFamily="66" charset="0"/>
              </a:rPr>
              <a:t>Tips to help your learning.</a:t>
            </a:r>
          </a:p>
        </p:txBody>
      </p:sp>
      <p:sp>
        <p:nvSpPr>
          <p:cNvPr id="6" name="Content Placeholder 5"/>
          <p:cNvSpPr>
            <a:spLocks noGrp="1"/>
          </p:cNvSpPr>
          <p:nvPr>
            <p:ph idx="1"/>
          </p:nvPr>
        </p:nvSpPr>
        <p:spPr/>
        <p:txBody>
          <a:bodyPr>
            <a:normAutofit fontScale="92500" lnSpcReduction="20000"/>
          </a:bodyPr>
          <a:lstStyle/>
          <a:p>
            <a:r>
              <a:rPr lang="en-GB" dirty="0">
                <a:latin typeface="Comic Sans MS" pitchFamily="66" charset="0"/>
              </a:rPr>
              <a:t>Ask questions</a:t>
            </a:r>
          </a:p>
          <a:p>
            <a:r>
              <a:rPr lang="en-GB" dirty="0">
                <a:latin typeface="Comic Sans MS" pitchFamily="66" charset="0"/>
              </a:rPr>
              <a:t>Watch videos.</a:t>
            </a:r>
          </a:p>
          <a:p>
            <a:r>
              <a:rPr lang="en-GB" dirty="0">
                <a:latin typeface="Comic Sans MS" pitchFamily="66" charset="0"/>
              </a:rPr>
              <a:t>Participate in group discussions.</a:t>
            </a:r>
          </a:p>
          <a:p>
            <a:r>
              <a:rPr lang="en-GB" dirty="0">
                <a:latin typeface="Comic Sans MS" pitchFamily="66" charset="0"/>
              </a:rPr>
              <a:t>Read textbooks aloud</a:t>
            </a:r>
          </a:p>
          <a:p>
            <a:r>
              <a:rPr lang="en-GB" dirty="0">
                <a:latin typeface="Comic Sans MS" pitchFamily="66" charset="0"/>
              </a:rPr>
              <a:t>Repeat facts with eyes closed</a:t>
            </a:r>
          </a:p>
          <a:p>
            <a:r>
              <a:rPr lang="en-GB" dirty="0">
                <a:latin typeface="Comic Sans MS" pitchFamily="66" charset="0"/>
              </a:rPr>
              <a:t>Describe aloud what is to be remembered </a:t>
            </a:r>
          </a:p>
          <a:p>
            <a:r>
              <a:rPr lang="en-GB" dirty="0">
                <a:latin typeface="Comic Sans MS" pitchFamily="66" charset="0"/>
              </a:rPr>
              <a:t>Use word association to remember facts and lines.</a:t>
            </a:r>
          </a:p>
          <a:p>
            <a:r>
              <a:rPr lang="en-GB" dirty="0">
                <a:latin typeface="Comic Sans MS" pitchFamily="66" charset="0"/>
              </a:rPr>
              <a:t>Listen to taped notes, use pod casts.</a:t>
            </a:r>
          </a:p>
          <a:p>
            <a:r>
              <a:rPr lang="en-GB" dirty="0">
                <a:latin typeface="Comic Sans MS" pitchFamily="66" charset="0"/>
              </a:rPr>
              <a:t>Avoid auditory distractions.</a:t>
            </a:r>
          </a:p>
        </p:txBody>
      </p:sp>
    </p:spTree>
    <p:extLst>
      <p:ext uri="{BB962C8B-B14F-4D97-AF65-F5344CB8AC3E}">
        <p14:creationId xmlns:p14="http://schemas.microsoft.com/office/powerpoint/2010/main" val="12149900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latin typeface="Comic Sans MS" pitchFamily="66" charset="0"/>
              </a:rPr>
              <a:t>Kinesthetic</a:t>
            </a:r>
            <a:r>
              <a:rPr lang="en-GB" dirty="0">
                <a:latin typeface="Comic Sans MS" pitchFamily="66" charset="0"/>
              </a:rPr>
              <a:t> Learners </a:t>
            </a:r>
          </a:p>
        </p:txBody>
      </p:sp>
      <p:sp>
        <p:nvSpPr>
          <p:cNvPr id="3" name="Content Placeholder 2"/>
          <p:cNvSpPr>
            <a:spLocks noGrp="1"/>
          </p:cNvSpPr>
          <p:nvPr>
            <p:ph sz="half" idx="1"/>
          </p:nvPr>
        </p:nvSpPr>
        <p:spPr/>
        <p:txBody>
          <a:bodyPr>
            <a:normAutofit fontScale="92500" lnSpcReduction="20000"/>
          </a:bodyPr>
          <a:lstStyle/>
          <a:p>
            <a:pPr marL="0" indent="0">
              <a:buNone/>
            </a:pPr>
            <a:r>
              <a:rPr lang="en-GB" b="1" i="1" dirty="0">
                <a:latin typeface="Comic Sans MS" pitchFamily="66" charset="0"/>
              </a:rPr>
              <a:t>learn through doing...</a:t>
            </a:r>
            <a:endParaRPr lang="en-GB" b="1" dirty="0">
              <a:latin typeface="Comic Sans MS" pitchFamily="66" charset="0"/>
            </a:endParaRPr>
          </a:p>
          <a:p>
            <a:r>
              <a:rPr lang="en-GB" dirty="0">
                <a:latin typeface="Comic Sans MS" pitchFamily="66" charset="0"/>
              </a:rPr>
              <a:t>learn best through a hands-on approach, actively exploring the physical world around them. </a:t>
            </a:r>
          </a:p>
          <a:p>
            <a:r>
              <a:rPr lang="en-GB" dirty="0">
                <a:latin typeface="Comic Sans MS" pitchFamily="66" charset="0"/>
              </a:rPr>
              <a:t>You may find it hard to sit still for long periods and may become distracted by their need for activity and exploration. </a:t>
            </a:r>
          </a:p>
        </p:txBody>
      </p:sp>
      <p:pic>
        <p:nvPicPr>
          <p:cNvPr id="4099" name="Picture 3" descr="\\ccdata01\Staff\annh\tempie\Content.IE5\A2SI5AEK\MC900059122[1].wmf"/>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2708920"/>
            <a:ext cx="1611893" cy="2126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39775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latin typeface="Comic Sans MS" pitchFamily="66" charset="0"/>
              </a:rPr>
              <a:t>Tips to help your learning.</a:t>
            </a:r>
            <a:endParaRPr lang="en-GB" dirty="0"/>
          </a:p>
        </p:txBody>
      </p:sp>
      <p:sp>
        <p:nvSpPr>
          <p:cNvPr id="6" name="Content Placeholder 5"/>
          <p:cNvSpPr>
            <a:spLocks noGrp="1"/>
          </p:cNvSpPr>
          <p:nvPr>
            <p:ph idx="1"/>
          </p:nvPr>
        </p:nvSpPr>
        <p:spPr/>
        <p:txBody>
          <a:bodyPr>
            <a:normAutofit fontScale="55000" lnSpcReduction="20000"/>
          </a:bodyPr>
          <a:lstStyle/>
          <a:p>
            <a:r>
              <a:rPr lang="en-GB" dirty="0">
                <a:latin typeface="Comic Sans MS" pitchFamily="66" charset="0"/>
              </a:rPr>
              <a:t>You learn best by doing and practising new skills that you learn, rather than hearing or reading about them</a:t>
            </a:r>
          </a:p>
          <a:p>
            <a:r>
              <a:rPr lang="en-GB" dirty="0">
                <a:latin typeface="Comic Sans MS" pitchFamily="66" charset="0"/>
              </a:rPr>
              <a:t>Use role play to practice techniques.</a:t>
            </a:r>
          </a:p>
          <a:p>
            <a:r>
              <a:rPr lang="en-GB" dirty="0">
                <a:latin typeface="Comic Sans MS" pitchFamily="66" charset="0"/>
              </a:rPr>
              <a:t>You learn more effectively when free to move - Walk about, move around  when trying to memorise information, if you can’t, try squeezing a ball or playing with something in your hand.</a:t>
            </a:r>
          </a:p>
          <a:p>
            <a:r>
              <a:rPr lang="en-GB" dirty="0">
                <a:latin typeface="Comic Sans MS" pitchFamily="66" charset="0"/>
              </a:rPr>
              <a:t>Try building models </a:t>
            </a:r>
          </a:p>
          <a:p>
            <a:r>
              <a:rPr lang="en-GB" dirty="0">
                <a:latin typeface="Comic Sans MS" pitchFamily="66" charset="0"/>
              </a:rPr>
              <a:t>Write summaries on Post-it notes and stick them over your wall and practice putting the information in the right order </a:t>
            </a:r>
          </a:p>
          <a:p>
            <a:r>
              <a:rPr lang="en-GB" dirty="0">
                <a:latin typeface="Comic Sans MS" pitchFamily="66" charset="0"/>
              </a:rPr>
              <a:t>Make jigsaws or crossword puzzles with the information you are revising (</a:t>
            </a:r>
            <a:r>
              <a:rPr lang="en-GB" dirty="0">
                <a:latin typeface="Comic Sans MS" pitchFamily="66" charset="0"/>
                <a:hlinkClick r:id="rId2"/>
              </a:rPr>
              <a:t>www.puzzle-maker.com/CW/</a:t>
            </a:r>
            <a:r>
              <a:rPr lang="en-GB" dirty="0">
                <a:latin typeface="Comic Sans MS" pitchFamily="66" charset="0"/>
              </a:rPr>
              <a:t>)</a:t>
            </a:r>
          </a:p>
          <a:p>
            <a:r>
              <a:rPr lang="en-GB" dirty="0">
                <a:latin typeface="Comic Sans MS" pitchFamily="66" charset="0"/>
              </a:rPr>
              <a:t>Book trips and visits to places relevant to what you are studying</a:t>
            </a:r>
          </a:p>
          <a:p>
            <a:r>
              <a:rPr lang="en-GB" dirty="0">
                <a:latin typeface="Comic Sans MS" pitchFamily="66" charset="0"/>
              </a:rPr>
              <a:t>Take frequent breaks when studying - </a:t>
            </a:r>
            <a:r>
              <a:rPr lang="en-GB" b="1" dirty="0">
                <a:latin typeface="Comic Sans MS" pitchFamily="66" charset="0"/>
              </a:rPr>
              <a:t>revise</a:t>
            </a:r>
            <a:r>
              <a:rPr lang="en-GB" dirty="0">
                <a:latin typeface="Comic Sans MS" pitchFamily="66" charset="0"/>
              </a:rPr>
              <a:t> in short bursts</a:t>
            </a:r>
          </a:p>
          <a:p>
            <a:r>
              <a:rPr lang="en-GB" dirty="0">
                <a:latin typeface="Comic Sans MS" pitchFamily="66" charset="0"/>
              </a:rPr>
              <a:t>Low background music while studying or working may help you.</a:t>
            </a:r>
          </a:p>
          <a:p>
            <a:r>
              <a:rPr lang="en-GB" dirty="0">
                <a:latin typeface="Comic Sans MS" pitchFamily="66" charset="0"/>
              </a:rPr>
              <a:t>Study in comfortable position, not necessarily sitting in a chair – you may study effectively laying on floor or bed, fidgeting, tapping fingers or touching objects</a:t>
            </a:r>
          </a:p>
        </p:txBody>
      </p:sp>
    </p:spTree>
    <p:extLst>
      <p:ext uri="{BB962C8B-B14F-4D97-AF65-F5344CB8AC3E}">
        <p14:creationId xmlns:p14="http://schemas.microsoft.com/office/powerpoint/2010/main" val="2890098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nnh\AppData\Local\Microsoft\Windows\Temporary Internet Files\Content.IE5\VA1Z6II0\MC90038336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3573016"/>
            <a:ext cx="1816913" cy="153344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pPr algn="l"/>
            <a:endParaRPr lang="en-GB" dirty="0">
              <a:latin typeface="Comic Sans MS" pitchFamily="66" charset="0"/>
            </a:endParaRPr>
          </a:p>
        </p:txBody>
      </p:sp>
      <p:sp>
        <p:nvSpPr>
          <p:cNvPr id="3" name="Content Placeholder 2"/>
          <p:cNvSpPr>
            <a:spLocks noGrp="1"/>
          </p:cNvSpPr>
          <p:nvPr>
            <p:ph idx="1"/>
          </p:nvPr>
        </p:nvSpPr>
        <p:spPr/>
        <p:txBody>
          <a:bodyPr>
            <a:normAutofit fontScale="77500" lnSpcReduction="20000"/>
          </a:bodyPr>
          <a:lstStyle/>
          <a:p>
            <a:r>
              <a:rPr lang="en-GB" sz="2800" dirty="0">
                <a:latin typeface="Comic Sans MS" pitchFamily="66" charset="0"/>
              </a:rPr>
              <a:t>A process by which we acquire knowledge, skills and an understanding of abstract concepts. ( oxford dictionary 2012)</a:t>
            </a:r>
          </a:p>
          <a:p>
            <a:endParaRPr lang="en-GB" sz="2800" dirty="0">
              <a:latin typeface="Comic Sans MS" pitchFamily="66" charset="0"/>
            </a:endParaRPr>
          </a:p>
          <a:p>
            <a:r>
              <a:rPr lang="en-GB" sz="2800" dirty="0">
                <a:latin typeface="Comic Sans MS" pitchFamily="66" charset="0"/>
              </a:rPr>
              <a:t>Learning starts in infancy (developing skills) and continues through compulsory, formal education and specialist training to acquire the skills &amp; knowledge for work.</a:t>
            </a:r>
            <a:r>
              <a:rPr lang="en-GB" sz="2800" dirty="0">
                <a:solidFill>
                  <a:srgbClr val="FF0000"/>
                </a:solidFill>
                <a:latin typeface="Comic Sans MS" pitchFamily="66" charset="0"/>
              </a:rPr>
              <a:t> </a:t>
            </a:r>
          </a:p>
          <a:p>
            <a:r>
              <a:rPr lang="en-GB" sz="2800" dirty="0">
                <a:solidFill>
                  <a:srgbClr val="FF0000"/>
                </a:solidFill>
                <a:latin typeface="Comic Sans MS" pitchFamily="66" charset="0"/>
              </a:rPr>
              <a:t>Most learning </a:t>
            </a:r>
            <a:r>
              <a:rPr lang="en-GB" sz="2800" dirty="0">
                <a:latin typeface="Comic Sans MS" pitchFamily="66" charset="0"/>
              </a:rPr>
              <a:t>is </a:t>
            </a:r>
            <a:r>
              <a:rPr lang="en-GB" sz="2800" dirty="0">
                <a:solidFill>
                  <a:srgbClr val="FF0000"/>
                </a:solidFill>
                <a:latin typeface="Comic Sans MS" pitchFamily="66" charset="0"/>
              </a:rPr>
              <a:t>not formal </a:t>
            </a:r>
            <a:r>
              <a:rPr lang="en-GB" sz="2800" dirty="0">
                <a:latin typeface="Comic Sans MS" pitchFamily="66" charset="0"/>
              </a:rPr>
              <a:t>and is the development of life skills for daily living </a:t>
            </a:r>
          </a:p>
          <a:p>
            <a:endParaRPr lang="en-GB" sz="2800" dirty="0">
              <a:latin typeface="Comic Sans MS" pitchFamily="66" charset="0"/>
            </a:endParaRPr>
          </a:p>
          <a:p>
            <a:pPr marL="0" indent="0">
              <a:buNone/>
            </a:pPr>
            <a:r>
              <a:rPr lang="en-GB" sz="2800" dirty="0">
                <a:latin typeface="Comic Sans MS" pitchFamily="66" charset="0"/>
              </a:rPr>
              <a:t>Learning can be </a:t>
            </a:r>
          </a:p>
          <a:p>
            <a:pPr marL="0" indent="0">
              <a:buNone/>
            </a:pPr>
            <a:r>
              <a:rPr lang="en-GB" sz="2800" dirty="0">
                <a:solidFill>
                  <a:srgbClr val="FF0000"/>
                </a:solidFill>
                <a:latin typeface="Comic Sans MS" pitchFamily="66" charset="0"/>
              </a:rPr>
              <a:t>		Informal learning</a:t>
            </a:r>
          </a:p>
          <a:p>
            <a:pPr marL="457200" lvl="1" indent="0">
              <a:buNone/>
            </a:pPr>
            <a:r>
              <a:rPr lang="en-GB" sz="2400" dirty="0">
                <a:solidFill>
                  <a:srgbClr val="00B0F0"/>
                </a:solidFill>
                <a:latin typeface="Comic Sans MS" pitchFamily="66" charset="0"/>
              </a:rPr>
              <a:t>		</a:t>
            </a:r>
            <a:r>
              <a:rPr lang="en-GB" dirty="0">
                <a:solidFill>
                  <a:srgbClr val="00B0F0"/>
                </a:solidFill>
                <a:latin typeface="Comic Sans MS" pitchFamily="66" charset="0"/>
              </a:rPr>
              <a:t>Formal learning</a:t>
            </a:r>
          </a:p>
          <a:p>
            <a:endParaRPr lang="en-GB" sz="2800" dirty="0">
              <a:latin typeface="Comic Sans MS" pitchFamily="66" charset="0"/>
            </a:endParaRPr>
          </a:p>
        </p:txBody>
      </p:sp>
    </p:spTree>
    <p:extLst>
      <p:ext uri="{BB962C8B-B14F-4D97-AF65-F5344CB8AC3E}">
        <p14:creationId xmlns:p14="http://schemas.microsoft.com/office/powerpoint/2010/main" val="149853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Informal Learning</a:t>
            </a:r>
          </a:p>
        </p:txBody>
      </p:sp>
      <p:sp>
        <p:nvSpPr>
          <p:cNvPr id="3" name="Content Placeholder 2"/>
          <p:cNvSpPr>
            <a:spLocks noGrp="1"/>
          </p:cNvSpPr>
          <p:nvPr>
            <p:ph idx="1"/>
          </p:nvPr>
        </p:nvSpPr>
        <p:spPr>
          <a:xfrm>
            <a:off x="457200" y="1268760"/>
            <a:ext cx="8229600" cy="4857403"/>
          </a:xfrm>
        </p:spPr>
        <p:txBody>
          <a:bodyPr>
            <a:noAutofit/>
          </a:bodyPr>
          <a:lstStyle/>
          <a:p>
            <a:r>
              <a:rPr lang="en-GB" sz="2400" dirty="0">
                <a:latin typeface="Comic Sans MS" panose="030F0702030302020204" pitchFamily="66" charset="0"/>
              </a:rPr>
              <a:t>Learning through experience – e.g. children learning to talk by the time they are 4 or 5, they have learned how grammar works in speech without an formal education.</a:t>
            </a:r>
          </a:p>
          <a:p>
            <a:r>
              <a:rPr lang="en-GB" sz="2400" dirty="0">
                <a:latin typeface="Comic Sans MS" panose="030F0702030302020204" pitchFamily="66" charset="0"/>
              </a:rPr>
              <a:t>Informal learning  usually takes place outside a formal setting such as a school, college or work place.</a:t>
            </a:r>
          </a:p>
          <a:p>
            <a:r>
              <a:rPr lang="en-GB" sz="2400" dirty="0">
                <a:latin typeface="Comic Sans MS" panose="030F0702030302020204" pitchFamily="66" charset="0"/>
              </a:rPr>
              <a:t>It is often not professionally organised but occurs accidentally and by trial and error.</a:t>
            </a:r>
          </a:p>
          <a:p>
            <a:r>
              <a:rPr lang="en-GB" sz="2400" dirty="0">
                <a:latin typeface="Comic Sans MS" panose="030F0702030302020204" pitchFamily="66" charset="0"/>
              </a:rPr>
              <a:t>As we progress through formal education we sometimes forget about formal learning – when we make mistakes we may give up rather than using trial &amp; error to master something.</a:t>
            </a:r>
          </a:p>
          <a:p>
            <a:pPr marL="0" indent="0" algn="ctr">
              <a:buNone/>
            </a:pPr>
            <a:r>
              <a:rPr lang="en-GB" sz="2800" b="1" dirty="0">
                <a:solidFill>
                  <a:srgbClr val="FF0000"/>
                </a:solidFill>
                <a:latin typeface="Comic Sans MS" panose="030F0702030302020204" pitchFamily="66" charset="0"/>
              </a:rPr>
              <a:t>“ A person who never made a mistake never made anything”</a:t>
            </a:r>
          </a:p>
        </p:txBody>
      </p:sp>
    </p:spTree>
    <p:extLst>
      <p:ext uri="{BB962C8B-B14F-4D97-AF65-F5344CB8AC3E}">
        <p14:creationId xmlns:p14="http://schemas.microsoft.com/office/powerpoint/2010/main" val="417492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Formal Learning</a:t>
            </a:r>
          </a:p>
        </p:txBody>
      </p:sp>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rPr>
              <a:t>Normally delivered by trained teachers  within a school, college or university maybe in the work place by an expert.</a:t>
            </a:r>
          </a:p>
          <a:p>
            <a:pPr marL="0" indent="0">
              <a:buNone/>
            </a:pPr>
            <a:r>
              <a:rPr lang="en-GB" dirty="0">
                <a:latin typeface="Comic Sans MS" panose="030F0702030302020204" pitchFamily="66" charset="0"/>
              </a:rPr>
              <a:t>Some aspects of formal learning are compulsory under legislation.</a:t>
            </a:r>
          </a:p>
          <a:p>
            <a:pPr marL="0" indent="0">
              <a:buNone/>
            </a:pPr>
            <a:r>
              <a:rPr lang="en-GB" dirty="0">
                <a:latin typeface="Comic Sans MS" panose="030F0702030302020204" pitchFamily="66" charset="0"/>
              </a:rPr>
              <a:t>In formal learning we are often assessed by testing.</a:t>
            </a:r>
          </a:p>
        </p:txBody>
      </p:sp>
    </p:spTree>
    <p:extLst>
      <p:ext uri="{BB962C8B-B14F-4D97-AF65-F5344CB8AC3E}">
        <p14:creationId xmlns:p14="http://schemas.microsoft.com/office/powerpoint/2010/main" val="3275003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Learning from experience – a basic model of learning.</a:t>
            </a:r>
          </a:p>
        </p:txBody>
      </p:sp>
      <p:graphicFrame>
        <p:nvGraphicFramePr>
          <p:cNvPr id="4" name="Content Placeholder 3"/>
          <p:cNvGraphicFramePr>
            <a:graphicFrameLocks noGrp="1"/>
          </p:cNvGraphicFramePr>
          <p:nvPr>
            <p:ph sz="half" idx="1"/>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p:cNvGraphicFramePr>
            <a:graphicFrameLocks noGrp="1"/>
          </p:cNvGraphicFramePr>
          <p:nvPr>
            <p:ph sz="half" idx="2"/>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Where do  learning opportunities come from?</a:t>
            </a:r>
          </a:p>
        </p:txBody>
      </p:sp>
      <p:sp>
        <p:nvSpPr>
          <p:cNvPr id="4" name="Text Placeholder 3"/>
          <p:cNvSpPr>
            <a:spLocks noGrp="1"/>
          </p:cNvSpPr>
          <p:nvPr>
            <p:ph type="body" idx="1"/>
          </p:nvPr>
        </p:nvSpPr>
        <p:spPr/>
        <p:txBody>
          <a:bodyPr>
            <a:normAutofit/>
          </a:bodyPr>
          <a:lstStyle/>
          <a:p>
            <a:r>
              <a:rPr lang="en-GB" sz="3200" dirty="0">
                <a:latin typeface="Comic Sans MS" pitchFamily="66" charset="0"/>
              </a:rPr>
              <a:t>Formal</a:t>
            </a:r>
          </a:p>
        </p:txBody>
      </p:sp>
      <p:sp>
        <p:nvSpPr>
          <p:cNvPr id="5" name="Content Placeholder 4"/>
          <p:cNvSpPr>
            <a:spLocks noGrp="1"/>
          </p:cNvSpPr>
          <p:nvPr>
            <p:ph sz="half" idx="2"/>
          </p:nvPr>
        </p:nvSpPr>
        <p:spPr/>
        <p:txBody>
          <a:bodyPr>
            <a:normAutofit/>
          </a:bodyPr>
          <a:lstStyle/>
          <a:p>
            <a:r>
              <a:rPr lang="en-GB" sz="3200" dirty="0">
                <a:latin typeface="Comic Sans MS" pitchFamily="66" charset="0"/>
              </a:rPr>
              <a:t>Classroom activities</a:t>
            </a:r>
          </a:p>
          <a:p>
            <a:r>
              <a:rPr lang="en-GB" sz="3200" dirty="0">
                <a:latin typeface="Comic Sans MS" pitchFamily="66" charset="0"/>
              </a:rPr>
              <a:t>Work experience</a:t>
            </a:r>
          </a:p>
          <a:p>
            <a:r>
              <a:rPr lang="en-GB" sz="3200" dirty="0">
                <a:latin typeface="Comic Sans MS" pitchFamily="66" charset="0"/>
              </a:rPr>
              <a:t>Independent Study</a:t>
            </a:r>
          </a:p>
        </p:txBody>
      </p:sp>
      <p:sp>
        <p:nvSpPr>
          <p:cNvPr id="6" name="Text Placeholder 5"/>
          <p:cNvSpPr>
            <a:spLocks noGrp="1"/>
          </p:cNvSpPr>
          <p:nvPr>
            <p:ph type="body" sz="quarter" idx="3"/>
          </p:nvPr>
        </p:nvSpPr>
        <p:spPr/>
        <p:txBody>
          <a:bodyPr>
            <a:normAutofit/>
          </a:bodyPr>
          <a:lstStyle/>
          <a:p>
            <a:r>
              <a:rPr lang="en-GB" sz="3200" dirty="0">
                <a:latin typeface="Comic Sans MS" pitchFamily="66" charset="0"/>
              </a:rPr>
              <a:t>Informal</a:t>
            </a:r>
          </a:p>
        </p:txBody>
      </p:sp>
      <p:sp>
        <p:nvSpPr>
          <p:cNvPr id="7" name="Content Placeholder 6"/>
          <p:cNvSpPr>
            <a:spLocks noGrp="1"/>
          </p:cNvSpPr>
          <p:nvPr>
            <p:ph sz="quarter" idx="4"/>
          </p:nvPr>
        </p:nvSpPr>
        <p:spPr/>
        <p:txBody>
          <a:bodyPr>
            <a:normAutofit/>
          </a:bodyPr>
          <a:lstStyle/>
          <a:p>
            <a:r>
              <a:rPr lang="en-GB" sz="3200" dirty="0">
                <a:latin typeface="Comic Sans MS" pitchFamily="66" charset="0"/>
              </a:rPr>
              <a:t>Life experiences</a:t>
            </a:r>
          </a:p>
          <a:p>
            <a:r>
              <a:rPr lang="en-GB" sz="3200" dirty="0">
                <a:latin typeface="Comic Sans MS" pitchFamily="66" charset="0"/>
              </a:rPr>
              <a:t>Employment</a:t>
            </a:r>
          </a:p>
          <a:p>
            <a:r>
              <a:rPr lang="en-GB" sz="3200" dirty="0">
                <a:latin typeface="Comic Sans MS" pitchFamily="66" charset="0"/>
              </a:rPr>
              <a:t>Voluntary activities</a:t>
            </a:r>
          </a:p>
        </p:txBody>
      </p:sp>
      <p:pic>
        <p:nvPicPr>
          <p:cNvPr id="8194" name="Picture 2" descr="C:\Users\annh\AppData\Local\Microsoft\Windows\Temporary Internet Files\Content.IE5\36EHSOAJ\MC90038417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4360248"/>
            <a:ext cx="1538021" cy="18260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a:latin typeface="Comic Sans MS" pitchFamily="66" charset="0"/>
              </a:rPr>
              <a:t>Influences on learning</a:t>
            </a:r>
          </a:p>
        </p:txBody>
      </p:sp>
      <p:sp>
        <p:nvSpPr>
          <p:cNvPr id="2" name="Content Placeholder 1"/>
          <p:cNvSpPr>
            <a:spLocks noGrp="1"/>
          </p:cNvSpPr>
          <p:nvPr>
            <p:ph idx="1"/>
          </p:nvPr>
        </p:nvSpPr>
        <p:spPr/>
        <p:txBody>
          <a:bodyPr/>
          <a:lstStyle/>
          <a:p>
            <a:pPr>
              <a:buNone/>
            </a:pPr>
            <a:r>
              <a:rPr lang="en-GB" dirty="0">
                <a:latin typeface="Comic Sans MS" pitchFamily="66" charset="0"/>
              </a:rPr>
              <a:t>In pairs:</a:t>
            </a:r>
          </a:p>
          <a:p>
            <a:pPr>
              <a:buNone/>
            </a:pPr>
            <a:r>
              <a:rPr lang="en-GB" dirty="0">
                <a:latin typeface="Comic Sans MS" pitchFamily="66" charset="0"/>
              </a:rPr>
              <a:t>   List as many factors as you can that may affect your learning in both positive and negative ways.</a:t>
            </a:r>
          </a:p>
        </p:txBody>
      </p:sp>
      <p:pic>
        <p:nvPicPr>
          <p:cNvPr id="5122" name="Picture 2" descr="C:\Users\annh\AppData\Local\Microsoft\Windows\Temporary Internet Files\Content.IE5\SDZZ197O\MC90043438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1840" y="4444822"/>
            <a:ext cx="1206500" cy="1901825"/>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annh\AppData\Local\Microsoft\Windows\Temporary Internet Files\Content.IE5\SDZZ197O\MC90043438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4008" y="4444822"/>
            <a:ext cx="1206500" cy="1901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492</TotalTime>
  <Words>1973</Words>
  <Application>Microsoft Office PowerPoint</Application>
  <PresentationFormat>On-screen Show (4:3)</PresentationFormat>
  <Paragraphs>262</Paragraphs>
  <Slides>36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Comic Sans MS</vt:lpstr>
      <vt:lpstr>Office Theme</vt:lpstr>
      <vt:lpstr>Unit 6  Learning &amp; Theories of Learning</vt:lpstr>
      <vt:lpstr>Learning Outcomes</vt:lpstr>
      <vt:lpstr>What is Learning?</vt:lpstr>
      <vt:lpstr>PowerPoint Presentation</vt:lpstr>
      <vt:lpstr>Informal Learning</vt:lpstr>
      <vt:lpstr>Formal Learning</vt:lpstr>
      <vt:lpstr>Learning from experience – a basic model of learning.</vt:lpstr>
      <vt:lpstr>Where do  learning opportunities come from?</vt:lpstr>
      <vt:lpstr>Influences on learning</vt:lpstr>
      <vt:lpstr>Influences on learning</vt:lpstr>
      <vt:lpstr>Individual Activity:</vt:lpstr>
      <vt:lpstr>Activity</vt:lpstr>
      <vt:lpstr>PowerPoint Presentation</vt:lpstr>
      <vt:lpstr>Theories of Learning</vt:lpstr>
      <vt:lpstr>Theories of learning</vt:lpstr>
      <vt:lpstr>PowerPoint Presentation</vt:lpstr>
      <vt:lpstr>Key theories to be examined and explained.</vt:lpstr>
      <vt:lpstr>Kolb’s Learning theory</vt:lpstr>
      <vt:lpstr>Kolb’s experiential learning cycle </vt:lpstr>
      <vt:lpstr>PowerPoint Presentation</vt:lpstr>
      <vt:lpstr>Individual Activity</vt:lpstr>
      <vt:lpstr>Problems with Kolb’s Theory</vt:lpstr>
      <vt:lpstr>Honey &amp; Mumfords Learning Styles Theory.</vt:lpstr>
      <vt:lpstr>Honey &amp; Mumford’s Learning Styles Theory.</vt:lpstr>
      <vt:lpstr>Honey &amp; Mumford’s Learning Styles Theory.</vt:lpstr>
      <vt:lpstr>More information and method that may work for this type of learner.</vt:lpstr>
      <vt:lpstr>PowerPoint Presentation</vt:lpstr>
      <vt:lpstr>We all Learn in different ways</vt:lpstr>
      <vt:lpstr>What sort of a learner are you?</vt:lpstr>
      <vt:lpstr>Visual Learners</vt:lpstr>
      <vt:lpstr>Visual Learners</vt:lpstr>
      <vt:lpstr>Tips to help your learning</vt:lpstr>
      <vt:lpstr>Auditory Learners </vt:lpstr>
      <vt:lpstr>Tips to help your learning.</vt:lpstr>
      <vt:lpstr>Kinesthetic Learners </vt:lpstr>
      <vt:lpstr>Tips to help your learning.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build</dc:creator>
  <cp:lastModifiedBy>Pam Maggs</cp:lastModifiedBy>
  <cp:revision>63</cp:revision>
  <cp:lastPrinted>2012-09-03T09:19:40Z</cp:lastPrinted>
  <dcterms:created xsi:type="dcterms:W3CDTF">2012-06-14T14:22:15Z</dcterms:created>
  <dcterms:modified xsi:type="dcterms:W3CDTF">2019-09-05T15:30:37Z</dcterms:modified>
</cp:coreProperties>
</file>