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60" r:id="rId2"/>
    <p:sldId id="261" r:id="rId3"/>
    <p:sldId id="263" r:id="rId4"/>
    <p:sldId id="266" r:id="rId5"/>
    <p:sldId id="264" r:id="rId6"/>
    <p:sldId id="274" r:id="rId7"/>
    <p:sldId id="277" r:id="rId8"/>
    <p:sldId id="270" r:id="rId9"/>
    <p:sldId id="272" r:id="rId10"/>
    <p:sldId id="265" r:id="rId11"/>
    <p:sldId id="273" r:id="rId12"/>
    <p:sldId id="275" r:id="rId13"/>
    <p:sldId id="276"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069111-E4D5-4A58-9805-008FA3BC82B3}" type="datetimeFigureOut">
              <a:rPr lang="en-GB" smtClean="0"/>
              <a:t>25/09/2016</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00EDD0-CDA3-4845-8B91-77D847E86B1A}" type="slidenum">
              <a:rPr lang="en-GB" smtClean="0"/>
              <a:t>‹#›</a:t>
            </a:fld>
            <a:endParaRPr lang="en-GB"/>
          </a:p>
        </p:txBody>
      </p:sp>
    </p:spTree>
    <p:extLst>
      <p:ext uri="{BB962C8B-B14F-4D97-AF65-F5344CB8AC3E}">
        <p14:creationId xmlns:p14="http://schemas.microsoft.com/office/powerpoint/2010/main" val="8389306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00EDD0-CDA3-4845-8B91-77D847E86B1A}" type="slidenum">
              <a:rPr lang="en-GB" smtClean="0"/>
              <a:t>13</a:t>
            </a:fld>
            <a:endParaRPr lang="en-GB"/>
          </a:p>
        </p:txBody>
      </p:sp>
    </p:spTree>
    <p:extLst>
      <p:ext uri="{BB962C8B-B14F-4D97-AF65-F5344CB8AC3E}">
        <p14:creationId xmlns:p14="http://schemas.microsoft.com/office/powerpoint/2010/main" val="12479576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BACD134-4B0C-48F3-98B7-4D97F9172EC5}" type="datetimeFigureOut">
              <a:rPr lang="en-GB" smtClean="0"/>
              <a:pPr/>
              <a:t>25/09/2016</a:t>
            </a:fld>
            <a:endParaRPr lang="en-GB" dirty="0"/>
          </a:p>
        </p:txBody>
      </p:sp>
      <p:sp>
        <p:nvSpPr>
          <p:cNvPr id="8" name="Slide Number Placeholder 7"/>
          <p:cNvSpPr>
            <a:spLocks noGrp="1"/>
          </p:cNvSpPr>
          <p:nvPr>
            <p:ph type="sldNum" sz="quarter" idx="11"/>
          </p:nvPr>
        </p:nvSpPr>
        <p:spPr/>
        <p:txBody>
          <a:bodyPr/>
          <a:lstStyle/>
          <a:p>
            <a:fld id="{EE61D7CF-178C-4CA4-83BB-F5772079FAE2}" type="slidenum">
              <a:rPr lang="en-GB" smtClean="0"/>
              <a:pPr/>
              <a:t>‹#›</a:t>
            </a:fld>
            <a:endParaRPr lang="en-GB" dirty="0"/>
          </a:p>
        </p:txBody>
      </p:sp>
      <p:sp>
        <p:nvSpPr>
          <p:cNvPr id="9" name="Footer Placeholder 8"/>
          <p:cNvSpPr>
            <a:spLocks noGrp="1"/>
          </p:cNvSpPr>
          <p:nvPr>
            <p:ph type="ftr" sz="quarter" idx="12"/>
          </p:nvPr>
        </p:nvSpPr>
        <p:spPr/>
        <p:txBody>
          <a:bodyPr/>
          <a:lstStyle/>
          <a:p>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ACD134-4B0C-48F3-98B7-4D97F9172EC5}" type="datetimeFigureOut">
              <a:rPr lang="en-GB" smtClean="0"/>
              <a:pPr/>
              <a:t>25/09/2016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E61D7CF-178C-4CA4-83BB-F5772079FAE2}"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ACD134-4B0C-48F3-98B7-4D97F9172EC5}" type="datetimeFigureOut">
              <a:rPr lang="en-GB" smtClean="0"/>
              <a:pPr/>
              <a:t>25/09/2016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E61D7CF-178C-4CA4-83BB-F5772079FAE2}"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ACD134-4B0C-48F3-98B7-4D97F9172EC5}" type="datetimeFigureOut">
              <a:rPr lang="en-GB" smtClean="0"/>
              <a:pPr/>
              <a:t>25/09/2016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E61D7CF-178C-4CA4-83BB-F5772079FAE2}"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ACD134-4B0C-48F3-98B7-4D97F9172EC5}" type="datetimeFigureOut">
              <a:rPr lang="en-GB" smtClean="0"/>
              <a:pPr/>
              <a:t>25/09/2016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E61D7CF-178C-4CA4-83BB-F5772079FAE2}" type="slidenum">
              <a:rPr lang="en-GB" smtClean="0"/>
              <a:pPr/>
              <a:t>‹#›</a:t>
            </a:fld>
            <a:endParaRPr lang="en-GB" dirty="0"/>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BACD134-4B0C-48F3-98B7-4D97F9172EC5}" type="datetimeFigureOut">
              <a:rPr lang="en-GB" smtClean="0"/>
              <a:pPr/>
              <a:t>25/09/2016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E61D7CF-178C-4CA4-83BB-F5772079FAE2}" type="slidenum">
              <a:rPr lang="en-GB" smtClean="0"/>
              <a:pPr/>
              <a:t>‹#›</a:t>
            </a:fld>
            <a:endParaRPr lang="en-GB" dirty="0"/>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1BACD134-4B0C-48F3-98B7-4D97F9172EC5}" type="datetimeFigureOut">
              <a:rPr lang="en-GB" smtClean="0"/>
              <a:pPr/>
              <a:t>25/09/2016</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EE61D7CF-178C-4CA4-83BB-F5772079FAE2}" type="slidenum">
              <a:rPr lang="en-GB" smtClean="0"/>
              <a:pPr/>
              <a:t>‹#›</a:t>
            </a:fld>
            <a:endParaRPr lang="en-GB" dirty="0"/>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BACD134-4B0C-48F3-98B7-4D97F9172EC5}" type="datetimeFigureOut">
              <a:rPr lang="en-GB" smtClean="0"/>
              <a:pPr/>
              <a:t>25/09/2016</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EE61D7CF-178C-4CA4-83BB-F5772079FAE2}"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ACD134-4B0C-48F3-98B7-4D97F9172EC5}" type="datetimeFigureOut">
              <a:rPr lang="en-GB" smtClean="0"/>
              <a:pPr/>
              <a:t>25/09/2016</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EE61D7CF-178C-4CA4-83BB-F5772079FAE2}"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BACD134-4B0C-48F3-98B7-4D97F9172EC5}" type="datetimeFigureOut">
              <a:rPr lang="en-GB" smtClean="0"/>
              <a:pPr/>
              <a:t>25/09/2016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E61D7CF-178C-4CA4-83BB-F5772079FAE2}"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BACD134-4B0C-48F3-98B7-4D97F9172EC5}" type="datetimeFigureOut">
              <a:rPr lang="en-GB" smtClean="0"/>
              <a:pPr/>
              <a:t>25/09/2016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E61D7CF-178C-4CA4-83BB-F5772079FAE2}"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1BACD134-4B0C-48F3-98B7-4D97F9172EC5}" type="datetimeFigureOut">
              <a:rPr lang="en-GB" smtClean="0"/>
              <a:pPr/>
              <a:t>25/09/2016</a:t>
            </a:fld>
            <a:endParaRPr lang="en-GB" dirty="0"/>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GB" dirty="0"/>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EE61D7CF-178C-4CA4-83BB-F5772079FAE2}" type="slidenum">
              <a:rPr lang="en-GB" smtClean="0"/>
              <a:pPr/>
              <a:t>‹#›</a:t>
            </a:fld>
            <a:endParaRPr lang="en-GB" dirty="0"/>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png"/><Relationship Id="rId7" Type="http://schemas.openxmlformats.org/officeDocument/2006/relationships/image" Target="../media/image7.wmf"/><Relationship Id="rId2" Type="http://schemas.openxmlformats.org/officeDocument/2006/relationships/image" Target="../media/image2.wmf"/><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png"/><Relationship Id="rId10" Type="http://schemas.openxmlformats.org/officeDocument/2006/relationships/image" Target="../media/image10.wmf"/><Relationship Id="rId4" Type="http://schemas.openxmlformats.org/officeDocument/2006/relationships/image" Target="../media/image4.wmf"/><Relationship Id="rId9" Type="http://schemas.openxmlformats.org/officeDocument/2006/relationships/image" Target="../media/image9.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a:latin typeface="Comic Sans MS" pitchFamily="66" charset="0"/>
              </a:rPr>
              <a:t>Communication in Health &amp; Social Care.</a:t>
            </a:r>
          </a:p>
        </p:txBody>
      </p:sp>
      <p:sp>
        <p:nvSpPr>
          <p:cNvPr id="5" name="Subtitle 4"/>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1830222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95536" y="-9877"/>
            <a:ext cx="8229600" cy="1600200"/>
          </a:xfrm>
        </p:spPr>
        <p:txBody>
          <a:bodyPr/>
          <a:lstStyle/>
          <a:p>
            <a:pPr algn="l"/>
            <a:r>
              <a:rPr lang="en-GB" sz="3600" dirty="0">
                <a:latin typeface="Comic Sans MS" pitchFamily="66" charset="0"/>
              </a:rPr>
              <a:t>Individual Activity – </a:t>
            </a:r>
            <a:r>
              <a:rPr lang="en-GB" sz="3200" dirty="0">
                <a:solidFill>
                  <a:srgbClr val="0070C0"/>
                </a:solidFill>
                <a:latin typeface="Comic Sans MS" pitchFamily="66" charset="0"/>
              </a:rPr>
              <a:t>be ready to feed back. </a:t>
            </a:r>
          </a:p>
        </p:txBody>
      </p:sp>
      <p:sp>
        <p:nvSpPr>
          <p:cNvPr id="5" name="Content Placeholder 4"/>
          <p:cNvSpPr>
            <a:spLocks noGrp="1"/>
          </p:cNvSpPr>
          <p:nvPr>
            <p:ph sz="half" idx="2"/>
          </p:nvPr>
        </p:nvSpPr>
        <p:spPr/>
        <p:txBody>
          <a:bodyPr/>
          <a:lstStyle/>
          <a:p>
            <a:r>
              <a:rPr lang="en-GB" b="1" dirty="0">
                <a:latin typeface="Comic Sans MS" pitchFamily="66" charset="0"/>
              </a:rPr>
              <a:t>What type of communication is Tanya using?</a:t>
            </a:r>
          </a:p>
          <a:p>
            <a:r>
              <a:rPr lang="en-GB" b="1" dirty="0">
                <a:latin typeface="Comic Sans MS" pitchFamily="66" charset="0"/>
              </a:rPr>
              <a:t>What messages is Tanya giving?</a:t>
            </a:r>
          </a:p>
          <a:p>
            <a:r>
              <a:rPr lang="en-GB" b="1" dirty="0">
                <a:latin typeface="Comic Sans MS" pitchFamily="66" charset="0"/>
              </a:rPr>
              <a:t>Why might Tanya be giving these messages?</a:t>
            </a:r>
          </a:p>
        </p:txBody>
      </p:sp>
      <p:sp>
        <p:nvSpPr>
          <p:cNvPr id="6" name="Content Placeholder 5"/>
          <p:cNvSpPr>
            <a:spLocks noGrp="1"/>
          </p:cNvSpPr>
          <p:nvPr>
            <p:ph sz="quarter" idx="13"/>
          </p:nvPr>
        </p:nvSpPr>
        <p:spPr/>
        <p:txBody>
          <a:bodyPr>
            <a:normAutofit fontScale="92500"/>
          </a:bodyPr>
          <a:lstStyle/>
          <a:p>
            <a:r>
              <a:rPr lang="en-GB" dirty="0">
                <a:solidFill>
                  <a:schemeClr val="tx1"/>
                </a:solidFill>
                <a:latin typeface="Comic Sans MS" pitchFamily="66" charset="0"/>
              </a:rPr>
              <a:t>Tanya is 15 years old and attends meetings youth group meetings. She often sits with her arms crossed and her head turned away, looking out of the window. She avoids making eye contact with people who are speaking in the group.</a:t>
            </a:r>
          </a:p>
          <a:p>
            <a:r>
              <a:rPr lang="en-GB" dirty="0">
                <a:solidFill>
                  <a:schemeClr val="tx1"/>
                </a:solidFill>
                <a:latin typeface="Comic Sans MS" pitchFamily="66" charset="0"/>
              </a:rPr>
              <a:t>When asked if she is ok, she does make eye contact  and says she is happy.</a:t>
            </a:r>
          </a:p>
        </p:txBody>
      </p:sp>
      <p:pic>
        <p:nvPicPr>
          <p:cNvPr id="1026" name="Picture 2" descr="C:\Users\annh\AppData\Local\Microsoft\Windows\Temporary Internet Files\Content.IE5\36EHSOAJ\MP900448595[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28686" y="4437112"/>
            <a:ext cx="1335297" cy="19888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6613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latin typeface="Comic Sans MS" pitchFamily="66" charset="0"/>
              </a:rPr>
              <a:t>Reflective Listening/ Active listening</a:t>
            </a:r>
          </a:p>
        </p:txBody>
      </p:sp>
      <p:sp>
        <p:nvSpPr>
          <p:cNvPr id="6" name="Content Placeholder 5"/>
          <p:cNvSpPr>
            <a:spLocks noGrp="1"/>
          </p:cNvSpPr>
          <p:nvPr>
            <p:ph idx="1"/>
          </p:nvPr>
        </p:nvSpPr>
        <p:spPr/>
        <p:txBody>
          <a:bodyPr>
            <a:normAutofit lnSpcReduction="10000"/>
          </a:bodyPr>
          <a:lstStyle/>
          <a:p>
            <a:r>
              <a:rPr lang="en-GB" sz="2800" dirty="0">
                <a:solidFill>
                  <a:schemeClr val="tx1"/>
                </a:solidFill>
                <a:latin typeface="Comic Sans MS" pitchFamily="66" charset="0"/>
              </a:rPr>
              <a:t>We can usually read emotions from a persons body language.</a:t>
            </a:r>
          </a:p>
          <a:p>
            <a:r>
              <a:rPr lang="en-GB" sz="2800" dirty="0">
                <a:solidFill>
                  <a:schemeClr val="tx1"/>
                </a:solidFill>
                <a:latin typeface="Comic Sans MS" pitchFamily="66" charset="0"/>
              </a:rPr>
              <a:t>To understand someone’s thoughts we need good listening skills.</a:t>
            </a:r>
          </a:p>
          <a:p>
            <a:pPr algn="ctr">
              <a:buNone/>
            </a:pPr>
            <a:r>
              <a:rPr lang="en-GB" sz="3200" dirty="0">
                <a:solidFill>
                  <a:schemeClr val="tx2"/>
                </a:solidFill>
                <a:latin typeface="Comic Sans MS" pitchFamily="66" charset="0"/>
              </a:rPr>
              <a:t>Hearing the words </a:t>
            </a:r>
          </a:p>
          <a:p>
            <a:pPr algn="ctr">
              <a:buNone/>
            </a:pPr>
            <a:r>
              <a:rPr lang="en-GB" sz="3200" dirty="0">
                <a:solidFill>
                  <a:schemeClr val="tx2"/>
                </a:solidFill>
                <a:latin typeface="Comic Sans MS" pitchFamily="66" charset="0"/>
              </a:rPr>
              <a:t>  </a:t>
            </a:r>
          </a:p>
          <a:p>
            <a:pPr algn="ctr">
              <a:buNone/>
            </a:pPr>
            <a:r>
              <a:rPr lang="en-GB" sz="3200" dirty="0">
                <a:solidFill>
                  <a:schemeClr val="tx2"/>
                </a:solidFill>
                <a:latin typeface="Comic Sans MS" pitchFamily="66" charset="0"/>
              </a:rPr>
              <a:t>Thinking about what the words mean </a:t>
            </a:r>
          </a:p>
          <a:p>
            <a:pPr algn="ctr">
              <a:buNone/>
            </a:pPr>
            <a:endParaRPr lang="en-GB" sz="3200" dirty="0">
              <a:solidFill>
                <a:schemeClr val="tx2"/>
              </a:solidFill>
              <a:latin typeface="Comic Sans MS" pitchFamily="66" charset="0"/>
            </a:endParaRPr>
          </a:p>
          <a:p>
            <a:pPr algn="ctr">
              <a:buNone/>
            </a:pPr>
            <a:r>
              <a:rPr lang="en-GB" sz="3200" dirty="0">
                <a:solidFill>
                  <a:schemeClr val="tx2"/>
                </a:solidFill>
                <a:latin typeface="Comic Sans MS" pitchFamily="66" charset="0"/>
              </a:rPr>
              <a:t>  Thinking about how to reply</a:t>
            </a:r>
          </a:p>
        </p:txBody>
      </p:sp>
      <p:sp>
        <p:nvSpPr>
          <p:cNvPr id="8" name="Down Arrow 7"/>
          <p:cNvSpPr/>
          <p:nvPr/>
        </p:nvSpPr>
        <p:spPr>
          <a:xfrm>
            <a:off x="4427984" y="3861048"/>
            <a:ext cx="484632" cy="648072"/>
          </a:xfrm>
          <a:prstGeom prst="downArrow">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en-GB"/>
          </a:p>
        </p:txBody>
      </p:sp>
      <p:sp>
        <p:nvSpPr>
          <p:cNvPr id="9" name="Down Arrow 8"/>
          <p:cNvSpPr/>
          <p:nvPr/>
        </p:nvSpPr>
        <p:spPr>
          <a:xfrm>
            <a:off x="4427984" y="4869160"/>
            <a:ext cx="484632" cy="576064"/>
          </a:xfrm>
          <a:prstGeom prst="downArrow">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en-GB"/>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Asking Questions</a:t>
            </a:r>
          </a:p>
        </p:txBody>
      </p:sp>
      <p:sp>
        <p:nvSpPr>
          <p:cNvPr id="3" name="Content Placeholder 2"/>
          <p:cNvSpPr>
            <a:spLocks noGrp="1"/>
          </p:cNvSpPr>
          <p:nvPr>
            <p:ph idx="1"/>
          </p:nvPr>
        </p:nvSpPr>
        <p:spPr/>
        <p:txBody>
          <a:bodyPr>
            <a:normAutofit/>
          </a:bodyPr>
          <a:lstStyle/>
          <a:p>
            <a:pPr marL="0" indent="0">
              <a:buNone/>
            </a:pPr>
            <a:r>
              <a:rPr lang="en-GB" dirty="0">
                <a:solidFill>
                  <a:schemeClr val="tx1"/>
                </a:solidFill>
                <a:latin typeface="Comic Sans MS" panose="030F0702030302020204" pitchFamily="66" charset="0"/>
              </a:rPr>
              <a:t>Questions may be used to find out information and can be useful in keeping a conversation going.</a:t>
            </a:r>
          </a:p>
          <a:p>
            <a:r>
              <a:rPr lang="en-GB" dirty="0">
                <a:solidFill>
                  <a:srgbClr val="FF0000"/>
                </a:solidFill>
                <a:latin typeface="Comic Sans MS" panose="030F0702030302020204" pitchFamily="66" charset="0"/>
              </a:rPr>
              <a:t>Open questions </a:t>
            </a:r>
            <a:r>
              <a:rPr lang="en-GB" dirty="0">
                <a:solidFill>
                  <a:schemeClr val="tx1"/>
                </a:solidFill>
                <a:latin typeface="Comic Sans MS" panose="030F0702030302020204" pitchFamily="66" charset="0"/>
              </a:rPr>
              <a:t>– encourage the person to think about the topic asked and form an opinion</a:t>
            </a:r>
          </a:p>
          <a:p>
            <a:r>
              <a:rPr lang="en-GB" dirty="0">
                <a:solidFill>
                  <a:srgbClr val="FF0000"/>
                </a:solidFill>
                <a:latin typeface="Comic Sans MS" panose="030F0702030302020204" pitchFamily="66" charset="0"/>
              </a:rPr>
              <a:t>Closed questions </a:t>
            </a:r>
            <a:r>
              <a:rPr lang="en-GB" dirty="0">
                <a:solidFill>
                  <a:schemeClr val="tx1"/>
                </a:solidFill>
                <a:latin typeface="Comic Sans MS" panose="030F0702030302020204" pitchFamily="66" charset="0"/>
              </a:rPr>
              <a:t>– encourage Yes/ No responses.</a:t>
            </a:r>
          </a:p>
          <a:p>
            <a:r>
              <a:rPr lang="en-GB" dirty="0">
                <a:solidFill>
                  <a:srgbClr val="FF0000"/>
                </a:solidFill>
                <a:latin typeface="Comic Sans MS" panose="030F0702030302020204" pitchFamily="66" charset="0"/>
              </a:rPr>
              <a:t>Funnelling</a:t>
            </a:r>
            <a:r>
              <a:rPr lang="en-GB" dirty="0">
                <a:solidFill>
                  <a:schemeClr val="tx1"/>
                </a:solidFill>
                <a:latin typeface="Comic Sans MS" panose="030F0702030302020204" pitchFamily="66" charset="0"/>
              </a:rPr>
              <a:t> – starts with open questions then narrower questions, then closed questions</a:t>
            </a:r>
          </a:p>
          <a:p>
            <a:r>
              <a:rPr lang="en-GB" dirty="0">
                <a:solidFill>
                  <a:srgbClr val="FF0000"/>
                </a:solidFill>
                <a:latin typeface="Comic Sans MS" panose="030F0702030302020204" pitchFamily="66" charset="0"/>
              </a:rPr>
              <a:t>Probes</a:t>
            </a:r>
            <a:r>
              <a:rPr lang="en-GB" dirty="0">
                <a:solidFill>
                  <a:schemeClr val="tx1"/>
                </a:solidFill>
                <a:latin typeface="Comic Sans MS" panose="030F0702030302020204" pitchFamily="66" charset="0"/>
              </a:rPr>
              <a:t> – short questions following on from the previous answer to find out more – can you tell me more?</a:t>
            </a:r>
          </a:p>
          <a:p>
            <a:r>
              <a:rPr lang="en-GB" dirty="0">
                <a:solidFill>
                  <a:srgbClr val="FF0000"/>
                </a:solidFill>
                <a:latin typeface="Comic Sans MS" panose="030F0702030302020204" pitchFamily="66" charset="0"/>
              </a:rPr>
              <a:t>Prompts</a:t>
            </a:r>
            <a:r>
              <a:rPr lang="en-GB" dirty="0">
                <a:solidFill>
                  <a:schemeClr val="tx1"/>
                </a:solidFill>
                <a:latin typeface="Comic Sans MS" panose="030F0702030302020204" pitchFamily="66" charset="0"/>
              </a:rPr>
              <a:t> – used to encourage a fuller answer.</a:t>
            </a:r>
          </a:p>
        </p:txBody>
      </p:sp>
    </p:spTree>
    <p:extLst>
      <p:ext uri="{BB962C8B-B14F-4D97-AF65-F5344CB8AC3E}">
        <p14:creationId xmlns:p14="http://schemas.microsoft.com/office/powerpoint/2010/main" val="5900482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Silence</a:t>
            </a:r>
          </a:p>
        </p:txBody>
      </p:sp>
      <p:sp>
        <p:nvSpPr>
          <p:cNvPr id="3" name="Content Placeholder 2"/>
          <p:cNvSpPr>
            <a:spLocks noGrp="1"/>
          </p:cNvSpPr>
          <p:nvPr>
            <p:ph idx="1"/>
          </p:nvPr>
        </p:nvSpPr>
        <p:spPr/>
        <p:txBody>
          <a:bodyPr/>
          <a:lstStyle/>
          <a:p>
            <a:pPr marL="0" indent="0">
              <a:buNone/>
            </a:pPr>
            <a:r>
              <a:rPr lang="en-GB" dirty="0">
                <a:solidFill>
                  <a:schemeClr val="tx1"/>
                </a:solidFill>
                <a:latin typeface="Comic Sans MS" panose="030F0702030302020204" pitchFamily="66" charset="0"/>
              </a:rPr>
              <a:t>Also has a role in communication</a:t>
            </a:r>
          </a:p>
          <a:p>
            <a:r>
              <a:rPr lang="en-GB" dirty="0">
                <a:solidFill>
                  <a:schemeClr val="tx1"/>
                </a:solidFill>
                <a:latin typeface="Comic Sans MS" panose="030F0702030302020204" pitchFamily="66" charset="0"/>
              </a:rPr>
              <a:t>Can indicate empathy and concern for another's feelings especially when combined with touch.</a:t>
            </a:r>
          </a:p>
          <a:p>
            <a:r>
              <a:rPr lang="en-GB" dirty="0">
                <a:solidFill>
                  <a:schemeClr val="tx1"/>
                </a:solidFill>
                <a:latin typeface="Comic Sans MS" panose="030F0702030302020204" pitchFamily="66" charset="0"/>
              </a:rPr>
              <a:t>Can be used to encourage people to talk – filling the gap to stop feeling embarrassed.</a:t>
            </a:r>
          </a:p>
          <a:p>
            <a:endParaRPr lang="en-GB" dirty="0">
              <a:solidFill>
                <a:schemeClr val="tx1"/>
              </a:solidFill>
              <a:latin typeface="Comic Sans MS" panose="030F0702030302020204" pitchFamily="66" charset="0"/>
            </a:endParaRPr>
          </a:p>
          <a:p>
            <a:r>
              <a:rPr lang="en-GB" dirty="0">
                <a:solidFill>
                  <a:schemeClr val="tx1"/>
                </a:solidFill>
                <a:latin typeface="Comic Sans MS" panose="030F0702030302020204" pitchFamily="66" charset="0"/>
              </a:rPr>
              <a:t>However silence can be detrimental in some circumstances as it can appear that you are not listening or interested.</a:t>
            </a:r>
          </a:p>
          <a:p>
            <a:endParaRPr lang="en-GB" dirty="0"/>
          </a:p>
        </p:txBody>
      </p:sp>
    </p:spTree>
    <p:extLst>
      <p:ext uri="{BB962C8B-B14F-4D97-AF65-F5344CB8AC3E}">
        <p14:creationId xmlns:p14="http://schemas.microsoft.com/office/powerpoint/2010/main" val="3795372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itchFamily="66" charset="0"/>
              </a:rPr>
              <a:t>Learning Outcomes</a:t>
            </a:r>
          </a:p>
        </p:txBody>
      </p:sp>
      <p:sp>
        <p:nvSpPr>
          <p:cNvPr id="3" name="Content Placeholder 2"/>
          <p:cNvSpPr>
            <a:spLocks noGrp="1"/>
          </p:cNvSpPr>
          <p:nvPr>
            <p:ph idx="1"/>
          </p:nvPr>
        </p:nvSpPr>
        <p:spPr/>
        <p:txBody>
          <a:bodyPr/>
          <a:lstStyle/>
          <a:p>
            <a:r>
              <a:rPr lang="en-GB" dirty="0">
                <a:solidFill>
                  <a:schemeClr val="tx1"/>
                </a:solidFill>
                <a:latin typeface="Comic Sans MS" pitchFamily="66" charset="0"/>
              </a:rPr>
              <a:t>To have raised your awareness of verbal and non-verbal communication skills. </a:t>
            </a:r>
          </a:p>
          <a:p>
            <a:r>
              <a:rPr lang="en-GB" dirty="0">
                <a:solidFill>
                  <a:schemeClr val="tx1"/>
                </a:solidFill>
                <a:latin typeface="Comic Sans MS" pitchFamily="66" charset="0"/>
              </a:rPr>
              <a:t>To help you to understand the importance of non-verbal and visual clues when communicating.</a:t>
            </a:r>
          </a:p>
          <a:p>
            <a:r>
              <a:rPr lang="en-GB" dirty="0">
                <a:solidFill>
                  <a:schemeClr val="tx1"/>
                </a:solidFill>
                <a:latin typeface="Comic Sans MS" pitchFamily="66" charset="0"/>
              </a:rPr>
              <a:t>To help you identify other types of communication, language needs and preferences.</a:t>
            </a:r>
          </a:p>
        </p:txBody>
      </p:sp>
    </p:spTree>
    <p:extLst>
      <p:ext uri="{BB962C8B-B14F-4D97-AF65-F5344CB8AC3E}">
        <p14:creationId xmlns:p14="http://schemas.microsoft.com/office/powerpoint/2010/main" val="1943770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itchFamily="66" charset="0"/>
              </a:rPr>
              <a:t>Why is Communication important?</a:t>
            </a:r>
          </a:p>
        </p:txBody>
      </p:sp>
      <p:sp>
        <p:nvSpPr>
          <p:cNvPr id="3" name="Content Placeholder 2"/>
          <p:cNvSpPr>
            <a:spLocks noGrp="1"/>
          </p:cNvSpPr>
          <p:nvPr>
            <p:ph idx="1"/>
          </p:nvPr>
        </p:nvSpPr>
        <p:spPr/>
        <p:txBody>
          <a:bodyPr>
            <a:normAutofit fontScale="92500" lnSpcReduction="10000"/>
          </a:bodyPr>
          <a:lstStyle/>
          <a:p>
            <a:r>
              <a:rPr lang="en-GB" sz="3200" dirty="0">
                <a:solidFill>
                  <a:schemeClr val="tx1"/>
                </a:solidFill>
                <a:latin typeface="Comic Sans MS" pitchFamily="66" charset="0"/>
              </a:rPr>
              <a:t>Good caring is the art of getting to understand people –not acting upon unchecked assumptions. </a:t>
            </a:r>
          </a:p>
          <a:p>
            <a:r>
              <a:rPr lang="en-GB" sz="3200" dirty="0">
                <a:solidFill>
                  <a:schemeClr val="tx1"/>
                </a:solidFill>
                <a:latin typeface="Comic Sans MS" pitchFamily="66" charset="0"/>
              </a:rPr>
              <a:t>In order to provide this care health &amp; social care workers need to understand and use a variety of communication skills, interacting with a variety of people not just the client. </a:t>
            </a:r>
          </a:p>
          <a:p>
            <a:r>
              <a:rPr lang="en-GB" sz="3200" dirty="0">
                <a:solidFill>
                  <a:schemeClr val="tx1"/>
                </a:solidFill>
                <a:latin typeface="Comic Sans MS" pitchFamily="66" charset="0"/>
              </a:rPr>
              <a:t>Therefore understanding how people communicate is a key part of caring.</a:t>
            </a:r>
          </a:p>
          <a:p>
            <a:endParaRPr lang="en-GB" sz="3200" dirty="0">
              <a:solidFill>
                <a:schemeClr val="tx1"/>
              </a:solidFill>
              <a:latin typeface="Comic Sans MS" pitchFamily="66" charset="0"/>
            </a:endParaRPr>
          </a:p>
          <a:p>
            <a:pPr>
              <a:buNone/>
            </a:pPr>
            <a:endParaRPr lang="en-GB" dirty="0">
              <a:solidFill>
                <a:schemeClr val="tx1"/>
              </a:solidFill>
              <a:latin typeface="Comic Sans MS" pitchFamily="66" charset="0"/>
            </a:endParaRPr>
          </a:p>
        </p:txBody>
      </p:sp>
    </p:spTree>
    <p:extLst>
      <p:ext uri="{BB962C8B-B14F-4D97-AF65-F5344CB8AC3E}">
        <p14:creationId xmlns:p14="http://schemas.microsoft.com/office/powerpoint/2010/main" val="2885118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400" dirty="0">
                <a:latin typeface="Comic Sans MS" pitchFamily="66" charset="0"/>
              </a:rPr>
              <a:t>Forms of communication</a:t>
            </a:r>
            <a:br>
              <a:rPr lang="en-GB" sz="4400" dirty="0">
                <a:latin typeface="Comic Sans MS" pitchFamily="66" charset="0"/>
              </a:rPr>
            </a:br>
            <a:r>
              <a:rPr lang="en-GB" sz="4400" dirty="0">
                <a:latin typeface="Comic Sans MS" pitchFamily="66" charset="0"/>
              </a:rPr>
              <a:t>How many can you think of?</a:t>
            </a:r>
          </a:p>
        </p:txBody>
      </p:sp>
      <p:pic>
        <p:nvPicPr>
          <p:cNvPr id="4098" name="Picture 2" descr="C:\Users\annh\AppData\Local\Microsoft\Windows\Temporary Internet Files\Content.IE5\VA1Z6II0\MC900440257[1].wmf"/>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tretch>
            <a:fillRect/>
          </a:stretch>
        </p:blipFill>
        <p:spPr bwMode="auto">
          <a:xfrm>
            <a:off x="157273" y="3693419"/>
            <a:ext cx="742319" cy="1229212"/>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C:\Users\annh\AppData\Local\Microsoft\Windows\Temporary Internet Files\Content.IE5\VA1Z6II0\MC900433825[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7273" y="2716423"/>
            <a:ext cx="914286" cy="914286"/>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C:\Users\annh\AppData\Local\Microsoft\Windows\Temporary Internet Files\Content.IE5\L3F73IXA\MC900157213[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1104" y="1550423"/>
            <a:ext cx="758488" cy="1027260"/>
          </a:xfrm>
          <a:prstGeom prst="rect">
            <a:avLst/>
          </a:prstGeom>
          <a:noFill/>
          <a:extLst>
            <a:ext uri="{909E8E84-426E-40DD-AFC4-6F175D3DCCD1}">
              <a14:hiddenFill xmlns:a14="http://schemas.microsoft.com/office/drawing/2010/main">
                <a:solidFill>
                  <a:srgbClr val="FFFFFF"/>
                </a:solidFill>
              </a14:hiddenFill>
            </a:ext>
          </a:extLst>
        </p:spPr>
      </p:pic>
      <p:pic>
        <p:nvPicPr>
          <p:cNvPr id="4101" name="Picture 5" descr="C:\Users\annh\AppData\Local\Microsoft\Windows\Temporary Internet Files\Content.IE5\VA1Z6II0\MC900441452[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2213" y="5840706"/>
            <a:ext cx="1240124" cy="1240124"/>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C:\Users\annh\AppData\Local\Microsoft\Windows\Temporary Internet Files\Content.IE5\36EHSOAJ\MP900341622[1].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44464" y="5014062"/>
            <a:ext cx="655128" cy="918404"/>
          </a:xfrm>
          <a:prstGeom prst="rect">
            <a:avLst/>
          </a:prstGeom>
          <a:noFill/>
          <a:extLst>
            <a:ext uri="{909E8E84-426E-40DD-AFC4-6F175D3DCCD1}">
              <a14:hiddenFill xmlns:a14="http://schemas.microsoft.com/office/drawing/2010/main">
                <a:solidFill>
                  <a:srgbClr val="FFFFFF"/>
                </a:solidFill>
              </a14:hiddenFill>
            </a:ext>
          </a:extLst>
        </p:spPr>
      </p:pic>
      <p:pic>
        <p:nvPicPr>
          <p:cNvPr id="4103" name="Picture 7" descr="C:\Users\annh\AppData\Local\Microsoft\Windows\Temporary Internet Files\Content.IE5\SDZZ197O\MC900088748[1].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244407" y="4533110"/>
            <a:ext cx="963387" cy="1100147"/>
          </a:xfrm>
          <a:prstGeom prst="rect">
            <a:avLst/>
          </a:prstGeom>
          <a:noFill/>
          <a:extLst>
            <a:ext uri="{909E8E84-426E-40DD-AFC4-6F175D3DCCD1}">
              <a14:hiddenFill xmlns:a14="http://schemas.microsoft.com/office/drawing/2010/main">
                <a:solidFill>
                  <a:srgbClr val="FFFFFF"/>
                </a:solidFill>
              </a14:hiddenFill>
            </a:ext>
          </a:extLst>
        </p:spPr>
      </p:pic>
      <p:pic>
        <p:nvPicPr>
          <p:cNvPr id="4104" name="Picture 8" descr="C:\Users\annh\AppData\Local\Microsoft\Windows\Temporary Internet Files\Content.IE5\VA1Z6II0\MC900104702[1].wmf"/>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942240" y="5694082"/>
            <a:ext cx="1078996" cy="1078996"/>
          </a:xfrm>
          <a:prstGeom prst="rect">
            <a:avLst/>
          </a:prstGeom>
          <a:noFill/>
          <a:extLst>
            <a:ext uri="{909E8E84-426E-40DD-AFC4-6F175D3DCCD1}">
              <a14:hiddenFill xmlns:a14="http://schemas.microsoft.com/office/drawing/2010/main">
                <a:solidFill>
                  <a:srgbClr val="FFFFFF"/>
                </a:solidFill>
              </a14:hiddenFill>
            </a:ext>
          </a:extLst>
        </p:spPr>
      </p:pic>
      <p:pic>
        <p:nvPicPr>
          <p:cNvPr id="4105" name="Picture 9" descr="C:\Users\annh\AppData\Local\Microsoft\Windows\Temporary Internet Files\Content.IE5\SDZZ197O\MC900234083[1].wmf"/>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119478" y="3423314"/>
            <a:ext cx="1143499" cy="1129986"/>
          </a:xfrm>
          <a:prstGeom prst="rect">
            <a:avLst/>
          </a:prstGeom>
          <a:noFill/>
          <a:extLst>
            <a:ext uri="{909E8E84-426E-40DD-AFC4-6F175D3DCCD1}">
              <a14:hiddenFill xmlns:a14="http://schemas.microsoft.com/office/drawing/2010/main">
                <a:solidFill>
                  <a:srgbClr val="FFFFFF"/>
                </a:solidFill>
              </a14:hiddenFill>
            </a:ext>
          </a:extLst>
        </p:spPr>
      </p:pic>
      <p:pic>
        <p:nvPicPr>
          <p:cNvPr id="4107" name="Picture 11" descr="C:\Users\annh\AppData\Local\Microsoft\Windows\Temporary Internet Files\Content.IE5\SDZZ197O\MC900391024[1].wmf"/>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8022315" y="2420888"/>
            <a:ext cx="918846" cy="90068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1207911" y="1700808"/>
            <a:ext cx="3292081" cy="4401205"/>
          </a:xfrm>
          <a:prstGeom prst="rect">
            <a:avLst/>
          </a:prstGeom>
          <a:noFill/>
        </p:spPr>
        <p:txBody>
          <a:bodyPr wrap="square" rtlCol="0">
            <a:spAutoFit/>
          </a:bodyPr>
          <a:lstStyle/>
          <a:p>
            <a:r>
              <a:rPr lang="en-GB" sz="2000" dirty="0">
                <a:latin typeface="Comic Sans MS" pitchFamily="66" charset="0"/>
              </a:rPr>
              <a:t>Spoken</a:t>
            </a:r>
          </a:p>
          <a:p>
            <a:endParaRPr lang="en-GB" sz="2000" dirty="0">
              <a:latin typeface="Comic Sans MS" pitchFamily="66" charset="0"/>
            </a:endParaRPr>
          </a:p>
          <a:p>
            <a:endParaRPr lang="en-GB" sz="2000" dirty="0">
              <a:latin typeface="Comic Sans MS" pitchFamily="66" charset="0"/>
            </a:endParaRPr>
          </a:p>
          <a:p>
            <a:r>
              <a:rPr lang="en-GB" sz="2000" dirty="0">
                <a:latin typeface="Comic Sans MS" pitchFamily="66" charset="0"/>
              </a:rPr>
              <a:t>Unspoken </a:t>
            </a:r>
          </a:p>
          <a:p>
            <a:endParaRPr lang="en-GB" sz="2000" dirty="0">
              <a:latin typeface="Comic Sans MS" pitchFamily="66" charset="0"/>
            </a:endParaRPr>
          </a:p>
          <a:p>
            <a:endParaRPr lang="en-GB" sz="2000" dirty="0">
              <a:latin typeface="Comic Sans MS" pitchFamily="66" charset="0"/>
            </a:endParaRPr>
          </a:p>
          <a:p>
            <a:endParaRPr lang="en-GB" sz="2000" dirty="0">
              <a:latin typeface="Comic Sans MS" pitchFamily="66" charset="0"/>
            </a:endParaRPr>
          </a:p>
          <a:p>
            <a:r>
              <a:rPr lang="en-GB" sz="2000" dirty="0">
                <a:latin typeface="Comic Sans MS" pitchFamily="66" charset="0"/>
              </a:rPr>
              <a:t>Text messaging</a:t>
            </a:r>
          </a:p>
          <a:p>
            <a:endParaRPr lang="en-GB" sz="2000" dirty="0">
              <a:latin typeface="Comic Sans MS" pitchFamily="66" charset="0"/>
            </a:endParaRPr>
          </a:p>
          <a:p>
            <a:endParaRPr lang="en-GB" sz="2000" dirty="0">
              <a:latin typeface="Comic Sans MS" pitchFamily="66" charset="0"/>
            </a:endParaRPr>
          </a:p>
          <a:p>
            <a:r>
              <a:rPr lang="en-GB" sz="2000" dirty="0">
                <a:latin typeface="Comic Sans MS" pitchFamily="66" charset="0"/>
              </a:rPr>
              <a:t>Artwork- painting photographs, sculpture</a:t>
            </a:r>
          </a:p>
          <a:p>
            <a:endParaRPr lang="en-GB" sz="2000" dirty="0">
              <a:latin typeface="Comic Sans MS" pitchFamily="66" charset="0"/>
            </a:endParaRPr>
          </a:p>
          <a:p>
            <a:r>
              <a:rPr lang="en-GB" sz="2000" dirty="0">
                <a:latin typeface="Comic Sans MS" pitchFamily="66" charset="0"/>
              </a:rPr>
              <a:t>Information technology</a:t>
            </a:r>
          </a:p>
        </p:txBody>
      </p:sp>
      <p:sp>
        <p:nvSpPr>
          <p:cNvPr id="10" name="TextBox 9"/>
          <p:cNvSpPr txBox="1"/>
          <p:nvPr/>
        </p:nvSpPr>
        <p:spPr>
          <a:xfrm>
            <a:off x="5004048" y="1700808"/>
            <a:ext cx="2808312" cy="4401205"/>
          </a:xfrm>
          <a:prstGeom prst="rect">
            <a:avLst/>
          </a:prstGeom>
          <a:noFill/>
        </p:spPr>
        <p:txBody>
          <a:bodyPr wrap="square" rtlCol="0">
            <a:spAutoFit/>
          </a:bodyPr>
          <a:lstStyle/>
          <a:p>
            <a:r>
              <a:rPr lang="en-GB" sz="2000" dirty="0">
                <a:latin typeface="Comic Sans MS" pitchFamily="66" charset="0"/>
              </a:rPr>
              <a:t>Symbols</a:t>
            </a:r>
          </a:p>
          <a:p>
            <a:endParaRPr lang="en-GB" sz="2000" dirty="0">
              <a:latin typeface="Comic Sans MS" pitchFamily="66" charset="0"/>
            </a:endParaRPr>
          </a:p>
          <a:p>
            <a:endParaRPr lang="en-GB" sz="2000" dirty="0">
              <a:latin typeface="Comic Sans MS" pitchFamily="66" charset="0"/>
            </a:endParaRPr>
          </a:p>
          <a:p>
            <a:r>
              <a:rPr lang="en-GB" sz="2000" dirty="0">
                <a:latin typeface="Comic Sans MS" pitchFamily="66" charset="0"/>
              </a:rPr>
              <a:t>Music &amp; Drama</a:t>
            </a:r>
          </a:p>
          <a:p>
            <a:endParaRPr lang="en-GB" sz="2000" dirty="0">
              <a:latin typeface="Comic Sans MS" pitchFamily="66" charset="0"/>
            </a:endParaRPr>
          </a:p>
          <a:p>
            <a:endParaRPr lang="en-GB" sz="2000" dirty="0">
              <a:latin typeface="Comic Sans MS" pitchFamily="66" charset="0"/>
            </a:endParaRPr>
          </a:p>
          <a:p>
            <a:r>
              <a:rPr lang="en-GB" sz="2000" dirty="0">
                <a:latin typeface="Comic Sans MS" pitchFamily="66" charset="0"/>
              </a:rPr>
              <a:t>Written communication</a:t>
            </a:r>
          </a:p>
          <a:p>
            <a:endParaRPr lang="en-GB" sz="2000" dirty="0">
              <a:latin typeface="Comic Sans MS" pitchFamily="66" charset="0"/>
            </a:endParaRPr>
          </a:p>
          <a:p>
            <a:r>
              <a:rPr lang="en-GB" sz="2000" dirty="0">
                <a:latin typeface="Comic Sans MS" pitchFamily="66" charset="0"/>
              </a:rPr>
              <a:t>Braille</a:t>
            </a:r>
          </a:p>
          <a:p>
            <a:endParaRPr lang="en-GB" sz="2000" dirty="0">
              <a:latin typeface="Comic Sans MS" pitchFamily="66" charset="0"/>
            </a:endParaRPr>
          </a:p>
          <a:p>
            <a:endParaRPr lang="en-GB" sz="2000" dirty="0">
              <a:latin typeface="Comic Sans MS" pitchFamily="66" charset="0"/>
            </a:endParaRPr>
          </a:p>
          <a:p>
            <a:r>
              <a:rPr lang="en-GB" sz="2000" dirty="0">
                <a:latin typeface="Comic Sans MS" pitchFamily="66" charset="0"/>
              </a:rPr>
              <a:t>Signed languages</a:t>
            </a:r>
          </a:p>
          <a:p>
            <a:endParaRPr lang="en-GB" sz="2000" dirty="0">
              <a:latin typeface="Comic Sans MS" pitchFamily="66" charset="0"/>
            </a:endParaRPr>
          </a:p>
        </p:txBody>
      </p:sp>
    </p:spTree>
    <p:extLst>
      <p:ext uri="{BB962C8B-B14F-4D97-AF65-F5344CB8AC3E}">
        <p14:creationId xmlns:p14="http://schemas.microsoft.com/office/powerpoint/2010/main" val="851341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blinds(horizontal)">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9">
                                            <p:txEl>
                                              <p:pRg st="3" end="3"/>
                                            </p:txEl>
                                          </p:spTgt>
                                        </p:tgtEl>
                                        <p:attrNameLst>
                                          <p:attrName>style.visibility</p:attrName>
                                        </p:attrNameLst>
                                      </p:cBhvr>
                                      <p:to>
                                        <p:strVal val="visible"/>
                                      </p:to>
                                    </p:set>
                                    <p:animEffect transition="in" filter="blinds(horizontal)">
                                      <p:cBhvr>
                                        <p:cTn id="12" dur="500"/>
                                        <p:tgtEl>
                                          <p:spTgt spid="9">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9">
                                            <p:txEl>
                                              <p:pRg st="7" end="7"/>
                                            </p:txEl>
                                          </p:spTgt>
                                        </p:tgtEl>
                                        <p:attrNameLst>
                                          <p:attrName>style.visibility</p:attrName>
                                        </p:attrNameLst>
                                      </p:cBhvr>
                                      <p:to>
                                        <p:strVal val="visible"/>
                                      </p:to>
                                    </p:set>
                                    <p:animEffect transition="in" filter="blinds(horizontal)">
                                      <p:cBhvr>
                                        <p:cTn id="17" dur="500"/>
                                        <p:tgtEl>
                                          <p:spTgt spid="9">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9">
                                            <p:txEl>
                                              <p:pRg st="10" end="10"/>
                                            </p:txEl>
                                          </p:spTgt>
                                        </p:tgtEl>
                                        <p:attrNameLst>
                                          <p:attrName>style.visibility</p:attrName>
                                        </p:attrNameLst>
                                      </p:cBhvr>
                                      <p:to>
                                        <p:strVal val="visible"/>
                                      </p:to>
                                    </p:set>
                                    <p:animEffect transition="in" filter="blinds(horizontal)">
                                      <p:cBhvr>
                                        <p:cTn id="22" dur="500"/>
                                        <p:tgtEl>
                                          <p:spTgt spid="9">
                                            <p:txEl>
                                              <p:pRg st="10" end="1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9">
                                            <p:txEl>
                                              <p:pRg st="12" end="12"/>
                                            </p:txEl>
                                          </p:spTgt>
                                        </p:tgtEl>
                                        <p:attrNameLst>
                                          <p:attrName>style.visibility</p:attrName>
                                        </p:attrNameLst>
                                      </p:cBhvr>
                                      <p:to>
                                        <p:strVal val="visible"/>
                                      </p:to>
                                    </p:set>
                                    <p:animEffect transition="in" filter="blinds(horizontal)">
                                      <p:cBhvr>
                                        <p:cTn id="27" dur="500"/>
                                        <p:tgtEl>
                                          <p:spTgt spid="9">
                                            <p:txEl>
                                              <p:pRg st="12" end="1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0">
                                            <p:txEl>
                                              <p:pRg st="0" end="0"/>
                                            </p:txEl>
                                          </p:spTgt>
                                        </p:tgtEl>
                                        <p:attrNameLst>
                                          <p:attrName>style.visibility</p:attrName>
                                        </p:attrNameLst>
                                      </p:cBhvr>
                                      <p:to>
                                        <p:strVal val="visible"/>
                                      </p:to>
                                    </p:set>
                                    <p:animEffect transition="in" filter="blinds(horizontal)">
                                      <p:cBhvr>
                                        <p:cTn id="32" dur="500"/>
                                        <p:tgtEl>
                                          <p:spTgt spid="10">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10">
                                            <p:txEl>
                                              <p:pRg st="3" end="3"/>
                                            </p:txEl>
                                          </p:spTgt>
                                        </p:tgtEl>
                                        <p:attrNameLst>
                                          <p:attrName>style.visibility</p:attrName>
                                        </p:attrNameLst>
                                      </p:cBhvr>
                                      <p:to>
                                        <p:strVal val="visible"/>
                                      </p:to>
                                    </p:set>
                                    <p:animEffect transition="in" filter="blinds(horizontal)">
                                      <p:cBhvr>
                                        <p:cTn id="37" dur="500"/>
                                        <p:tgtEl>
                                          <p:spTgt spid="10">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10">
                                            <p:txEl>
                                              <p:pRg st="6" end="6"/>
                                            </p:txEl>
                                          </p:spTgt>
                                        </p:tgtEl>
                                        <p:attrNameLst>
                                          <p:attrName>style.visibility</p:attrName>
                                        </p:attrNameLst>
                                      </p:cBhvr>
                                      <p:to>
                                        <p:strVal val="visible"/>
                                      </p:to>
                                    </p:set>
                                    <p:animEffect transition="in" filter="blinds(horizontal)">
                                      <p:cBhvr>
                                        <p:cTn id="42" dur="500"/>
                                        <p:tgtEl>
                                          <p:spTgt spid="10">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10">
                                            <p:txEl>
                                              <p:pRg st="8" end="8"/>
                                            </p:txEl>
                                          </p:spTgt>
                                        </p:tgtEl>
                                        <p:attrNameLst>
                                          <p:attrName>style.visibility</p:attrName>
                                        </p:attrNameLst>
                                      </p:cBhvr>
                                      <p:to>
                                        <p:strVal val="visible"/>
                                      </p:to>
                                    </p:set>
                                    <p:animEffect transition="in" filter="blinds(horizontal)">
                                      <p:cBhvr>
                                        <p:cTn id="47" dur="500"/>
                                        <p:tgtEl>
                                          <p:spTgt spid="10">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10">
                                            <p:txEl>
                                              <p:pRg st="11" end="11"/>
                                            </p:txEl>
                                          </p:spTgt>
                                        </p:tgtEl>
                                        <p:attrNameLst>
                                          <p:attrName>style.visibility</p:attrName>
                                        </p:attrNameLst>
                                      </p:cBhvr>
                                      <p:to>
                                        <p:strVal val="visible"/>
                                      </p:to>
                                    </p:set>
                                    <p:animEffect transition="in" filter="blinds(horizontal)">
                                      <p:cBhvr>
                                        <p:cTn id="52" dur="500"/>
                                        <p:tgtEl>
                                          <p:spTgt spid="10">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a:latin typeface="Comic Sans MS" pitchFamily="66" charset="0"/>
              </a:rPr>
              <a:t>Types of Interpersonal Interaction (Communication)</a:t>
            </a:r>
          </a:p>
        </p:txBody>
      </p:sp>
      <p:sp>
        <p:nvSpPr>
          <p:cNvPr id="4" name="Text Placeholder 3"/>
          <p:cNvSpPr>
            <a:spLocks noGrp="1"/>
          </p:cNvSpPr>
          <p:nvPr>
            <p:ph type="body" idx="1"/>
          </p:nvPr>
        </p:nvSpPr>
        <p:spPr/>
        <p:txBody>
          <a:bodyPr/>
          <a:lstStyle/>
          <a:p>
            <a:r>
              <a:rPr lang="en-GB" b="1" dirty="0">
                <a:solidFill>
                  <a:schemeClr val="tx1"/>
                </a:solidFill>
                <a:latin typeface="Comic Sans MS" pitchFamily="66" charset="0"/>
              </a:rPr>
              <a:t>Verbal</a:t>
            </a:r>
          </a:p>
        </p:txBody>
      </p:sp>
      <p:sp>
        <p:nvSpPr>
          <p:cNvPr id="5" name="Text Placeholder 4"/>
          <p:cNvSpPr>
            <a:spLocks noGrp="1"/>
          </p:cNvSpPr>
          <p:nvPr>
            <p:ph type="body" sz="quarter" idx="3"/>
          </p:nvPr>
        </p:nvSpPr>
        <p:spPr/>
        <p:txBody>
          <a:bodyPr/>
          <a:lstStyle/>
          <a:p>
            <a:r>
              <a:rPr lang="en-GB" b="1" dirty="0">
                <a:solidFill>
                  <a:schemeClr val="tx1"/>
                </a:solidFill>
                <a:latin typeface="Comic Sans MS" pitchFamily="66" charset="0"/>
              </a:rPr>
              <a:t>Non verbal</a:t>
            </a:r>
          </a:p>
        </p:txBody>
      </p:sp>
      <p:sp>
        <p:nvSpPr>
          <p:cNvPr id="6" name="Content Placeholder 5"/>
          <p:cNvSpPr>
            <a:spLocks noGrp="1"/>
          </p:cNvSpPr>
          <p:nvPr>
            <p:ph sz="quarter" idx="13"/>
          </p:nvPr>
        </p:nvSpPr>
        <p:spPr/>
        <p:txBody>
          <a:bodyPr>
            <a:normAutofit/>
          </a:bodyPr>
          <a:lstStyle/>
          <a:p>
            <a:r>
              <a:rPr lang="en-GB" dirty="0">
                <a:solidFill>
                  <a:schemeClr val="tx1"/>
                </a:solidFill>
                <a:latin typeface="Comic Sans MS" pitchFamily="66" charset="0"/>
              </a:rPr>
              <a:t>Usually means speaking and listening.</a:t>
            </a:r>
          </a:p>
          <a:p>
            <a:pPr>
              <a:buNone/>
            </a:pPr>
            <a:endParaRPr lang="en-GB" dirty="0">
              <a:solidFill>
                <a:schemeClr val="tx1"/>
              </a:solidFill>
              <a:latin typeface="Comic Sans MS" pitchFamily="66" charset="0"/>
            </a:endParaRPr>
          </a:p>
          <a:p>
            <a:r>
              <a:rPr lang="en-GB" dirty="0">
                <a:solidFill>
                  <a:schemeClr val="tx1"/>
                </a:solidFill>
                <a:latin typeface="Comic Sans MS" pitchFamily="66" charset="0"/>
              </a:rPr>
              <a:t>It concerns words or substitutes for words</a:t>
            </a:r>
          </a:p>
          <a:p>
            <a:endParaRPr lang="en-GB" dirty="0">
              <a:solidFill>
                <a:schemeClr val="tx1"/>
              </a:solidFill>
              <a:latin typeface="Comic Sans MS" pitchFamily="66" charset="0"/>
            </a:endParaRPr>
          </a:p>
          <a:p>
            <a:endParaRPr lang="en-GB" dirty="0">
              <a:solidFill>
                <a:schemeClr val="tx1"/>
              </a:solidFill>
              <a:latin typeface="Comic Sans MS" pitchFamily="66" charset="0"/>
            </a:endParaRPr>
          </a:p>
          <a:p>
            <a:pPr marL="0" indent="0">
              <a:buNone/>
            </a:pPr>
            <a:endParaRPr lang="en-GB" dirty="0">
              <a:solidFill>
                <a:schemeClr val="tx1"/>
              </a:solidFill>
              <a:latin typeface="Comic Sans MS" pitchFamily="66" charset="0"/>
            </a:endParaRPr>
          </a:p>
          <a:p>
            <a:endParaRPr lang="en-GB" dirty="0">
              <a:solidFill>
                <a:schemeClr val="tx1"/>
              </a:solidFill>
              <a:latin typeface="Comic Sans MS" pitchFamily="66" charset="0"/>
            </a:endParaRPr>
          </a:p>
        </p:txBody>
      </p:sp>
      <p:sp>
        <p:nvSpPr>
          <p:cNvPr id="7" name="Content Placeholder 6"/>
          <p:cNvSpPr>
            <a:spLocks noGrp="1"/>
          </p:cNvSpPr>
          <p:nvPr>
            <p:ph sz="quarter" idx="14"/>
          </p:nvPr>
        </p:nvSpPr>
        <p:spPr>
          <a:xfrm>
            <a:off x="4672584" y="2212848"/>
            <a:ext cx="4041648" cy="4384503"/>
          </a:xfrm>
        </p:spPr>
        <p:txBody>
          <a:bodyPr>
            <a:normAutofit fontScale="92500" lnSpcReduction="20000"/>
          </a:bodyPr>
          <a:lstStyle/>
          <a:p>
            <a:r>
              <a:rPr lang="en-GB" dirty="0">
                <a:solidFill>
                  <a:schemeClr val="tx1"/>
                </a:solidFill>
                <a:latin typeface="Comic Sans MS" pitchFamily="66" charset="0"/>
              </a:rPr>
              <a:t>Paralanguage </a:t>
            </a:r>
          </a:p>
          <a:p>
            <a:r>
              <a:rPr lang="en-GB" dirty="0">
                <a:solidFill>
                  <a:schemeClr val="tx1"/>
                </a:solidFill>
                <a:latin typeface="Comic Sans MS" pitchFamily="66" charset="0"/>
              </a:rPr>
              <a:t>Facial expression</a:t>
            </a:r>
          </a:p>
          <a:p>
            <a:r>
              <a:rPr lang="en-GB" dirty="0">
                <a:solidFill>
                  <a:schemeClr val="tx1"/>
                </a:solidFill>
                <a:latin typeface="Comic Sans MS" pitchFamily="66" charset="0"/>
              </a:rPr>
              <a:t>Gestures</a:t>
            </a:r>
          </a:p>
          <a:p>
            <a:r>
              <a:rPr lang="en-GB" dirty="0">
                <a:solidFill>
                  <a:schemeClr val="tx1"/>
                </a:solidFill>
                <a:latin typeface="Comic Sans MS" pitchFamily="66" charset="0"/>
              </a:rPr>
              <a:t>Proximity </a:t>
            </a:r>
          </a:p>
          <a:p>
            <a:r>
              <a:rPr lang="en-GB" dirty="0">
                <a:solidFill>
                  <a:schemeClr val="tx1"/>
                </a:solidFill>
                <a:latin typeface="Comic Sans MS" pitchFamily="66" charset="0"/>
              </a:rPr>
              <a:t>Eye contact</a:t>
            </a:r>
          </a:p>
          <a:p>
            <a:r>
              <a:rPr lang="en-GB" dirty="0">
                <a:solidFill>
                  <a:schemeClr val="tx1"/>
                </a:solidFill>
                <a:latin typeface="Comic Sans MS" pitchFamily="66" charset="0"/>
              </a:rPr>
              <a:t>Posture</a:t>
            </a:r>
          </a:p>
          <a:p>
            <a:r>
              <a:rPr lang="en-GB" dirty="0">
                <a:solidFill>
                  <a:schemeClr val="tx1"/>
                </a:solidFill>
                <a:latin typeface="Comic Sans MS" pitchFamily="66" charset="0"/>
              </a:rPr>
              <a:t>Touch</a:t>
            </a:r>
          </a:p>
          <a:p>
            <a:pPr marL="0" indent="0">
              <a:buNone/>
            </a:pPr>
            <a:r>
              <a:rPr lang="en-GB" dirty="0">
                <a:solidFill>
                  <a:srgbClr val="FF0000"/>
                </a:solidFill>
                <a:latin typeface="Comic Sans MS" pitchFamily="66" charset="0"/>
              </a:rPr>
              <a:t>Read Stretch &amp; Whitehouse pages 10 -12 and make your own set of notes on Nonverbal communication. </a:t>
            </a:r>
            <a:r>
              <a:rPr lang="en-GB" dirty="0">
                <a:solidFill>
                  <a:srgbClr val="00B0F0"/>
                </a:solidFill>
                <a:latin typeface="Comic Sans MS" pitchFamily="66" charset="0"/>
              </a:rPr>
              <a:t>You will also need to do further research on this for you assessment</a:t>
            </a:r>
            <a:r>
              <a:rPr lang="en-GB" dirty="0">
                <a:solidFill>
                  <a:srgbClr val="FF0000"/>
                </a:solidFill>
                <a:latin typeface="Comic Sans MS" pitchFamily="66" charset="0"/>
              </a:rPr>
              <a:t>.</a:t>
            </a:r>
          </a:p>
          <a:p>
            <a:pPr marL="0" indent="0">
              <a:buNone/>
            </a:pPr>
            <a:endParaRPr lang="en-GB" dirty="0">
              <a:solidFill>
                <a:srgbClr val="FF0000"/>
              </a:solidFill>
              <a:latin typeface="Comic Sans MS" pitchFamily="66" charset="0"/>
            </a:endParaRPr>
          </a:p>
          <a:p>
            <a:pPr>
              <a:buNone/>
            </a:pPr>
            <a:endParaRPr lang="en-GB" dirty="0">
              <a:solidFill>
                <a:schemeClr val="tx1"/>
              </a:solidFill>
              <a:latin typeface="Comic Sans MS" pitchFamily="66" charset="0"/>
            </a:endParaRPr>
          </a:p>
          <a:p>
            <a:pPr marL="0" indent="0">
              <a:buNone/>
            </a:pPr>
            <a:endParaRPr lang="en-GB" dirty="0"/>
          </a:p>
          <a:p>
            <a:endParaRPr lang="en-GB" dirty="0"/>
          </a:p>
        </p:txBody>
      </p:sp>
    </p:spTree>
    <p:extLst>
      <p:ext uri="{BB962C8B-B14F-4D97-AF65-F5344CB8AC3E}">
        <p14:creationId xmlns:p14="http://schemas.microsoft.com/office/powerpoint/2010/main" val="1522108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
                                            <p:txEl>
                                              <p:pRg st="1" end="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
                                            <p:txEl>
                                              <p:pRg st="2" end="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
                                            <p:txEl>
                                              <p:pRg st="4" end="4"/>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
                                            <p:txEl>
                                              <p:pRg st="5" end="5"/>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7">
                                            <p:txEl>
                                              <p:pRg st="6" end="6"/>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8579296" cy="836712"/>
          </a:xfrm>
        </p:spPr>
        <p:txBody>
          <a:bodyPr/>
          <a:lstStyle/>
          <a:p>
            <a:r>
              <a:rPr lang="en-GB" sz="3600" dirty="0">
                <a:latin typeface="Comic Sans MS" pitchFamily="66" charset="0"/>
              </a:rPr>
              <a:t>Individual Activity – </a:t>
            </a:r>
            <a:r>
              <a:rPr lang="en-GB" sz="2400" dirty="0">
                <a:solidFill>
                  <a:srgbClr val="0070C0"/>
                </a:solidFill>
                <a:latin typeface="Comic Sans MS" pitchFamily="66" charset="0"/>
              </a:rPr>
              <a:t>be ready to feed back! </a:t>
            </a:r>
            <a:endParaRPr lang="en-GB" sz="2400" dirty="0"/>
          </a:p>
        </p:txBody>
      </p:sp>
      <p:sp>
        <p:nvSpPr>
          <p:cNvPr id="3" name="Content Placeholder 2"/>
          <p:cNvSpPr>
            <a:spLocks noGrp="1"/>
          </p:cNvSpPr>
          <p:nvPr>
            <p:ph sz="half" idx="2"/>
          </p:nvPr>
        </p:nvSpPr>
        <p:spPr>
          <a:xfrm>
            <a:off x="5029338" y="2964085"/>
            <a:ext cx="3796992" cy="3777283"/>
          </a:xfrm>
        </p:spPr>
        <p:txBody>
          <a:bodyPr>
            <a:normAutofit fontScale="92500" lnSpcReduction="10000"/>
          </a:bodyPr>
          <a:lstStyle/>
          <a:p>
            <a:pPr marL="0" indent="0">
              <a:buNone/>
            </a:pPr>
            <a:r>
              <a:rPr lang="en-GB" dirty="0">
                <a:solidFill>
                  <a:srgbClr val="FF0000"/>
                </a:solidFill>
                <a:latin typeface="Comic Sans MS" panose="030F0702030302020204" pitchFamily="66" charset="0"/>
              </a:rPr>
              <a:t>1. Can you work out what the professional is talking about?</a:t>
            </a:r>
          </a:p>
          <a:p>
            <a:pPr marL="0" indent="0">
              <a:buNone/>
            </a:pPr>
            <a:r>
              <a:rPr lang="en-GB" dirty="0">
                <a:solidFill>
                  <a:srgbClr val="FF0000"/>
                </a:solidFill>
                <a:latin typeface="Comic Sans MS" panose="030F0702030302020204" pitchFamily="66" charset="0"/>
              </a:rPr>
              <a:t>2. What type of speech is the practitioner using?</a:t>
            </a:r>
          </a:p>
          <a:p>
            <a:pPr marL="0" indent="0">
              <a:buNone/>
            </a:pPr>
            <a:r>
              <a:rPr lang="en-GB" dirty="0">
                <a:solidFill>
                  <a:srgbClr val="FF0000"/>
                </a:solidFill>
                <a:latin typeface="Comic Sans MS" panose="030F0702030302020204" pitchFamily="66" charset="0"/>
              </a:rPr>
              <a:t>3. Do you think technical &amp; legal terminology can exclude people?</a:t>
            </a:r>
          </a:p>
          <a:p>
            <a:pPr marL="0" indent="0">
              <a:buNone/>
            </a:pPr>
            <a:r>
              <a:rPr lang="en-GB" dirty="0">
                <a:solidFill>
                  <a:srgbClr val="FF0000"/>
                </a:solidFill>
                <a:latin typeface="Comic Sans MS" panose="030F0702030302020204" pitchFamily="66" charset="0"/>
              </a:rPr>
              <a:t>4. How do you think the relative feels by such a technical answer?</a:t>
            </a:r>
          </a:p>
          <a:p>
            <a:endParaRPr lang="en-GB" dirty="0"/>
          </a:p>
        </p:txBody>
      </p:sp>
      <p:sp>
        <p:nvSpPr>
          <p:cNvPr id="4" name="Content Placeholder 3"/>
          <p:cNvSpPr>
            <a:spLocks noGrp="1"/>
          </p:cNvSpPr>
          <p:nvPr>
            <p:ph sz="quarter" idx="13"/>
          </p:nvPr>
        </p:nvSpPr>
        <p:spPr>
          <a:xfrm>
            <a:off x="251520" y="836712"/>
            <a:ext cx="4752528" cy="5904656"/>
          </a:xfrm>
        </p:spPr>
        <p:txBody>
          <a:bodyPr>
            <a:noAutofit/>
          </a:bodyPr>
          <a:lstStyle/>
          <a:p>
            <a:pPr marL="0" indent="0">
              <a:buNone/>
            </a:pPr>
            <a:r>
              <a:rPr lang="en-GB" dirty="0">
                <a:latin typeface="Comic Sans MS" panose="030F0702030302020204" pitchFamily="66" charset="0"/>
              </a:rPr>
              <a:t>Relative: </a:t>
            </a:r>
            <a:r>
              <a:rPr lang="en-GB" dirty="0">
                <a:solidFill>
                  <a:schemeClr val="tx1"/>
                </a:solidFill>
                <a:latin typeface="Comic Sans MS" panose="030F0702030302020204" pitchFamily="66" charset="0"/>
              </a:rPr>
              <a:t>If my mother needed care who would pay for it?</a:t>
            </a:r>
          </a:p>
          <a:p>
            <a:pPr marL="0" indent="0">
              <a:buNone/>
            </a:pPr>
            <a:r>
              <a:rPr lang="en-GB" dirty="0">
                <a:latin typeface="Comic Sans MS" panose="030F0702030302020204" pitchFamily="66" charset="0"/>
              </a:rPr>
              <a:t>Professional: </a:t>
            </a:r>
            <a:r>
              <a:rPr lang="en-GB" dirty="0">
                <a:solidFill>
                  <a:srgbClr val="0070C0"/>
                </a:solidFill>
                <a:latin typeface="Comic Sans MS" panose="030F0702030302020204" pitchFamily="66" charset="0"/>
              </a:rPr>
              <a:t>Well the national framework for NHS funded nursing care provides principles &amp; processes to establish eligibility for NHS care.</a:t>
            </a:r>
          </a:p>
          <a:p>
            <a:pPr marL="0" indent="0">
              <a:buNone/>
            </a:pPr>
            <a:r>
              <a:rPr lang="en-GB" dirty="0">
                <a:latin typeface="Comic Sans MS" panose="030F0702030302020204" pitchFamily="66" charset="0"/>
              </a:rPr>
              <a:t>Relative: </a:t>
            </a:r>
            <a:r>
              <a:rPr lang="en-GB" dirty="0">
                <a:solidFill>
                  <a:schemeClr val="tx1"/>
                </a:solidFill>
                <a:latin typeface="Comic Sans MS" panose="030F0702030302020204" pitchFamily="66" charset="0"/>
              </a:rPr>
              <a:t>So the NHS will pay? </a:t>
            </a:r>
          </a:p>
          <a:p>
            <a:pPr marL="0" indent="0">
              <a:buNone/>
            </a:pPr>
            <a:r>
              <a:rPr lang="en-GB" dirty="0">
                <a:latin typeface="Comic Sans MS" panose="030F0702030302020204" pitchFamily="66" charset="0"/>
              </a:rPr>
              <a:t>Professional: </a:t>
            </a:r>
            <a:r>
              <a:rPr lang="en-GB" dirty="0">
                <a:solidFill>
                  <a:srgbClr val="0070C0"/>
                </a:solidFill>
                <a:latin typeface="Comic Sans MS" panose="030F0702030302020204" pitchFamily="66" charset="0"/>
              </a:rPr>
              <a:t>No as I said, the framework provides guidance that must be followed supported by a check list tool, decision support tool and fast track tool which are used to provide clarity, transparency</a:t>
            </a:r>
          </a:p>
        </p:txBody>
      </p:sp>
      <p:sp>
        <p:nvSpPr>
          <p:cNvPr id="5" name="TextBox 4"/>
          <p:cNvSpPr txBox="1"/>
          <p:nvPr/>
        </p:nvSpPr>
        <p:spPr>
          <a:xfrm>
            <a:off x="5004048" y="980728"/>
            <a:ext cx="3888432" cy="1200329"/>
          </a:xfrm>
          <a:prstGeom prst="rect">
            <a:avLst/>
          </a:prstGeom>
          <a:noFill/>
        </p:spPr>
        <p:txBody>
          <a:bodyPr wrap="square" rtlCol="0">
            <a:spAutoFit/>
          </a:bodyPr>
          <a:lstStyle/>
          <a:p>
            <a:r>
              <a:rPr lang="en-GB" sz="2400" dirty="0">
                <a:solidFill>
                  <a:srgbClr val="0070C0"/>
                </a:solidFill>
                <a:latin typeface="Comic Sans MS" panose="030F0702030302020204" pitchFamily="66" charset="0"/>
              </a:rPr>
              <a:t>and consistency in the decision making process for eligibility.</a:t>
            </a:r>
            <a:endParaRPr lang="en-GB" sz="2400" dirty="0"/>
          </a:p>
        </p:txBody>
      </p:sp>
    </p:spTree>
    <p:extLst>
      <p:ext uri="{BB962C8B-B14F-4D97-AF65-F5344CB8AC3E}">
        <p14:creationId xmlns:p14="http://schemas.microsoft.com/office/powerpoint/2010/main" val="1727400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52736"/>
          </a:xfrm>
        </p:spPr>
        <p:txBody>
          <a:bodyPr/>
          <a:lstStyle/>
          <a:p>
            <a:r>
              <a:rPr lang="en-GB" sz="3600" dirty="0">
                <a:latin typeface="Comic Sans MS" panose="030F0702030302020204" pitchFamily="66" charset="0"/>
              </a:rPr>
              <a:t>What is my body Language showing?</a:t>
            </a:r>
          </a:p>
        </p:txBody>
      </p:sp>
      <p:sp>
        <p:nvSpPr>
          <p:cNvPr id="9" name="Content Placeholder 8"/>
          <p:cNvSpPr>
            <a:spLocks noGrp="1"/>
          </p:cNvSpPr>
          <p:nvPr>
            <p:ph idx="1"/>
          </p:nvPr>
        </p:nvSpPr>
        <p:spPr/>
        <p:txBody>
          <a:bodyPr>
            <a:normAutofit/>
          </a:bodyPr>
          <a:lstStyle/>
          <a:p>
            <a:r>
              <a:rPr lang="en-GB" dirty="0">
                <a:solidFill>
                  <a:schemeClr val="tx1"/>
                </a:solidFill>
                <a:latin typeface="Comic Sans MS" panose="030F0702030302020204" pitchFamily="66" charset="0"/>
              </a:rPr>
              <a:t>Intensive /interested</a:t>
            </a:r>
          </a:p>
          <a:p>
            <a:endParaRPr lang="en-GB" dirty="0">
              <a:solidFill>
                <a:schemeClr val="tx1"/>
              </a:solidFill>
              <a:latin typeface="Comic Sans MS" panose="030F0702030302020204" pitchFamily="66" charset="0"/>
            </a:endParaRPr>
          </a:p>
          <a:p>
            <a:r>
              <a:rPr lang="en-GB" dirty="0">
                <a:solidFill>
                  <a:schemeClr val="tx1"/>
                </a:solidFill>
                <a:latin typeface="Comic Sans MS" panose="030F0702030302020204" pitchFamily="66" charset="0"/>
              </a:rPr>
              <a:t>Closed / disinterested </a:t>
            </a:r>
          </a:p>
          <a:p>
            <a:endParaRPr lang="en-GB" dirty="0">
              <a:solidFill>
                <a:schemeClr val="tx1"/>
              </a:solidFill>
              <a:latin typeface="Comic Sans MS" panose="030F0702030302020204" pitchFamily="66" charset="0"/>
            </a:endParaRPr>
          </a:p>
          <a:p>
            <a:r>
              <a:rPr lang="en-GB" dirty="0">
                <a:solidFill>
                  <a:schemeClr val="tx1"/>
                </a:solidFill>
                <a:latin typeface="Comic Sans MS" panose="030F0702030302020204" pitchFamily="66" charset="0"/>
              </a:rPr>
              <a:t>Anxious</a:t>
            </a:r>
          </a:p>
          <a:p>
            <a:endParaRPr lang="en-GB" dirty="0">
              <a:solidFill>
                <a:schemeClr val="tx1"/>
              </a:solidFill>
              <a:latin typeface="Comic Sans MS" panose="030F0702030302020204" pitchFamily="66" charset="0"/>
            </a:endParaRPr>
          </a:p>
          <a:p>
            <a:r>
              <a:rPr lang="en-GB" dirty="0">
                <a:solidFill>
                  <a:schemeClr val="tx1"/>
                </a:solidFill>
                <a:latin typeface="Comic Sans MS" panose="030F0702030302020204" pitchFamily="66" charset="0"/>
              </a:rPr>
              <a:t>Formal/professional/ prepared</a:t>
            </a:r>
          </a:p>
          <a:p>
            <a:endParaRPr lang="en-GB" dirty="0">
              <a:solidFill>
                <a:schemeClr val="tx1"/>
              </a:solidFill>
              <a:latin typeface="Comic Sans MS" panose="030F0702030302020204" pitchFamily="66" charset="0"/>
            </a:endParaRPr>
          </a:p>
          <a:p>
            <a:r>
              <a:rPr lang="en-GB" dirty="0">
                <a:solidFill>
                  <a:schemeClr val="tx1"/>
                </a:solidFill>
                <a:latin typeface="Comic Sans MS" panose="030F0702030302020204" pitchFamily="66" charset="0"/>
              </a:rPr>
              <a:t>Laid back /confident or maybe disinterested</a:t>
            </a:r>
          </a:p>
        </p:txBody>
      </p:sp>
    </p:spTree>
    <p:extLst>
      <p:ext uri="{BB962C8B-B14F-4D97-AF65-F5344CB8AC3E}">
        <p14:creationId xmlns:p14="http://schemas.microsoft.com/office/powerpoint/2010/main" val="3181257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latin typeface="Comic Sans MS" pitchFamily="66" charset="0"/>
              </a:rPr>
              <a:t>It’s not necessarily what you say but the way that you say it.</a:t>
            </a:r>
          </a:p>
        </p:txBody>
      </p:sp>
      <p:pic>
        <p:nvPicPr>
          <p:cNvPr id="4" name="Picture 2" descr="http://www.llrx.com/images/mw1.gif"/>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835696" y="1697316"/>
            <a:ext cx="5544616" cy="47649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8088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l"/>
            <a:r>
              <a:rPr lang="en-GB" sz="3600" dirty="0">
                <a:latin typeface="Comic Sans MS" pitchFamily="66" charset="0"/>
              </a:rPr>
              <a:t>Think about it &amp; be ready to discuss.</a:t>
            </a:r>
          </a:p>
        </p:txBody>
      </p:sp>
      <p:sp>
        <p:nvSpPr>
          <p:cNvPr id="8" name="Content Placeholder 7"/>
          <p:cNvSpPr>
            <a:spLocks noGrp="1"/>
          </p:cNvSpPr>
          <p:nvPr>
            <p:ph idx="1"/>
          </p:nvPr>
        </p:nvSpPr>
        <p:spPr/>
        <p:txBody>
          <a:bodyPr>
            <a:normAutofit fontScale="92500" lnSpcReduction="10000"/>
          </a:bodyPr>
          <a:lstStyle/>
          <a:p>
            <a:r>
              <a:rPr lang="en-GB" sz="3200" dirty="0">
                <a:solidFill>
                  <a:schemeClr val="tx1"/>
                </a:solidFill>
                <a:latin typeface="Comic Sans MS" pitchFamily="66" charset="0"/>
              </a:rPr>
              <a:t>How might the following affect communication?</a:t>
            </a:r>
          </a:p>
          <a:p>
            <a:pPr marL="0" indent="0">
              <a:buNone/>
            </a:pPr>
            <a:endParaRPr lang="en-GB" sz="3200" dirty="0">
              <a:solidFill>
                <a:schemeClr val="tx1"/>
              </a:solidFill>
              <a:latin typeface="Comic Sans MS" pitchFamily="66" charset="0"/>
            </a:endParaRPr>
          </a:p>
          <a:p>
            <a:r>
              <a:rPr lang="en-GB" sz="3200" dirty="0">
                <a:solidFill>
                  <a:schemeClr val="tx1"/>
                </a:solidFill>
                <a:latin typeface="Comic Sans MS" pitchFamily="66" charset="0"/>
              </a:rPr>
              <a:t>First language</a:t>
            </a:r>
          </a:p>
          <a:p>
            <a:r>
              <a:rPr lang="en-GB" sz="3200" dirty="0">
                <a:solidFill>
                  <a:schemeClr val="tx1"/>
                </a:solidFill>
                <a:latin typeface="Comic Sans MS" pitchFamily="66" charset="0"/>
              </a:rPr>
              <a:t>Dialect </a:t>
            </a:r>
          </a:p>
          <a:p>
            <a:r>
              <a:rPr lang="en-GB" sz="3200" dirty="0">
                <a:solidFill>
                  <a:schemeClr val="tx1"/>
                </a:solidFill>
                <a:latin typeface="Comic Sans MS" pitchFamily="66" charset="0"/>
              </a:rPr>
              <a:t>Jargon </a:t>
            </a:r>
          </a:p>
          <a:p>
            <a:r>
              <a:rPr lang="en-GB" sz="3200" dirty="0">
                <a:solidFill>
                  <a:schemeClr val="tx1"/>
                </a:solidFill>
                <a:latin typeface="Comic Sans MS" pitchFamily="66" charset="0"/>
              </a:rPr>
              <a:t>Slang</a:t>
            </a:r>
          </a:p>
          <a:p>
            <a:r>
              <a:rPr lang="en-GB" sz="3200" dirty="0">
                <a:solidFill>
                  <a:schemeClr val="tx1"/>
                </a:solidFill>
                <a:latin typeface="Comic Sans MS" pitchFamily="66" charset="0"/>
              </a:rPr>
              <a:t>Body language – posture, facial expression, movement, gestures, proximity.</a:t>
            </a:r>
          </a:p>
          <a:p>
            <a:pPr marL="0" indent="0">
              <a:buNone/>
            </a:pPr>
            <a:endParaRPr lang="en-GB" sz="3200" dirty="0">
              <a:solidFill>
                <a:schemeClr val="tx1"/>
              </a:solidFill>
              <a:latin typeface="Comic Sans MS" pitchFamily="66" charset="0"/>
            </a:endParaRPr>
          </a:p>
          <a:p>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Executive</Template>
  <TotalTime>752</TotalTime>
  <Words>712</Words>
  <Application>Microsoft Office PowerPoint</Application>
  <PresentationFormat>On-screen Show (4:3)</PresentationFormat>
  <Paragraphs>110</Paragraphs>
  <Slides>13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Century Gothic</vt:lpstr>
      <vt:lpstr>Comic Sans MS</vt:lpstr>
      <vt:lpstr>Courier New</vt:lpstr>
      <vt:lpstr>Palatino Linotype</vt:lpstr>
      <vt:lpstr>Executive</vt:lpstr>
      <vt:lpstr>Communication in Health &amp; Social Care.</vt:lpstr>
      <vt:lpstr>Learning Outcomes</vt:lpstr>
      <vt:lpstr>Why is Communication important?</vt:lpstr>
      <vt:lpstr>Forms of communication How many can you think of?</vt:lpstr>
      <vt:lpstr>Types of Interpersonal Interaction (Communication)</vt:lpstr>
      <vt:lpstr>Individual Activity – be ready to feed back! </vt:lpstr>
      <vt:lpstr>What is my body Language showing?</vt:lpstr>
      <vt:lpstr>It’s not necessarily what you say but the way that you say it.</vt:lpstr>
      <vt:lpstr>Think about it &amp; be ready to discuss.</vt:lpstr>
      <vt:lpstr>Individual Activity – be ready to feed back. </vt:lpstr>
      <vt:lpstr>Reflective Listening/ Active listening</vt:lpstr>
      <vt:lpstr>Asking Questions</vt:lpstr>
      <vt:lpstr>Silence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BTEC Health &amp; Social Care.</dc:title>
  <dc:creator>build</dc:creator>
  <cp:lastModifiedBy>ann hodson</cp:lastModifiedBy>
  <cp:revision>45</cp:revision>
  <dcterms:created xsi:type="dcterms:W3CDTF">2012-06-13T08:38:24Z</dcterms:created>
  <dcterms:modified xsi:type="dcterms:W3CDTF">2016-09-25T17:36:13Z</dcterms:modified>
</cp:coreProperties>
</file>