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73" r:id="rId5"/>
    <p:sldId id="259" r:id="rId6"/>
    <p:sldId id="260" r:id="rId7"/>
    <p:sldId id="261" r:id="rId8"/>
    <p:sldId id="274" r:id="rId9"/>
    <p:sldId id="270" r:id="rId10"/>
    <p:sldId id="263" r:id="rId11"/>
    <p:sldId id="264" r:id="rId12"/>
    <p:sldId id="266" r:id="rId13"/>
    <p:sldId id="265" r:id="rId14"/>
    <p:sldId id="267" r:id="rId15"/>
    <p:sldId id="275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64" autoAdjust="0"/>
    <p:restoredTop sz="94660"/>
  </p:normalViewPr>
  <p:slideViewPr>
    <p:cSldViewPr>
      <p:cViewPr varScale="1">
        <p:scale>
          <a:sx n="69" d="100"/>
          <a:sy n="69" d="100"/>
        </p:scale>
        <p:origin x="45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64CF1-623F-4C77-8CF7-5FFF77BD45C7}" type="datetimeFigureOut">
              <a:rPr lang="en-GB" smtClean="0"/>
              <a:t>03/10/2016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F0333-4B8F-4EDC-9DCA-8D984E5E3CD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4791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64CF1-623F-4C77-8CF7-5FFF77BD45C7}" type="datetimeFigureOut">
              <a:rPr lang="en-GB" smtClean="0"/>
              <a:t>03/10/2016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F0333-4B8F-4EDC-9DCA-8D984E5E3CD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2080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64CF1-623F-4C77-8CF7-5FFF77BD45C7}" type="datetimeFigureOut">
              <a:rPr lang="en-GB" smtClean="0"/>
              <a:t>03/10/2016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F0333-4B8F-4EDC-9DCA-8D984E5E3CD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7370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64CF1-623F-4C77-8CF7-5FFF77BD45C7}" type="datetimeFigureOut">
              <a:rPr lang="en-GB" smtClean="0"/>
              <a:t>03/10/2016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F0333-4B8F-4EDC-9DCA-8D984E5E3CD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4243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64CF1-623F-4C77-8CF7-5FFF77BD45C7}" type="datetimeFigureOut">
              <a:rPr lang="en-GB" smtClean="0"/>
              <a:t>03/10/2016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F0333-4B8F-4EDC-9DCA-8D984E5E3CD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020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64CF1-623F-4C77-8CF7-5FFF77BD45C7}" type="datetimeFigureOut">
              <a:rPr lang="en-GB" smtClean="0"/>
              <a:t>03/10/2016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F0333-4B8F-4EDC-9DCA-8D984E5E3CD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4626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64CF1-623F-4C77-8CF7-5FFF77BD45C7}" type="datetimeFigureOut">
              <a:rPr lang="en-GB" smtClean="0"/>
              <a:t>03/10/2016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F0333-4B8F-4EDC-9DCA-8D984E5E3CD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04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64CF1-623F-4C77-8CF7-5FFF77BD45C7}" type="datetimeFigureOut">
              <a:rPr lang="en-GB" smtClean="0"/>
              <a:t>03/10/2016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F0333-4B8F-4EDC-9DCA-8D984E5E3CD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3682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64CF1-623F-4C77-8CF7-5FFF77BD45C7}" type="datetimeFigureOut">
              <a:rPr lang="en-GB" smtClean="0"/>
              <a:t>03/10/2016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F0333-4B8F-4EDC-9DCA-8D984E5E3CD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9507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64CF1-623F-4C77-8CF7-5FFF77BD45C7}" type="datetimeFigureOut">
              <a:rPr lang="en-GB" smtClean="0"/>
              <a:t>03/10/2016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F0333-4B8F-4EDC-9DCA-8D984E5E3CD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7069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64CF1-623F-4C77-8CF7-5FFF77BD45C7}" type="datetimeFigureOut">
              <a:rPr lang="en-GB" smtClean="0"/>
              <a:t>03/10/2016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F0333-4B8F-4EDC-9DCA-8D984E5E3CD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1678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64CF1-623F-4C77-8CF7-5FFF77BD45C7}" type="datetimeFigureOut">
              <a:rPr lang="en-GB" smtClean="0"/>
              <a:t>03/10/2016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F0333-4B8F-4EDC-9DCA-8D984E5E3CD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2620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uzzle.com/articles/communication-cycle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4608512" cy="1927225"/>
          </a:xfrm>
        </p:spPr>
        <p:txBody>
          <a:bodyPr/>
          <a:lstStyle/>
          <a:p>
            <a:pPr algn="ctr"/>
            <a:endParaRPr lang="en-GB" sz="32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3505200"/>
            <a:ext cx="8424936" cy="175260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GB" sz="5400" dirty="0" smtClean="0">
                <a:solidFill>
                  <a:schemeClr val="tx2"/>
                </a:solidFill>
                <a:latin typeface="Comic Sans MS" pitchFamily="66" charset="0"/>
              </a:rPr>
              <a:t>The Communication Cycle </a:t>
            </a:r>
          </a:p>
          <a:p>
            <a:pPr algn="ctr"/>
            <a:r>
              <a:rPr lang="en-GB" sz="5400" dirty="0" smtClean="0">
                <a:solidFill>
                  <a:schemeClr val="tx2"/>
                </a:solidFill>
                <a:latin typeface="Comic Sans MS" pitchFamily="66" charset="0"/>
              </a:rPr>
              <a:t>&amp; </a:t>
            </a:r>
          </a:p>
          <a:p>
            <a:pPr algn="ctr"/>
            <a:r>
              <a:rPr lang="en-GB" sz="5400" dirty="0" smtClean="0">
                <a:solidFill>
                  <a:schemeClr val="tx2"/>
                </a:solidFill>
                <a:latin typeface="Comic Sans MS" pitchFamily="66" charset="0"/>
              </a:rPr>
              <a:t>Theories </a:t>
            </a:r>
            <a:r>
              <a:rPr lang="en-GB" sz="5400" dirty="0">
                <a:solidFill>
                  <a:schemeClr val="tx2"/>
                </a:solidFill>
                <a:latin typeface="Comic Sans MS" pitchFamily="66" charset="0"/>
              </a:rPr>
              <a:t>of Communication </a:t>
            </a:r>
          </a:p>
          <a:p>
            <a:endParaRPr lang="en-GB" dirty="0"/>
          </a:p>
        </p:txBody>
      </p:sp>
      <p:pic>
        <p:nvPicPr>
          <p:cNvPr id="1026" name="Picture 2" descr="http://www.boardworks.co.uk/media/2ade9322/communicationcyc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620688"/>
            <a:ext cx="3389412" cy="2547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334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dirty="0">
                <a:latin typeface="Comic Sans MS" pitchFamily="66" charset="0"/>
              </a:rPr>
              <a:t>Tuckman’s group formation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000" dirty="0">
                <a:latin typeface="Comic Sans MS" pitchFamily="66" charset="0"/>
              </a:rPr>
              <a:t>Bruce Tuckman (1965) outlined a model of group development </a:t>
            </a:r>
            <a:r>
              <a:rPr lang="en-GB" sz="2000" dirty="0" smtClean="0">
                <a:latin typeface="Comic Sans MS" pitchFamily="66" charset="0"/>
              </a:rPr>
              <a:t>based around </a:t>
            </a:r>
            <a:r>
              <a:rPr lang="en-GB" sz="2000" dirty="0">
                <a:latin typeface="Comic Sans MS" pitchFamily="66" charset="0"/>
              </a:rPr>
              <a:t>a number of stages, or a sequence, of group activity. </a:t>
            </a:r>
            <a:endParaRPr lang="en-GB" sz="2000" dirty="0" smtClean="0">
              <a:latin typeface="Comic Sans MS" pitchFamily="66" charset="0"/>
            </a:endParaRPr>
          </a:p>
          <a:p>
            <a:r>
              <a:rPr lang="en-GB" sz="2000" dirty="0" smtClean="0">
                <a:latin typeface="Comic Sans MS" pitchFamily="66" charset="0"/>
              </a:rPr>
              <a:t>Tuckman’s (1965</a:t>
            </a:r>
            <a:r>
              <a:rPr lang="en-GB" sz="2000" dirty="0">
                <a:latin typeface="Comic Sans MS" pitchFamily="66" charset="0"/>
              </a:rPr>
              <a:t>) theory suggests that groups must go through these stages </a:t>
            </a:r>
            <a:r>
              <a:rPr lang="en-GB" sz="2000" dirty="0" smtClean="0">
                <a:latin typeface="Comic Sans MS" pitchFamily="66" charset="0"/>
              </a:rPr>
              <a:t>to be </a:t>
            </a:r>
            <a:r>
              <a:rPr lang="en-GB" sz="2000" dirty="0">
                <a:latin typeface="Comic Sans MS" pitchFamily="66" charset="0"/>
              </a:rPr>
              <a:t>effective and that the pattern of communication in each of the </a:t>
            </a:r>
            <a:r>
              <a:rPr lang="en-GB" sz="2000" dirty="0" smtClean="0">
                <a:solidFill>
                  <a:schemeClr val="tx2"/>
                </a:solidFill>
                <a:latin typeface="Comic Sans MS" pitchFamily="66" charset="0"/>
              </a:rPr>
              <a:t>four</a:t>
            </a:r>
            <a:r>
              <a:rPr lang="en-GB" sz="2000" dirty="0" smtClean="0">
                <a:latin typeface="Comic Sans MS" pitchFamily="66" charset="0"/>
              </a:rPr>
              <a:t> stages </a:t>
            </a:r>
            <a:r>
              <a:rPr lang="en-GB" sz="2000" dirty="0">
                <a:latin typeface="Comic Sans MS" pitchFamily="66" charset="0"/>
              </a:rPr>
              <a:t>is </a:t>
            </a:r>
            <a:r>
              <a:rPr lang="en-GB" sz="2000" dirty="0" smtClean="0">
                <a:latin typeface="Comic Sans MS" pitchFamily="66" charset="0"/>
              </a:rPr>
              <a:t>different:</a:t>
            </a:r>
          </a:p>
          <a:p>
            <a:pPr marL="0" indent="0">
              <a:buNone/>
            </a:pPr>
            <a:endParaRPr lang="en-GB" sz="2000" dirty="0" smtClean="0">
              <a:latin typeface="Comic Sans MS" pitchFamily="66" charset="0"/>
            </a:endParaRPr>
          </a:p>
          <a:p>
            <a:pPr marL="1737360" lvl="8" indent="0">
              <a:buNone/>
            </a:pPr>
            <a:r>
              <a:rPr lang="en-GB" sz="2000" dirty="0" smtClean="0">
                <a:latin typeface="Comic Sans MS" pitchFamily="66" charset="0"/>
              </a:rPr>
              <a:t>1)  Forming </a:t>
            </a:r>
          </a:p>
          <a:p>
            <a:pPr marL="1737360" lvl="8" indent="0">
              <a:buNone/>
            </a:pPr>
            <a:endParaRPr lang="en-GB" sz="2000" dirty="0" smtClean="0">
              <a:latin typeface="Comic Sans MS" pitchFamily="66" charset="0"/>
            </a:endParaRPr>
          </a:p>
          <a:p>
            <a:pPr marL="1737360" lvl="8" indent="0">
              <a:buNone/>
            </a:pPr>
            <a:r>
              <a:rPr lang="en-GB" sz="2000" dirty="0" smtClean="0">
                <a:latin typeface="Comic Sans MS" pitchFamily="66" charset="0"/>
              </a:rPr>
              <a:t>2) Storming </a:t>
            </a:r>
          </a:p>
          <a:p>
            <a:pPr marL="1737360" lvl="8" indent="0">
              <a:buNone/>
            </a:pPr>
            <a:endParaRPr lang="en-GB" sz="2000" dirty="0" smtClean="0">
              <a:latin typeface="Comic Sans MS" pitchFamily="66" charset="0"/>
            </a:endParaRPr>
          </a:p>
          <a:p>
            <a:pPr marL="1737360" lvl="8" indent="0">
              <a:buNone/>
            </a:pPr>
            <a:r>
              <a:rPr lang="en-GB" sz="2000" dirty="0" smtClean="0">
                <a:latin typeface="Comic Sans MS" pitchFamily="66" charset="0"/>
              </a:rPr>
              <a:t>3) Norming </a:t>
            </a:r>
          </a:p>
          <a:p>
            <a:pPr marL="1737360" lvl="8" indent="0">
              <a:buNone/>
            </a:pPr>
            <a:endParaRPr lang="en-GB" sz="2000" dirty="0" smtClean="0">
              <a:latin typeface="Comic Sans MS" pitchFamily="66" charset="0"/>
            </a:endParaRPr>
          </a:p>
          <a:p>
            <a:pPr marL="1737360" lvl="8" indent="0">
              <a:buNone/>
            </a:pPr>
            <a:r>
              <a:rPr lang="en-GB" sz="2000" dirty="0" smtClean="0">
                <a:latin typeface="Comic Sans MS" pitchFamily="66" charset="0"/>
              </a:rPr>
              <a:t>4) Performing</a:t>
            </a:r>
            <a:endParaRPr lang="en-GB" sz="2000" dirty="0">
              <a:latin typeface="Comic Sans MS" pitchFamily="66" charset="0"/>
            </a:endParaRPr>
          </a:p>
          <a:p>
            <a:pPr lvl="8"/>
            <a:endParaRPr lang="en-GB" sz="2000" dirty="0">
              <a:latin typeface="Comic Sans MS" pitchFamily="66" charset="0"/>
            </a:endParaRPr>
          </a:p>
        </p:txBody>
      </p:sp>
      <p:pic>
        <p:nvPicPr>
          <p:cNvPr id="4" name="Picture 3" descr="C:\Users\annh\AppData\Local\Microsoft\Windows\Temporary Internet Files\Content.IE5\OTYA6KE8\MC90023302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501008"/>
            <a:ext cx="2364633" cy="2402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215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dirty="0">
                <a:latin typeface="Comic Sans MS" pitchFamily="66" charset="0"/>
              </a:rPr>
              <a:t>Tuckman’s group formation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buClr>
                <a:srgbClr val="93A299"/>
              </a:buClr>
              <a:buNone/>
            </a:pPr>
            <a:r>
              <a:rPr lang="en-GB" sz="2000" u="sng" dirty="0" smtClean="0">
                <a:latin typeface="Comic Sans MS" pitchFamily="66" charset="0"/>
              </a:rPr>
              <a:t>1) </a:t>
            </a:r>
            <a:r>
              <a:rPr lang="en-GB" sz="2000" u="sng" dirty="0">
                <a:latin typeface="Comic Sans MS" pitchFamily="66" charset="0"/>
              </a:rPr>
              <a:t>Forming </a:t>
            </a:r>
            <a:r>
              <a:rPr lang="en-GB" sz="2000" u="sng" dirty="0" smtClean="0">
                <a:latin typeface="Comic Sans MS" pitchFamily="66" charset="0"/>
              </a:rPr>
              <a:t>:</a:t>
            </a:r>
          </a:p>
          <a:p>
            <a:pPr lvl="1">
              <a:buClr>
                <a:srgbClr val="93A299"/>
              </a:buClr>
              <a:buFont typeface="Wingdings" pitchFamily="2" charset="2"/>
              <a:buChar char="ü"/>
            </a:pPr>
            <a:r>
              <a:rPr lang="en-GB" dirty="0">
                <a:solidFill>
                  <a:srgbClr val="292934"/>
                </a:solidFill>
                <a:latin typeface="Comic Sans MS" pitchFamily="66" charset="0"/>
              </a:rPr>
              <a:t>I</a:t>
            </a:r>
            <a:r>
              <a:rPr lang="en-GB" dirty="0" smtClean="0">
                <a:solidFill>
                  <a:srgbClr val="292934"/>
                </a:solidFill>
                <a:latin typeface="Comic Sans MS" pitchFamily="66" charset="0"/>
              </a:rPr>
              <a:t>nvolves </a:t>
            </a:r>
            <a:r>
              <a:rPr lang="en-GB" dirty="0">
                <a:solidFill>
                  <a:srgbClr val="292934"/>
                </a:solidFill>
                <a:latin typeface="Comic Sans MS" pitchFamily="66" charset="0"/>
              </a:rPr>
              <a:t>group members coming together and asking </a:t>
            </a:r>
            <a:r>
              <a:rPr lang="en-GB" dirty="0" smtClean="0">
                <a:solidFill>
                  <a:srgbClr val="292934"/>
                </a:solidFill>
                <a:latin typeface="Comic Sans MS" pitchFamily="66" charset="0"/>
              </a:rPr>
              <a:t>basic questions </a:t>
            </a:r>
            <a:r>
              <a:rPr lang="en-GB" dirty="0">
                <a:solidFill>
                  <a:srgbClr val="292934"/>
                </a:solidFill>
                <a:latin typeface="Comic Sans MS" pitchFamily="66" charset="0"/>
              </a:rPr>
              <a:t>about the purpose and aims of the </a:t>
            </a:r>
            <a:r>
              <a:rPr lang="en-GB" dirty="0" smtClean="0">
                <a:solidFill>
                  <a:srgbClr val="292934"/>
                </a:solidFill>
                <a:latin typeface="Comic Sans MS" pitchFamily="66" charset="0"/>
              </a:rPr>
              <a:t>group. </a:t>
            </a:r>
          </a:p>
          <a:p>
            <a:pPr lvl="1">
              <a:buClr>
                <a:srgbClr val="93A299"/>
              </a:buClr>
              <a:buFont typeface="Wingdings" pitchFamily="2" charset="2"/>
              <a:buChar char="ü"/>
            </a:pPr>
            <a:r>
              <a:rPr lang="en-GB" dirty="0">
                <a:solidFill>
                  <a:srgbClr val="292934"/>
                </a:solidFill>
                <a:latin typeface="Comic Sans MS" pitchFamily="66" charset="0"/>
              </a:rPr>
              <a:t>E</a:t>
            </a:r>
            <a:r>
              <a:rPr lang="en-GB" dirty="0" smtClean="0">
                <a:solidFill>
                  <a:srgbClr val="292934"/>
                </a:solidFill>
                <a:latin typeface="Comic Sans MS" pitchFamily="66" charset="0"/>
              </a:rPr>
              <a:t>ach member’s role </a:t>
            </a:r>
            <a:r>
              <a:rPr lang="en-GB" dirty="0">
                <a:solidFill>
                  <a:srgbClr val="292934"/>
                </a:solidFill>
                <a:latin typeface="Comic Sans MS" pitchFamily="66" charset="0"/>
              </a:rPr>
              <a:t>within it and commitment to it. </a:t>
            </a:r>
            <a:endParaRPr lang="en-GB" dirty="0" smtClean="0">
              <a:solidFill>
                <a:srgbClr val="292934"/>
              </a:solidFill>
              <a:latin typeface="Comic Sans MS" pitchFamily="66" charset="0"/>
            </a:endParaRPr>
          </a:p>
          <a:p>
            <a:pPr lvl="1">
              <a:buClr>
                <a:srgbClr val="93A299"/>
              </a:buClr>
              <a:buFont typeface="Wingdings" pitchFamily="2" charset="2"/>
              <a:buChar char="ü"/>
            </a:pPr>
            <a:r>
              <a:rPr lang="en-GB" dirty="0" smtClean="0">
                <a:solidFill>
                  <a:srgbClr val="292934"/>
                </a:solidFill>
                <a:latin typeface="Comic Sans MS" pitchFamily="66" charset="0"/>
              </a:rPr>
              <a:t>In </a:t>
            </a:r>
            <a:r>
              <a:rPr lang="en-GB" dirty="0">
                <a:solidFill>
                  <a:srgbClr val="292934"/>
                </a:solidFill>
                <a:latin typeface="Comic Sans MS" pitchFamily="66" charset="0"/>
              </a:rPr>
              <a:t>this first stage of </a:t>
            </a:r>
            <a:r>
              <a:rPr lang="en-GB" dirty="0" smtClean="0">
                <a:solidFill>
                  <a:srgbClr val="292934"/>
                </a:solidFill>
                <a:latin typeface="Comic Sans MS" pitchFamily="66" charset="0"/>
              </a:rPr>
              <a:t>group development</a:t>
            </a:r>
            <a:r>
              <a:rPr lang="en-GB" dirty="0">
                <a:solidFill>
                  <a:srgbClr val="292934"/>
                </a:solidFill>
                <a:latin typeface="Comic Sans MS" pitchFamily="66" charset="0"/>
              </a:rPr>
              <a:t>, members tend to feel quite anxious, often </a:t>
            </a:r>
            <a:r>
              <a:rPr lang="en-GB" dirty="0" smtClean="0">
                <a:solidFill>
                  <a:srgbClr val="292934"/>
                </a:solidFill>
                <a:latin typeface="Comic Sans MS" pitchFamily="66" charset="0"/>
              </a:rPr>
              <a:t>prioritise their </a:t>
            </a:r>
            <a:r>
              <a:rPr lang="en-GB" dirty="0">
                <a:solidFill>
                  <a:srgbClr val="292934"/>
                </a:solidFill>
                <a:latin typeface="Comic Sans MS" pitchFamily="66" charset="0"/>
              </a:rPr>
              <a:t>own interests and may feel ‘disorientated’ in their </a:t>
            </a:r>
            <a:r>
              <a:rPr lang="en-GB" dirty="0" smtClean="0">
                <a:solidFill>
                  <a:srgbClr val="292934"/>
                </a:solidFill>
                <a:latin typeface="Comic Sans MS" pitchFamily="66" charset="0"/>
              </a:rPr>
              <a:t>interactions with </a:t>
            </a:r>
            <a:r>
              <a:rPr lang="en-GB" dirty="0">
                <a:solidFill>
                  <a:srgbClr val="292934"/>
                </a:solidFill>
                <a:latin typeface="Comic Sans MS" pitchFamily="66" charset="0"/>
              </a:rPr>
              <a:t>others. </a:t>
            </a:r>
            <a:endParaRPr lang="en-GB" dirty="0" smtClean="0">
              <a:solidFill>
                <a:srgbClr val="292934"/>
              </a:solidFill>
              <a:latin typeface="Comic Sans MS" pitchFamily="66" charset="0"/>
            </a:endParaRPr>
          </a:p>
          <a:p>
            <a:pPr lvl="1">
              <a:buClr>
                <a:srgbClr val="93A299"/>
              </a:buClr>
              <a:buFont typeface="Wingdings" pitchFamily="2" charset="2"/>
              <a:buChar char="ü"/>
            </a:pPr>
            <a:r>
              <a:rPr lang="en-GB" dirty="0" smtClean="0">
                <a:solidFill>
                  <a:srgbClr val="292934"/>
                </a:solidFill>
                <a:latin typeface="Comic Sans MS" pitchFamily="66" charset="0"/>
              </a:rPr>
              <a:t>A </a:t>
            </a:r>
            <a:r>
              <a:rPr lang="en-GB" dirty="0">
                <a:solidFill>
                  <a:srgbClr val="292934"/>
                </a:solidFill>
                <a:latin typeface="Comic Sans MS" pitchFamily="66" charset="0"/>
              </a:rPr>
              <a:t>leader usually emerges in this early stage</a:t>
            </a:r>
            <a:r>
              <a:rPr lang="en-GB" dirty="0" smtClean="0">
                <a:solidFill>
                  <a:srgbClr val="292934"/>
                </a:solidFill>
                <a:latin typeface="Comic Sans MS" pitchFamily="66" charset="0"/>
              </a:rPr>
              <a:t>.</a:t>
            </a:r>
            <a:endParaRPr lang="en-GB" dirty="0">
              <a:solidFill>
                <a:srgbClr val="292934"/>
              </a:solidFill>
              <a:latin typeface="Comic Sans MS" pitchFamily="66" charset="0"/>
            </a:endParaRPr>
          </a:p>
        </p:txBody>
      </p:sp>
      <p:pic>
        <p:nvPicPr>
          <p:cNvPr id="4" name="Picture 3" descr="C:\Users\annh\AppData\Local\Microsoft\Windows\Temporary Internet Files\Content.IE5\DC21K56B\MC90015056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149080"/>
            <a:ext cx="1553566" cy="1818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472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dirty="0">
                <a:solidFill>
                  <a:srgbClr val="D2533C"/>
                </a:solidFill>
                <a:latin typeface="Comic Sans MS" pitchFamily="66" charset="0"/>
              </a:rPr>
              <a:t>Tuckman’s group formation theory</a:t>
            </a:r>
            <a:endParaRPr lang="en-GB" sz="32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Clr>
                <a:srgbClr val="93A299"/>
              </a:buClr>
              <a:buNone/>
            </a:pPr>
            <a:r>
              <a:rPr lang="en-GB" sz="2000" u="sng" dirty="0" smtClean="0">
                <a:solidFill>
                  <a:srgbClr val="292934"/>
                </a:solidFill>
                <a:latin typeface="Comic Sans MS" pitchFamily="66" charset="0"/>
              </a:rPr>
              <a:t>2) </a:t>
            </a:r>
            <a:r>
              <a:rPr lang="en-GB" sz="2000" u="sng" dirty="0">
                <a:latin typeface="Comic Sans MS" pitchFamily="66" charset="0"/>
              </a:rPr>
              <a:t>Storming, </a:t>
            </a:r>
            <a:endParaRPr lang="en-GB" sz="2000" u="sng" dirty="0" smtClean="0">
              <a:latin typeface="Comic Sans MS" pitchFamily="66" charset="0"/>
            </a:endParaRPr>
          </a:p>
          <a:p>
            <a:pPr lvl="0">
              <a:buClr>
                <a:srgbClr val="93A299"/>
              </a:buClr>
              <a:buFont typeface="Wingdings" pitchFamily="2" charset="2"/>
              <a:buChar char="ü"/>
            </a:pPr>
            <a:r>
              <a:rPr lang="en-GB" sz="2000" dirty="0">
                <a:solidFill>
                  <a:srgbClr val="292934"/>
                </a:solidFill>
                <a:latin typeface="Comic Sans MS" pitchFamily="66" charset="0"/>
              </a:rPr>
              <a:t>T</a:t>
            </a:r>
            <a:r>
              <a:rPr lang="en-GB" sz="2000" dirty="0" smtClean="0">
                <a:solidFill>
                  <a:srgbClr val="292934"/>
                </a:solidFill>
                <a:latin typeface="Comic Sans MS" pitchFamily="66" charset="0"/>
              </a:rPr>
              <a:t>he </a:t>
            </a:r>
            <a:r>
              <a:rPr lang="en-GB" sz="2000" dirty="0">
                <a:solidFill>
                  <a:srgbClr val="292934"/>
                </a:solidFill>
                <a:latin typeface="Comic Sans MS" pitchFamily="66" charset="0"/>
              </a:rPr>
              <a:t>second stage, is a period of </a:t>
            </a:r>
            <a:r>
              <a:rPr lang="en-GB" sz="2000" dirty="0" smtClean="0">
                <a:solidFill>
                  <a:srgbClr val="292934"/>
                </a:solidFill>
                <a:latin typeface="Comic Sans MS" pitchFamily="66" charset="0"/>
              </a:rPr>
              <a:t>conflict </a:t>
            </a:r>
            <a:r>
              <a:rPr lang="en-GB" sz="2000" dirty="0">
                <a:solidFill>
                  <a:srgbClr val="292934"/>
                </a:solidFill>
                <a:latin typeface="Comic Sans MS" pitchFamily="66" charset="0"/>
              </a:rPr>
              <a:t>within the group. </a:t>
            </a:r>
            <a:endParaRPr lang="en-GB" sz="2000" dirty="0" smtClean="0">
              <a:solidFill>
                <a:srgbClr val="292934"/>
              </a:solidFill>
              <a:latin typeface="Comic Sans MS" pitchFamily="66" charset="0"/>
            </a:endParaRPr>
          </a:p>
          <a:p>
            <a:pPr lvl="0">
              <a:buClr>
                <a:srgbClr val="93A299"/>
              </a:buClr>
              <a:buFont typeface="Wingdings" pitchFamily="2" charset="2"/>
              <a:buChar char="ü"/>
            </a:pPr>
            <a:r>
              <a:rPr lang="en-GB" sz="2000" dirty="0" smtClean="0">
                <a:solidFill>
                  <a:srgbClr val="292934"/>
                </a:solidFill>
                <a:latin typeface="Comic Sans MS" pitchFamily="66" charset="0"/>
              </a:rPr>
              <a:t>Members </a:t>
            </a:r>
            <a:r>
              <a:rPr lang="en-GB" sz="2000" dirty="0">
                <a:solidFill>
                  <a:srgbClr val="292934"/>
                </a:solidFill>
                <a:latin typeface="Comic Sans MS" pitchFamily="66" charset="0"/>
              </a:rPr>
              <a:t>may argue over the purpose of the group, may contest its aims and sometimes resist the authority and role of the leader. </a:t>
            </a:r>
            <a:endParaRPr lang="en-GB" sz="2000" dirty="0" smtClean="0">
              <a:solidFill>
                <a:srgbClr val="292934"/>
              </a:solidFill>
              <a:latin typeface="Comic Sans MS" pitchFamily="66" charset="0"/>
            </a:endParaRPr>
          </a:p>
          <a:p>
            <a:pPr lvl="0">
              <a:buClr>
                <a:srgbClr val="93A299"/>
              </a:buClr>
              <a:buFont typeface="Wingdings" pitchFamily="2" charset="2"/>
              <a:buChar char="ü"/>
            </a:pPr>
            <a:r>
              <a:rPr lang="en-GB" sz="2000" dirty="0" smtClean="0">
                <a:solidFill>
                  <a:srgbClr val="292934"/>
                </a:solidFill>
                <a:latin typeface="Comic Sans MS" pitchFamily="66" charset="0"/>
              </a:rPr>
              <a:t>In </a:t>
            </a:r>
            <a:r>
              <a:rPr lang="en-GB" sz="2000" dirty="0">
                <a:solidFill>
                  <a:srgbClr val="292934"/>
                </a:solidFill>
                <a:latin typeface="Comic Sans MS" pitchFamily="66" charset="0"/>
              </a:rPr>
              <a:t>this stage, power and control are the main issues. </a:t>
            </a:r>
            <a:endParaRPr lang="en-GB" sz="2000" dirty="0" smtClean="0">
              <a:solidFill>
                <a:srgbClr val="292934"/>
              </a:solidFill>
              <a:latin typeface="Comic Sans MS" pitchFamily="66" charset="0"/>
            </a:endParaRPr>
          </a:p>
          <a:p>
            <a:pPr lvl="0">
              <a:buClr>
                <a:srgbClr val="93A299"/>
              </a:buClr>
              <a:buFont typeface="Wingdings" pitchFamily="2" charset="2"/>
              <a:buChar char="ü"/>
            </a:pPr>
            <a:r>
              <a:rPr lang="en-GB" sz="2000" dirty="0" smtClean="0">
                <a:solidFill>
                  <a:srgbClr val="292934"/>
                </a:solidFill>
                <a:latin typeface="Comic Sans MS" pitchFamily="66" charset="0"/>
              </a:rPr>
              <a:t>Eventually</a:t>
            </a:r>
            <a:r>
              <a:rPr lang="en-GB" sz="2000" dirty="0">
                <a:solidFill>
                  <a:srgbClr val="292934"/>
                </a:solidFill>
                <a:latin typeface="Comic Sans MS" pitchFamily="66" charset="0"/>
              </a:rPr>
              <a:t>, the purpose of the group and the roles within it become clearer as power and control battles are won and lost. </a:t>
            </a:r>
            <a:endParaRPr lang="en-GB" sz="2000" dirty="0" smtClean="0">
              <a:solidFill>
                <a:srgbClr val="292934"/>
              </a:solidFill>
              <a:latin typeface="Comic Sans MS" pitchFamily="66" charset="0"/>
            </a:endParaRPr>
          </a:p>
          <a:p>
            <a:pPr lvl="0">
              <a:buClr>
                <a:srgbClr val="93A299"/>
              </a:buClr>
              <a:buFont typeface="Wingdings" pitchFamily="2" charset="2"/>
              <a:buChar char="ü"/>
            </a:pPr>
            <a:r>
              <a:rPr lang="en-GB" sz="2000" dirty="0" smtClean="0">
                <a:solidFill>
                  <a:srgbClr val="292934"/>
                </a:solidFill>
                <a:latin typeface="Comic Sans MS" pitchFamily="66" charset="0"/>
              </a:rPr>
              <a:t>Without </a:t>
            </a:r>
            <a:r>
              <a:rPr lang="en-GB" sz="2000" dirty="0">
                <a:solidFill>
                  <a:srgbClr val="292934"/>
                </a:solidFill>
                <a:latin typeface="Comic Sans MS" pitchFamily="66" charset="0"/>
              </a:rPr>
              <a:t>tolerance and patience at this stage, the team will fail. </a:t>
            </a:r>
            <a:endParaRPr lang="en-GB" sz="2000" dirty="0" smtClean="0">
              <a:solidFill>
                <a:srgbClr val="292934"/>
              </a:solidFill>
              <a:latin typeface="Comic Sans MS" pitchFamily="66" charset="0"/>
            </a:endParaRPr>
          </a:p>
          <a:p>
            <a:pPr lvl="0">
              <a:buClr>
                <a:srgbClr val="93A299"/>
              </a:buClr>
              <a:buFont typeface="Wingdings" pitchFamily="2" charset="2"/>
              <a:buChar char="ü"/>
            </a:pPr>
            <a:r>
              <a:rPr lang="en-GB" sz="2000" dirty="0" smtClean="0">
                <a:solidFill>
                  <a:srgbClr val="292934"/>
                </a:solidFill>
                <a:latin typeface="Comic Sans MS" pitchFamily="66" charset="0"/>
              </a:rPr>
              <a:t>Co-operation </a:t>
            </a:r>
            <a:r>
              <a:rPr lang="en-GB" sz="2000" dirty="0">
                <a:solidFill>
                  <a:srgbClr val="292934"/>
                </a:solidFill>
                <a:latin typeface="Comic Sans MS" pitchFamily="66" charset="0"/>
              </a:rPr>
              <a:t>between members should begin to develop towards the end of this phase.</a:t>
            </a:r>
          </a:p>
          <a:p>
            <a:pPr>
              <a:buFont typeface="Wingdings" pitchFamily="2" charset="2"/>
              <a:buChar char="ü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81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dirty="0">
                <a:latin typeface="Comic Sans MS" pitchFamily="66" charset="0"/>
              </a:rPr>
              <a:t>Tuckman’s group formation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Clr>
                <a:srgbClr val="93A299"/>
              </a:buClr>
              <a:buNone/>
            </a:pPr>
            <a:r>
              <a:rPr lang="en-GB" sz="2000" u="sng" dirty="0" smtClean="0">
                <a:latin typeface="Comic Sans MS" pitchFamily="66" charset="0"/>
              </a:rPr>
              <a:t>3) </a:t>
            </a:r>
            <a:r>
              <a:rPr lang="en-GB" sz="2000" u="sng" dirty="0">
                <a:latin typeface="Comic Sans MS" pitchFamily="66" charset="0"/>
              </a:rPr>
              <a:t>Norming </a:t>
            </a:r>
            <a:endParaRPr lang="en-GB" sz="2000" u="sng" dirty="0" smtClean="0">
              <a:latin typeface="Comic Sans MS" pitchFamily="66" charset="0"/>
            </a:endParaRPr>
          </a:p>
          <a:p>
            <a:pPr lvl="0">
              <a:buClr>
                <a:srgbClr val="93A299"/>
              </a:buClr>
              <a:buFont typeface="Wingdings" pitchFamily="2" charset="2"/>
              <a:buChar char="ü"/>
            </a:pPr>
            <a:r>
              <a:rPr lang="en-GB" sz="2000" dirty="0">
                <a:solidFill>
                  <a:srgbClr val="292934"/>
                </a:solidFill>
                <a:latin typeface="Comic Sans MS" pitchFamily="66" charset="0"/>
              </a:rPr>
              <a:t>I</a:t>
            </a:r>
            <a:r>
              <a:rPr lang="en-GB" sz="2000" dirty="0" smtClean="0">
                <a:solidFill>
                  <a:srgbClr val="292934"/>
                </a:solidFill>
                <a:latin typeface="Comic Sans MS" pitchFamily="66" charset="0"/>
              </a:rPr>
              <a:t>s </a:t>
            </a:r>
            <a:r>
              <a:rPr lang="en-GB" sz="2000" dirty="0">
                <a:solidFill>
                  <a:srgbClr val="292934"/>
                </a:solidFill>
                <a:latin typeface="Comic Sans MS" pitchFamily="66" charset="0"/>
              </a:rPr>
              <a:t>the stage when the group’s identity develops. </a:t>
            </a:r>
            <a:endParaRPr lang="en-GB" sz="2000" dirty="0" smtClean="0">
              <a:solidFill>
                <a:srgbClr val="292934"/>
              </a:solidFill>
              <a:latin typeface="Comic Sans MS" pitchFamily="66" charset="0"/>
            </a:endParaRPr>
          </a:p>
          <a:p>
            <a:pPr lvl="0">
              <a:buClr>
                <a:srgbClr val="93A299"/>
              </a:buClr>
              <a:buFont typeface="Wingdings" pitchFamily="2" charset="2"/>
              <a:buChar char="ü"/>
            </a:pPr>
            <a:r>
              <a:rPr lang="en-GB" sz="2000" dirty="0" smtClean="0">
                <a:solidFill>
                  <a:srgbClr val="292934"/>
                </a:solidFill>
                <a:latin typeface="Comic Sans MS" pitchFamily="66" charset="0"/>
              </a:rPr>
              <a:t>A strong set </a:t>
            </a:r>
            <a:r>
              <a:rPr lang="en-GB" sz="2000" dirty="0">
                <a:solidFill>
                  <a:srgbClr val="292934"/>
                </a:solidFill>
                <a:latin typeface="Comic Sans MS" pitchFamily="66" charset="0"/>
              </a:rPr>
              <a:t>of shared values, norms of behaviour and a group ‘</a:t>
            </a:r>
            <a:r>
              <a:rPr lang="en-GB" sz="2000" dirty="0" smtClean="0">
                <a:solidFill>
                  <a:srgbClr val="292934"/>
                </a:solidFill>
                <a:latin typeface="Comic Sans MS" pitchFamily="66" charset="0"/>
              </a:rPr>
              <a:t>culture’ emerge</a:t>
            </a:r>
            <a:r>
              <a:rPr lang="en-GB" sz="2000" dirty="0">
                <a:solidFill>
                  <a:srgbClr val="292934"/>
                </a:solidFill>
                <a:latin typeface="Comic Sans MS" pitchFamily="66" charset="0"/>
              </a:rPr>
              <a:t>. </a:t>
            </a:r>
            <a:endParaRPr lang="en-GB" sz="2000" dirty="0" smtClean="0">
              <a:solidFill>
                <a:srgbClr val="292934"/>
              </a:solidFill>
              <a:latin typeface="Comic Sans MS" pitchFamily="66" charset="0"/>
            </a:endParaRPr>
          </a:p>
          <a:p>
            <a:pPr lvl="0">
              <a:buClr>
                <a:srgbClr val="93A299"/>
              </a:buClr>
              <a:buFont typeface="Wingdings" pitchFamily="2" charset="2"/>
              <a:buChar char="ü"/>
            </a:pPr>
            <a:r>
              <a:rPr lang="en-GB" sz="2000" dirty="0" smtClean="0">
                <a:solidFill>
                  <a:srgbClr val="292934"/>
                </a:solidFill>
                <a:latin typeface="Comic Sans MS" pitchFamily="66" charset="0"/>
              </a:rPr>
              <a:t>The </a:t>
            </a:r>
            <a:r>
              <a:rPr lang="en-GB" sz="2000" dirty="0">
                <a:solidFill>
                  <a:srgbClr val="292934"/>
                </a:solidFill>
                <a:latin typeface="Comic Sans MS" pitchFamily="66" charset="0"/>
              </a:rPr>
              <a:t>group arrives at one goal and agrees a shared plan </a:t>
            </a:r>
            <a:r>
              <a:rPr lang="en-GB" sz="2000" dirty="0" smtClean="0">
                <a:solidFill>
                  <a:srgbClr val="292934"/>
                </a:solidFill>
                <a:latin typeface="Comic Sans MS" pitchFamily="66" charset="0"/>
              </a:rPr>
              <a:t>to achieve </a:t>
            </a:r>
            <a:r>
              <a:rPr lang="en-GB" sz="2000" dirty="0">
                <a:solidFill>
                  <a:srgbClr val="292934"/>
                </a:solidFill>
                <a:latin typeface="Comic Sans MS" pitchFamily="66" charset="0"/>
              </a:rPr>
              <a:t>it. </a:t>
            </a:r>
            <a:endParaRPr lang="en-GB" sz="2000" dirty="0" smtClean="0">
              <a:solidFill>
                <a:srgbClr val="292934"/>
              </a:solidFill>
              <a:latin typeface="Comic Sans MS" pitchFamily="66" charset="0"/>
            </a:endParaRPr>
          </a:p>
          <a:p>
            <a:pPr lvl="0">
              <a:buClr>
                <a:srgbClr val="93A299"/>
              </a:buClr>
              <a:buFont typeface="Wingdings" pitchFamily="2" charset="2"/>
              <a:buChar char="ü"/>
            </a:pPr>
            <a:r>
              <a:rPr lang="en-GB" sz="2000" dirty="0" smtClean="0">
                <a:solidFill>
                  <a:srgbClr val="292934"/>
                </a:solidFill>
                <a:latin typeface="Comic Sans MS" pitchFamily="66" charset="0"/>
              </a:rPr>
              <a:t>The </a:t>
            </a:r>
            <a:r>
              <a:rPr lang="en-GB" sz="2000" dirty="0">
                <a:solidFill>
                  <a:srgbClr val="292934"/>
                </a:solidFill>
                <a:latin typeface="Comic Sans MS" pitchFamily="66" charset="0"/>
              </a:rPr>
              <a:t>group becomes more cohesive and group </a:t>
            </a:r>
            <a:r>
              <a:rPr lang="en-GB" sz="2000" dirty="0" smtClean="0">
                <a:solidFill>
                  <a:srgbClr val="292934"/>
                </a:solidFill>
                <a:latin typeface="Comic Sans MS" pitchFamily="66" charset="0"/>
              </a:rPr>
              <a:t>members tend </a:t>
            </a:r>
            <a:r>
              <a:rPr lang="en-GB" sz="2000" dirty="0">
                <a:solidFill>
                  <a:srgbClr val="292934"/>
                </a:solidFill>
                <a:latin typeface="Comic Sans MS" pitchFamily="66" charset="0"/>
              </a:rPr>
              <a:t>to work together to resolve </a:t>
            </a:r>
            <a:r>
              <a:rPr lang="en-GB" sz="2000" dirty="0" smtClean="0">
                <a:solidFill>
                  <a:srgbClr val="292934"/>
                </a:solidFill>
                <a:latin typeface="Comic Sans MS" pitchFamily="66" charset="0"/>
              </a:rPr>
              <a:t>conflicts.</a:t>
            </a:r>
          </a:p>
          <a:p>
            <a:pPr marL="0" lvl="0" indent="0">
              <a:buClr>
                <a:srgbClr val="93A299"/>
              </a:buClr>
              <a:buNone/>
            </a:pPr>
            <a:endParaRPr lang="en-GB" sz="2000" dirty="0">
              <a:solidFill>
                <a:srgbClr val="292934"/>
              </a:solidFill>
              <a:latin typeface="Comic Sans MS" pitchFamily="66" charset="0"/>
            </a:endParaRPr>
          </a:p>
          <a:p>
            <a:pPr marL="0" lvl="0" indent="0">
              <a:buClr>
                <a:srgbClr val="93A299"/>
              </a:buClr>
              <a:buNone/>
            </a:pPr>
            <a:endParaRPr lang="en-GB" dirty="0">
              <a:solidFill>
                <a:srgbClr val="292934"/>
              </a:solidFill>
            </a:endParaRPr>
          </a:p>
          <a:p>
            <a:endParaRPr lang="en-GB" dirty="0"/>
          </a:p>
        </p:txBody>
      </p:sp>
      <p:pic>
        <p:nvPicPr>
          <p:cNvPr id="4" name="Picture 3" descr="C:\Users\annh\AppData\Local\Microsoft\Windows\Temporary Internet Files\Content.IE5\DC21K56B\MC90015056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725144"/>
            <a:ext cx="1553566" cy="1818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803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dirty="0">
                <a:solidFill>
                  <a:srgbClr val="D2533C"/>
                </a:solidFill>
                <a:latin typeface="Comic Sans MS" pitchFamily="66" charset="0"/>
              </a:rPr>
              <a:t>Tuckman’s group formation theory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Clr>
                <a:srgbClr val="93A299"/>
              </a:buClr>
              <a:buNone/>
            </a:pPr>
            <a:r>
              <a:rPr lang="en-GB" sz="2000" u="sng" dirty="0" smtClean="0">
                <a:solidFill>
                  <a:srgbClr val="292934"/>
                </a:solidFill>
                <a:latin typeface="Comic Sans MS" pitchFamily="66" charset="0"/>
              </a:rPr>
              <a:t>4) </a:t>
            </a:r>
            <a:r>
              <a:rPr lang="en-GB" sz="2000" u="sng" dirty="0">
                <a:solidFill>
                  <a:srgbClr val="292934"/>
                </a:solidFill>
                <a:latin typeface="Comic Sans MS" pitchFamily="66" charset="0"/>
              </a:rPr>
              <a:t>Performing </a:t>
            </a:r>
          </a:p>
          <a:p>
            <a:pPr lvl="0">
              <a:buClr>
                <a:srgbClr val="93A299"/>
              </a:buClr>
              <a:buFont typeface="Wingdings" pitchFamily="2" charset="2"/>
              <a:buChar char="ü"/>
            </a:pPr>
            <a:r>
              <a:rPr lang="en-GB" sz="2000" dirty="0">
                <a:solidFill>
                  <a:srgbClr val="292934"/>
                </a:solidFill>
                <a:latin typeface="Comic Sans MS" pitchFamily="66" charset="0"/>
              </a:rPr>
              <a:t>Is the stage when the group finally matures and gets down to working effectively. </a:t>
            </a:r>
            <a:endParaRPr lang="en-GB" sz="2000" dirty="0" smtClean="0">
              <a:solidFill>
                <a:srgbClr val="292934"/>
              </a:solidFill>
              <a:latin typeface="Comic Sans MS" pitchFamily="66" charset="0"/>
            </a:endParaRPr>
          </a:p>
          <a:p>
            <a:pPr lvl="0">
              <a:buClr>
                <a:srgbClr val="93A299"/>
              </a:buClr>
              <a:buFont typeface="Wingdings" pitchFamily="2" charset="2"/>
              <a:buChar char="ü"/>
            </a:pPr>
            <a:r>
              <a:rPr lang="en-GB" sz="2000" dirty="0" smtClean="0">
                <a:solidFill>
                  <a:srgbClr val="292934"/>
                </a:solidFill>
                <a:latin typeface="Comic Sans MS" pitchFamily="66" charset="0"/>
              </a:rPr>
              <a:t>Members </a:t>
            </a:r>
            <a:r>
              <a:rPr lang="en-GB" sz="2000" dirty="0">
                <a:solidFill>
                  <a:srgbClr val="292934"/>
                </a:solidFill>
                <a:latin typeface="Comic Sans MS" pitchFamily="66" charset="0"/>
              </a:rPr>
              <a:t>tend to focus more on the overall goal rather than on relationships between themselves. </a:t>
            </a:r>
            <a:endParaRPr lang="en-GB" sz="2000" dirty="0" smtClean="0">
              <a:solidFill>
                <a:srgbClr val="292934"/>
              </a:solidFill>
              <a:latin typeface="Comic Sans MS" pitchFamily="66" charset="0"/>
            </a:endParaRPr>
          </a:p>
          <a:p>
            <a:pPr lvl="0">
              <a:buClr>
                <a:srgbClr val="93A299"/>
              </a:buClr>
              <a:buFont typeface="Wingdings" pitchFamily="2" charset="2"/>
              <a:buChar char="ü"/>
            </a:pPr>
            <a:r>
              <a:rPr lang="en-GB" sz="2000" dirty="0" smtClean="0">
                <a:solidFill>
                  <a:srgbClr val="292934"/>
                </a:solidFill>
                <a:latin typeface="Comic Sans MS" pitchFamily="66" charset="0"/>
              </a:rPr>
              <a:t>Relationships </a:t>
            </a:r>
            <a:r>
              <a:rPr lang="en-GB" sz="2000" dirty="0">
                <a:solidFill>
                  <a:srgbClr val="292934"/>
                </a:solidFill>
                <a:latin typeface="Comic Sans MS" pitchFamily="66" charset="0"/>
              </a:rPr>
              <a:t>have, by this stage, become more comfortable and are based on trust and mutual support.</a:t>
            </a:r>
          </a:p>
          <a:p>
            <a:endParaRPr lang="en-GB" dirty="0"/>
          </a:p>
        </p:txBody>
      </p:sp>
      <p:pic>
        <p:nvPicPr>
          <p:cNvPr id="4" name="Picture 3" descr="C:\Users\annh\AppData\Local\Microsoft\Windows\Temporary Internet Files\Content.IE5\DC21K56B\MC90015056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437112"/>
            <a:ext cx="1553566" cy="1818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77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Useful </a:t>
            </a:r>
            <a:r>
              <a:rPr lang="en-GB" dirty="0" smtClean="0">
                <a:latin typeface="Comic Sans MS" pitchFamily="66" charset="0"/>
              </a:rPr>
              <a:t>article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http://www.buzzle.com/articles/communication-cycle.html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502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dirty="0" smtClean="0">
                <a:latin typeface="Comic Sans MS" pitchFamily="66" charset="0"/>
              </a:rPr>
              <a:t>P2: Grading tips</a:t>
            </a:r>
            <a:endParaRPr lang="en-GB" sz="32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000" dirty="0" smtClean="0">
                <a:latin typeface="Comic Sans MS" pitchFamily="66" charset="0"/>
              </a:rPr>
              <a:t>How does communication theory help to explain effective communication in health and social care contexts?</a:t>
            </a:r>
          </a:p>
          <a:p>
            <a:pPr marL="0" indent="0">
              <a:buNone/>
            </a:pPr>
            <a:r>
              <a:rPr lang="en-GB" sz="2000" dirty="0" smtClean="0">
                <a:latin typeface="Comic Sans MS" pitchFamily="66" charset="0"/>
              </a:rPr>
              <a:t>   </a:t>
            </a:r>
            <a:r>
              <a:rPr lang="en-GB" sz="2000" dirty="0" smtClean="0">
                <a:solidFill>
                  <a:srgbClr val="FF0000"/>
                </a:solidFill>
                <a:latin typeface="Comic Sans MS" pitchFamily="66" charset="0"/>
              </a:rPr>
              <a:t>Consider</a:t>
            </a:r>
          </a:p>
          <a:p>
            <a:r>
              <a:rPr lang="en-GB" sz="2000" dirty="0" smtClean="0">
                <a:latin typeface="Comic Sans MS" pitchFamily="66" charset="0"/>
              </a:rPr>
              <a:t>One to one  and group interactions </a:t>
            </a:r>
          </a:p>
          <a:p>
            <a:r>
              <a:rPr lang="en-GB" sz="2000" dirty="0">
                <a:latin typeface="Comic Sans MS" pitchFamily="66" charset="0"/>
              </a:rPr>
              <a:t>F</a:t>
            </a:r>
            <a:r>
              <a:rPr lang="en-GB" sz="2000" dirty="0" smtClean="0">
                <a:latin typeface="Comic Sans MS" pitchFamily="66" charset="0"/>
              </a:rPr>
              <a:t>ormal and informal communication</a:t>
            </a:r>
          </a:p>
          <a:p>
            <a:r>
              <a:rPr lang="en-GB" sz="2000" dirty="0">
                <a:latin typeface="Comic Sans MS" pitchFamily="66" charset="0"/>
              </a:rPr>
              <a:t>D</a:t>
            </a:r>
            <a:r>
              <a:rPr lang="en-GB" sz="2000" dirty="0" smtClean="0">
                <a:latin typeface="Comic Sans MS" pitchFamily="66" charset="0"/>
              </a:rPr>
              <a:t>ifferent types of communication </a:t>
            </a:r>
          </a:p>
          <a:p>
            <a:r>
              <a:rPr lang="en-GB" sz="2000" dirty="0">
                <a:latin typeface="Comic Sans MS" pitchFamily="66" charset="0"/>
              </a:rPr>
              <a:t>D</a:t>
            </a:r>
            <a:r>
              <a:rPr lang="en-GB" sz="2000" dirty="0" smtClean="0">
                <a:latin typeface="Comic Sans MS" pitchFamily="66" charset="0"/>
              </a:rPr>
              <a:t>ifferent </a:t>
            </a:r>
            <a:r>
              <a:rPr lang="en-GB" sz="2000" dirty="0" smtClean="0">
                <a:latin typeface="Comic Sans MS" pitchFamily="66" charset="0"/>
              </a:rPr>
              <a:t>forms  </a:t>
            </a:r>
            <a:r>
              <a:rPr lang="en-GB" sz="2000" dirty="0" smtClean="0">
                <a:latin typeface="Comic Sans MS" pitchFamily="66" charset="0"/>
              </a:rPr>
              <a:t>of interpersonal </a:t>
            </a:r>
            <a:r>
              <a:rPr lang="en-GB" sz="2000" dirty="0" smtClean="0">
                <a:latin typeface="Comic Sans MS" pitchFamily="66" charset="0"/>
              </a:rPr>
              <a:t>interaction</a:t>
            </a:r>
          </a:p>
          <a:p>
            <a:endParaRPr lang="en-GB" sz="2000" dirty="0">
              <a:latin typeface="Comic Sans MS" pitchFamily="66" charset="0"/>
            </a:endParaRPr>
          </a:p>
          <a:p>
            <a:endParaRPr lang="en-GB" sz="2000" dirty="0" smtClean="0">
              <a:latin typeface="Comic Sans MS" pitchFamily="66" charset="0"/>
            </a:endParaRPr>
          </a:p>
          <a:p>
            <a:r>
              <a:rPr lang="en-GB" sz="2000" dirty="0" smtClean="0">
                <a:latin typeface="Comic Sans MS" pitchFamily="66" charset="0"/>
              </a:rPr>
              <a:t>Read pages p13-14 in the Rasheed textbook for other theories which also link to communication in Health &amp; Social Care. Including some of these will show the reader you have read around the subject.</a:t>
            </a:r>
            <a:endParaRPr lang="en-GB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28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dirty="0" smtClean="0">
                <a:latin typeface="Comic Sans MS" pitchFamily="66" charset="0"/>
              </a:rPr>
              <a:t>The </a:t>
            </a:r>
            <a:r>
              <a:rPr lang="en-GB" sz="3200" dirty="0">
                <a:latin typeface="Comic Sans MS" pitchFamily="66" charset="0"/>
              </a:rPr>
              <a:t>C</a:t>
            </a:r>
            <a:r>
              <a:rPr lang="en-GB" sz="3200" dirty="0" smtClean="0">
                <a:latin typeface="Comic Sans MS" pitchFamily="66" charset="0"/>
              </a:rPr>
              <a:t>ommunication Cycle</a:t>
            </a:r>
            <a:endParaRPr lang="en-GB" sz="3200" dirty="0">
              <a:latin typeface="Comic Sans MS" pitchFamily="66" charset="0"/>
            </a:endParaRPr>
          </a:p>
        </p:txBody>
      </p:sp>
      <p:pic>
        <p:nvPicPr>
          <p:cNvPr id="4" name="Picture 3" descr="sender The person initiating a communication. , such as a boss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4797152"/>
            <a:ext cx="3491880" cy="2060848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84784"/>
            <a:ext cx="7886700" cy="4692179"/>
          </a:xfrm>
        </p:spPr>
        <p:txBody>
          <a:bodyPr>
            <a:norm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Communication is an essential </a:t>
            </a:r>
            <a:r>
              <a:rPr lang="en-GB" sz="2400" dirty="0">
                <a:latin typeface="Comic Sans MS" pitchFamily="66" charset="0"/>
              </a:rPr>
              <a:t>part of all of our </a:t>
            </a:r>
            <a:r>
              <a:rPr lang="en-GB" sz="2400" dirty="0" smtClean="0">
                <a:latin typeface="Comic Sans MS" pitchFamily="66" charset="0"/>
              </a:rPr>
              <a:t>lives.</a:t>
            </a:r>
          </a:p>
          <a:p>
            <a:pPr marL="0" indent="0">
              <a:buNone/>
            </a:pPr>
            <a:endParaRPr lang="en-GB" sz="2400" dirty="0" smtClean="0">
              <a:latin typeface="Comic Sans MS" pitchFamily="66" charset="0"/>
            </a:endParaRPr>
          </a:p>
          <a:p>
            <a:r>
              <a:rPr lang="en-GB" sz="2400" dirty="0">
                <a:latin typeface="Comic Sans MS" pitchFamily="66" charset="0"/>
              </a:rPr>
              <a:t>There are many different methods of </a:t>
            </a:r>
            <a:r>
              <a:rPr lang="en-GB" sz="2400" dirty="0" smtClean="0">
                <a:latin typeface="Comic Sans MS" pitchFamily="66" charset="0"/>
              </a:rPr>
              <a:t>communication. This ranges </a:t>
            </a:r>
            <a:r>
              <a:rPr lang="en-GB" sz="2400" dirty="0">
                <a:latin typeface="Comic Sans MS" pitchFamily="66" charset="0"/>
              </a:rPr>
              <a:t>from a note stuck on </a:t>
            </a:r>
            <a:r>
              <a:rPr lang="en-GB" sz="2400" dirty="0" smtClean="0">
                <a:latin typeface="Comic Sans MS" pitchFamily="66" charset="0"/>
              </a:rPr>
              <a:t>a notice board, </a:t>
            </a:r>
            <a:r>
              <a:rPr lang="en-GB" sz="2400" dirty="0">
                <a:latin typeface="Comic Sans MS" pitchFamily="66" charset="0"/>
              </a:rPr>
              <a:t>to video conferencing and phoning</a:t>
            </a:r>
            <a:r>
              <a:rPr lang="en-GB" sz="2400" dirty="0" smtClean="0">
                <a:latin typeface="Comic Sans MS" pitchFamily="66" charset="0"/>
              </a:rPr>
              <a:t>.</a:t>
            </a:r>
          </a:p>
          <a:p>
            <a:pPr marL="0" indent="0">
              <a:buNone/>
            </a:pPr>
            <a:endParaRPr lang="en-GB" sz="2400" dirty="0" smtClean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The </a:t>
            </a:r>
            <a:r>
              <a:rPr lang="en-GB" sz="2400" dirty="0" smtClean="0">
                <a:solidFill>
                  <a:srgbClr val="FF0000"/>
                </a:solidFill>
                <a:latin typeface="Comic Sans MS" pitchFamily="66" charset="0"/>
              </a:rPr>
              <a:t>‘communication cycle’ </a:t>
            </a:r>
            <a:r>
              <a:rPr lang="en-GB" sz="2400" dirty="0">
                <a:latin typeface="Comic Sans MS" pitchFamily="66" charset="0"/>
              </a:rPr>
              <a:t>is a structure that was thought up about how we communicate. </a:t>
            </a:r>
            <a:endParaRPr lang="en-GB" sz="2400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n-GB" sz="2400" dirty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It </a:t>
            </a:r>
            <a:r>
              <a:rPr lang="en-GB" sz="2400" dirty="0">
                <a:latin typeface="Comic Sans MS" pitchFamily="66" charset="0"/>
              </a:rPr>
              <a:t>refers to the </a:t>
            </a:r>
            <a:r>
              <a:rPr lang="en-GB" sz="2400" dirty="0" smtClean="0">
                <a:latin typeface="Comic Sans MS" pitchFamily="66" charset="0"/>
              </a:rPr>
              <a:t>process </a:t>
            </a:r>
            <a:r>
              <a:rPr lang="en-GB" sz="2400" dirty="0">
                <a:latin typeface="Comic Sans MS" pitchFamily="66" charset="0"/>
              </a:rPr>
              <a:t>of sending and receiving  messages.</a:t>
            </a:r>
          </a:p>
          <a:p>
            <a:endParaRPr lang="en-GB" sz="2000" dirty="0">
              <a:latin typeface="Comic Sans MS" pitchFamily="66" charset="0"/>
            </a:endParaRPr>
          </a:p>
          <a:p>
            <a:endParaRPr lang="en-GB" sz="2000" dirty="0">
              <a:latin typeface="Comic Sans MS" pitchFamily="66" charset="0"/>
            </a:endParaRPr>
          </a:p>
          <a:p>
            <a:pPr marL="0" indent="0">
              <a:buNone/>
            </a:pPr>
            <a:endParaRPr lang="en-GB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799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dirty="0">
                <a:latin typeface="Comic Sans MS" pitchFamily="66" charset="0"/>
              </a:rPr>
              <a:t>The Communication Cycle</a:t>
            </a:r>
          </a:p>
        </p:txBody>
      </p:sp>
      <p:pic>
        <p:nvPicPr>
          <p:cNvPr id="5" name="Picture 4" descr="good communication goes both ways and in this process much of the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4355068"/>
            <a:ext cx="3131840" cy="201387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>
                <a:latin typeface="Comic Sans MS" pitchFamily="66" charset="0"/>
              </a:rPr>
              <a:t>Communication is based upon being able to engage with others and make contact with them at the same time ensuring that </a:t>
            </a:r>
            <a:r>
              <a:rPr lang="en-GB" sz="2400" dirty="0" smtClean="0">
                <a:latin typeface="Comic Sans MS" pitchFamily="66" charset="0"/>
              </a:rPr>
              <a:t>messages </a:t>
            </a:r>
            <a:r>
              <a:rPr lang="en-GB" sz="2400" dirty="0">
                <a:latin typeface="Comic Sans MS" pitchFamily="66" charset="0"/>
              </a:rPr>
              <a:t>are being understood. </a:t>
            </a:r>
            <a:endParaRPr lang="en-GB" sz="2400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n-GB" sz="2400" dirty="0" smtClean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It </a:t>
            </a:r>
            <a:r>
              <a:rPr lang="en-GB" sz="2400" dirty="0">
                <a:latin typeface="Comic Sans MS" pitchFamily="66" charset="0"/>
              </a:rPr>
              <a:t>is a continuous process that all people use regardless of the type of communication being used. </a:t>
            </a:r>
            <a:endParaRPr lang="en-GB" sz="2400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n-GB" sz="2400" dirty="0" smtClean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This </a:t>
            </a:r>
            <a:r>
              <a:rPr lang="en-GB" sz="2400" dirty="0">
                <a:latin typeface="Comic Sans MS" pitchFamily="66" charset="0"/>
              </a:rPr>
              <a:t>is why it is known as the communication </a:t>
            </a:r>
            <a:r>
              <a:rPr lang="en-GB" sz="2400" dirty="0" smtClean="0">
                <a:latin typeface="Comic Sans MS" pitchFamily="66" charset="0"/>
              </a:rPr>
              <a:t>cycle.</a:t>
            </a:r>
          </a:p>
          <a:p>
            <a:pPr marL="0" indent="0">
              <a:buNone/>
            </a:pPr>
            <a:endParaRPr lang="en-GB" sz="2400" dirty="0" smtClean="0">
              <a:latin typeface="Comic Sans MS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873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dirty="0">
                <a:latin typeface="Comic Sans MS" pitchFamily="66" charset="0"/>
              </a:rPr>
              <a:t>The Communication Cycle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12776"/>
            <a:ext cx="8119814" cy="4764187"/>
          </a:xfrm>
        </p:spPr>
        <p:txBody>
          <a:bodyPr>
            <a:noAutofit/>
          </a:bodyPr>
          <a:lstStyle/>
          <a:p>
            <a:pPr lvl="0">
              <a:buClr>
                <a:srgbClr val="93A299"/>
              </a:buClr>
            </a:pPr>
            <a:r>
              <a:rPr lang="en-GB" sz="2400" dirty="0" smtClean="0">
                <a:solidFill>
                  <a:srgbClr val="292934"/>
                </a:solidFill>
                <a:latin typeface="Comic Sans MS" pitchFamily="66" charset="0"/>
              </a:rPr>
              <a:t>Most </a:t>
            </a:r>
            <a:r>
              <a:rPr lang="en-GB" sz="2400" dirty="0">
                <a:solidFill>
                  <a:srgbClr val="292934"/>
                </a:solidFill>
                <a:latin typeface="Comic Sans MS" pitchFamily="66" charset="0"/>
              </a:rPr>
              <a:t>important communication in care work involves </a:t>
            </a: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a cycle of building understanding </a:t>
            </a:r>
            <a:r>
              <a:rPr lang="en-GB" sz="2400" dirty="0">
                <a:solidFill>
                  <a:srgbClr val="292934"/>
                </a:solidFill>
                <a:latin typeface="Comic Sans MS" pitchFamily="66" charset="0"/>
              </a:rPr>
              <a:t>using an </a:t>
            </a: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active process of reflecting on, and checking out,</a:t>
            </a:r>
            <a:r>
              <a:rPr lang="en-GB" sz="2400" dirty="0">
                <a:solidFill>
                  <a:srgbClr val="292934"/>
                </a:solidFill>
                <a:latin typeface="Comic Sans MS" pitchFamily="66" charset="0"/>
              </a:rPr>
              <a:t> what the other person is trying to communicate</a:t>
            </a:r>
            <a:r>
              <a:rPr lang="en-GB" sz="2400" dirty="0" smtClean="0">
                <a:solidFill>
                  <a:srgbClr val="292934"/>
                </a:solidFill>
                <a:latin typeface="Comic Sans MS" pitchFamily="66" charset="0"/>
              </a:rPr>
              <a:t>.</a:t>
            </a:r>
          </a:p>
          <a:p>
            <a:pPr marL="0" lvl="0" indent="0">
              <a:buClr>
                <a:srgbClr val="93A299"/>
              </a:buClr>
              <a:buNone/>
            </a:pPr>
            <a:endParaRPr lang="en-GB" sz="2400" dirty="0">
              <a:solidFill>
                <a:srgbClr val="292934"/>
              </a:solidFill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Good </a:t>
            </a:r>
            <a:r>
              <a:rPr lang="en-GB" sz="2400" dirty="0">
                <a:latin typeface="Comic Sans MS" pitchFamily="66" charset="0"/>
              </a:rPr>
              <a:t>communication involves the process of</a:t>
            </a: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‘checking</a:t>
            </a:r>
            <a:r>
              <a:rPr lang="en-GB" sz="2400" dirty="0" smtClean="0">
                <a:solidFill>
                  <a:srgbClr val="FF0000"/>
                </a:solidFill>
                <a:latin typeface="Comic Sans MS" pitchFamily="66" charset="0"/>
              </a:rPr>
              <a:t>’, ‘</a:t>
            </a: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understanding’, </a:t>
            </a:r>
            <a:r>
              <a:rPr lang="en-GB" sz="2400" dirty="0">
                <a:latin typeface="Comic Sans MS" pitchFamily="66" charset="0"/>
              </a:rPr>
              <a:t>using </a:t>
            </a: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‘reflective’ </a:t>
            </a:r>
            <a:r>
              <a:rPr lang="en-GB" sz="2400" dirty="0">
                <a:latin typeface="Comic Sans MS" pitchFamily="66" charset="0"/>
              </a:rPr>
              <a:t>or </a:t>
            </a: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‘active listening’.</a:t>
            </a:r>
          </a:p>
          <a:p>
            <a:pPr>
              <a:buNone/>
            </a:pPr>
            <a:r>
              <a:rPr lang="en-GB" sz="2400" dirty="0" smtClean="0">
                <a:latin typeface="Comic Sans MS" pitchFamily="66" charset="0"/>
              </a:rPr>
              <a:t>To </a:t>
            </a:r>
            <a:r>
              <a:rPr lang="en-GB" sz="2400" dirty="0">
                <a:latin typeface="Comic Sans MS" pitchFamily="66" charset="0"/>
              </a:rPr>
              <a:t>be effective it involves:</a:t>
            </a:r>
          </a:p>
          <a:p>
            <a:r>
              <a:rPr lang="en-GB" sz="2400" dirty="0">
                <a:latin typeface="Comic Sans MS" pitchFamily="66" charset="0"/>
              </a:rPr>
              <a:t>Hearing what the other person says</a:t>
            </a:r>
          </a:p>
          <a:p>
            <a:r>
              <a:rPr lang="en-GB" sz="2400" dirty="0">
                <a:latin typeface="Comic Sans MS" pitchFamily="66" charset="0"/>
              </a:rPr>
              <a:t>Watching the other persons non verbal communication</a:t>
            </a:r>
          </a:p>
          <a:p>
            <a:r>
              <a:rPr lang="en-GB" sz="2400" dirty="0">
                <a:latin typeface="Comic Sans MS" pitchFamily="66" charset="0"/>
              </a:rPr>
              <a:t>Having emotional feeling</a:t>
            </a:r>
          </a:p>
          <a:p>
            <a:r>
              <a:rPr lang="en-GB" sz="2400" dirty="0">
                <a:latin typeface="Comic Sans MS" pitchFamily="66" charset="0"/>
              </a:rPr>
              <a:t>Beginning to understand the other person</a:t>
            </a:r>
          </a:p>
          <a:p>
            <a:r>
              <a:rPr lang="en-GB" sz="2400" dirty="0">
                <a:latin typeface="Comic Sans MS" pitchFamily="66" charset="0"/>
              </a:rPr>
              <a:t>Sending a message back to the other </a:t>
            </a:r>
            <a:r>
              <a:rPr lang="en-GB" sz="2400" dirty="0" smtClean="0">
                <a:latin typeface="Comic Sans MS" pitchFamily="66" charset="0"/>
              </a:rPr>
              <a:t>person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827688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dirty="0">
                <a:latin typeface="Comic Sans MS" pitchFamily="66" charset="0"/>
              </a:rPr>
              <a:t>The Communication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>
                <a:latin typeface="Comic Sans MS" pitchFamily="66" charset="0"/>
              </a:rPr>
              <a:t>The communication cycle is the way in which a person communicates with another person.</a:t>
            </a:r>
          </a:p>
          <a:p>
            <a:r>
              <a:rPr lang="en-GB" sz="2400" dirty="0">
                <a:latin typeface="Comic Sans MS" pitchFamily="66" charset="0"/>
              </a:rPr>
              <a:t>There are 6 stages to it which ensures a message is clearly given across to someone: </a:t>
            </a:r>
          </a:p>
          <a:p>
            <a:r>
              <a:rPr lang="en-GB" sz="2400" dirty="0">
                <a:latin typeface="Comic Sans MS" pitchFamily="66" charset="0"/>
              </a:rPr>
              <a:t>1)  Ideas occur</a:t>
            </a:r>
          </a:p>
          <a:p>
            <a:r>
              <a:rPr lang="en-GB" sz="2400" dirty="0">
                <a:latin typeface="Comic Sans MS" pitchFamily="66" charset="0"/>
              </a:rPr>
              <a:t>2) Message coded</a:t>
            </a:r>
          </a:p>
          <a:p>
            <a:r>
              <a:rPr lang="en-GB" sz="2400" dirty="0">
                <a:latin typeface="Comic Sans MS" pitchFamily="66" charset="0"/>
              </a:rPr>
              <a:t>3) Message sent</a:t>
            </a:r>
          </a:p>
          <a:p>
            <a:r>
              <a:rPr lang="en-GB" sz="2400" dirty="0">
                <a:latin typeface="Comic Sans MS" pitchFamily="66" charset="0"/>
              </a:rPr>
              <a:t>4) Message </a:t>
            </a:r>
            <a:r>
              <a:rPr lang="en-GB" sz="2400" dirty="0" smtClean="0">
                <a:latin typeface="Comic Sans MS" pitchFamily="66" charset="0"/>
              </a:rPr>
              <a:t>received</a:t>
            </a:r>
            <a:endParaRPr lang="en-GB" sz="2400" dirty="0">
              <a:latin typeface="Comic Sans MS" pitchFamily="66" charset="0"/>
            </a:endParaRPr>
          </a:p>
          <a:p>
            <a:r>
              <a:rPr lang="en-GB" sz="2400" dirty="0">
                <a:latin typeface="Comic Sans MS" pitchFamily="66" charset="0"/>
              </a:rPr>
              <a:t>5) Message Decoded</a:t>
            </a:r>
          </a:p>
          <a:p>
            <a:r>
              <a:rPr lang="en-GB" sz="2400" dirty="0">
                <a:latin typeface="Comic Sans MS" pitchFamily="66" charset="0"/>
              </a:rPr>
              <a:t>6) </a:t>
            </a:r>
            <a:r>
              <a:rPr lang="en-GB" sz="2400" dirty="0" smtClean="0">
                <a:latin typeface="Comic Sans MS" pitchFamily="66" charset="0"/>
              </a:rPr>
              <a:t>Message </a:t>
            </a:r>
            <a:r>
              <a:rPr lang="en-GB" sz="2400" dirty="0">
                <a:latin typeface="Comic Sans MS" pitchFamily="66" charset="0"/>
              </a:rPr>
              <a:t>understood</a:t>
            </a:r>
          </a:p>
          <a:p>
            <a:endParaRPr lang="en-GB" sz="2000" dirty="0">
              <a:latin typeface="Comic Sans MS" pitchFamily="66" charset="0"/>
            </a:endParaRPr>
          </a:p>
          <a:p>
            <a:endParaRPr lang="en-GB" sz="2000" dirty="0">
              <a:latin typeface="Comic Sans MS" pitchFamily="66" charset="0"/>
            </a:endParaRPr>
          </a:p>
        </p:txBody>
      </p:sp>
      <p:pic>
        <p:nvPicPr>
          <p:cNvPr id="4" name="Picture 2" descr="http://www.boardworks.co.uk/media/2ade9322/communicationcyc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322134"/>
            <a:ext cx="4109492" cy="313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0970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dirty="0" smtClean="0">
                <a:latin typeface="Comic Sans MS" pitchFamily="66" charset="0"/>
              </a:rPr>
              <a:t>Theories of Communication</a:t>
            </a:r>
            <a:endParaRPr lang="en-GB" sz="48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84784"/>
            <a:ext cx="7886700" cy="4692179"/>
          </a:xfrm>
        </p:spPr>
        <p:txBody>
          <a:bodyPr>
            <a:normAutofit lnSpcReduction="10000"/>
          </a:bodyPr>
          <a:lstStyle/>
          <a:p>
            <a:r>
              <a:rPr lang="en-GB" sz="2400" dirty="0" smtClean="0">
                <a:latin typeface="Comic Sans MS" pitchFamily="66" charset="0"/>
              </a:rPr>
              <a:t>A </a:t>
            </a:r>
            <a:r>
              <a:rPr lang="en-GB" sz="2400" dirty="0">
                <a:latin typeface="Comic Sans MS" pitchFamily="66" charset="0"/>
              </a:rPr>
              <a:t>theory is a set of ideas that can be used to understand, explain and </a:t>
            </a:r>
            <a:r>
              <a:rPr lang="en-GB" sz="2400" dirty="0" smtClean="0">
                <a:latin typeface="Comic Sans MS" pitchFamily="66" charset="0"/>
              </a:rPr>
              <a:t>make predictions </a:t>
            </a:r>
            <a:r>
              <a:rPr lang="en-GB" sz="2400" dirty="0">
                <a:latin typeface="Comic Sans MS" pitchFamily="66" charset="0"/>
              </a:rPr>
              <a:t>about something. </a:t>
            </a:r>
            <a:r>
              <a:rPr lang="en-GB" sz="2400" dirty="0" smtClean="0">
                <a:latin typeface="Comic Sans MS" pitchFamily="66" charset="0"/>
              </a:rPr>
              <a:t>(</a:t>
            </a:r>
            <a:r>
              <a:rPr lang="en-GB" sz="1800" dirty="0" smtClean="0">
                <a:solidFill>
                  <a:srgbClr val="0070C0"/>
                </a:solidFill>
                <a:latin typeface="Comic Sans MS" pitchFamily="66" charset="0"/>
              </a:rPr>
              <a:t>oxford dictionary</a:t>
            </a:r>
            <a:r>
              <a:rPr lang="en-GB" sz="2400" dirty="0" smtClean="0">
                <a:latin typeface="Comic Sans MS" pitchFamily="66" charset="0"/>
              </a:rPr>
              <a:t>)</a:t>
            </a:r>
          </a:p>
          <a:p>
            <a:r>
              <a:rPr lang="en-GB" sz="2400" dirty="0" smtClean="0">
                <a:latin typeface="Comic Sans MS" pitchFamily="66" charset="0"/>
              </a:rPr>
              <a:t>Theories </a:t>
            </a:r>
            <a:r>
              <a:rPr lang="en-GB" sz="2400" dirty="0">
                <a:latin typeface="Comic Sans MS" pitchFamily="66" charset="0"/>
              </a:rPr>
              <a:t>of communication provide ways </a:t>
            </a:r>
            <a:r>
              <a:rPr lang="en-GB" sz="2400" dirty="0" smtClean="0">
                <a:latin typeface="Comic Sans MS" pitchFamily="66" charset="0"/>
              </a:rPr>
              <a:t>of analysing </a:t>
            </a:r>
            <a:r>
              <a:rPr lang="en-GB" sz="2400" dirty="0">
                <a:latin typeface="Comic Sans MS" pitchFamily="66" charset="0"/>
              </a:rPr>
              <a:t>communication between people and give care practitioners an </a:t>
            </a:r>
            <a:r>
              <a:rPr lang="en-GB" sz="2400" dirty="0" smtClean="0">
                <a:latin typeface="Comic Sans MS" pitchFamily="66" charset="0"/>
              </a:rPr>
              <a:t>insight into </a:t>
            </a:r>
            <a:r>
              <a:rPr lang="en-GB" sz="2400" dirty="0">
                <a:latin typeface="Comic Sans MS" pitchFamily="66" charset="0"/>
              </a:rPr>
              <a:t>what works and why</a:t>
            </a:r>
            <a:r>
              <a:rPr lang="en-GB" sz="2400" dirty="0" smtClean="0">
                <a:latin typeface="Comic Sans MS" pitchFamily="66" charset="0"/>
              </a:rPr>
              <a:t>.</a:t>
            </a:r>
          </a:p>
          <a:p>
            <a:r>
              <a:rPr lang="en-GB" sz="2400" dirty="0" smtClean="0">
                <a:latin typeface="Comic Sans MS" pitchFamily="66" charset="0"/>
              </a:rPr>
              <a:t>2 main theories </a:t>
            </a:r>
            <a:r>
              <a:rPr lang="en-GB" sz="2400" b="1" dirty="0" smtClean="0">
                <a:solidFill>
                  <a:srgbClr val="0070C0"/>
                </a:solidFill>
                <a:latin typeface="Comic Sans MS" pitchFamily="66" charset="0"/>
              </a:rPr>
              <a:t>Argyle</a:t>
            </a:r>
            <a:r>
              <a:rPr lang="en-GB" sz="2400" dirty="0" smtClean="0">
                <a:latin typeface="Comic Sans MS" pitchFamily="66" charset="0"/>
              </a:rPr>
              <a:t> &amp; </a:t>
            </a:r>
            <a:r>
              <a:rPr lang="en-GB" sz="2400" b="1" dirty="0" smtClean="0">
                <a:solidFill>
                  <a:srgbClr val="0070C0"/>
                </a:solidFill>
                <a:latin typeface="Comic Sans MS" pitchFamily="66" charset="0"/>
              </a:rPr>
              <a:t>Tuckman</a:t>
            </a:r>
            <a:r>
              <a:rPr lang="en-GB" sz="2400" dirty="0" smtClean="0">
                <a:latin typeface="Comic Sans MS" pitchFamily="66" charset="0"/>
              </a:rPr>
              <a:t> however there are others that help to explain peoples behaviour in H&amp;SC settings.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2000" dirty="0" smtClean="0">
                <a:solidFill>
                  <a:srgbClr val="FF0000"/>
                </a:solidFill>
                <a:latin typeface="Comic Sans MS" pitchFamily="66" charset="0"/>
              </a:rPr>
              <a:t> Reading &amp; Note Taking:</a:t>
            </a:r>
          </a:p>
          <a:p>
            <a:r>
              <a:rPr lang="en-GB" sz="2000" dirty="0" smtClean="0">
                <a:solidFill>
                  <a:srgbClr val="FF0000"/>
                </a:solidFill>
                <a:latin typeface="Comic Sans MS" pitchFamily="66" charset="0"/>
              </a:rPr>
              <a:t>Stretch &amp; Whitehouse pages 18-19</a:t>
            </a:r>
          </a:p>
          <a:p>
            <a:r>
              <a:rPr lang="en-GB" sz="2000" dirty="0" smtClean="0">
                <a:solidFill>
                  <a:srgbClr val="FF0000"/>
                </a:solidFill>
                <a:latin typeface="Comic Sans MS" pitchFamily="66" charset="0"/>
              </a:rPr>
              <a:t>Rasheed pages 3-4, 13-14</a:t>
            </a:r>
          </a:p>
          <a:p>
            <a:r>
              <a:rPr lang="en-GB" sz="2000" dirty="0" smtClean="0">
                <a:solidFill>
                  <a:srgbClr val="FF0000"/>
                </a:solidFill>
                <a:latin typeface="Comic Sans MS" pitchFamily="66" charset="0"/>
              </a:rPr>
              <a:t>Walsh pages 26-35</a:t>
            </a:r>
            <a:endParaRPr lang="en-GB" sz="2000" dirty="0">
              <a:solidFill>
                <a:srgbClr val="FF0000"/>
              </a:solidFill>
              <a:latin typeface="Comic Sans MS" pitchFamily="66" charset="0"/>
            </a:endParaRPr>
          </a:p>
          <a:p>
            <a:endParaRPr lang="en-GB" sz="2000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n-GB" sz="2000" dirty="0">
              <a:latin typeface="Comic Sans MS" pitchFamily="66" charset="0"/>
            </a:endParaRPr>
          </a:p>
        </p:txBody>
      </p:sp>
      <p:pic>
        <p:nvPicPr>
          <p:cNvPr id="4" name="Picture 3" descr="C:\Users\annh\AppData\Local\Microsoft\Windows\Temporary Internet Files\Content.IE5\RNW3PP30\MC900433925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509120"/>
            <a:ext cx="1714500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9367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rgbClr val="D2533C"/>
                </a:solidFill>
                <a:latin typeface="Comic Sans MS" pitchFamily="66" charset="0"/>
              </a:rPr>
              <a:t>Theories of </a:t>
            </a:r>
            <a:r>
              <a:rPr lang="en-GB" sz="3200" dirty="0" smtClean="0">
                <a:solidFill>
                  <a:srgbClr val="D2533C"/>
                </a:solidFill>
                <a:latin typeface="Comic Sans MS" pitchFamily="66" charset="0"/>
              </a:rPr>
              <a:t>Communication: Argyle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Michael </a:t>
            </a:r>
            <a:r>
              <a:rPr lang="en-GB" sz="2400" dirty="0">
                <a:latin typeface="Comic Sans MS" pitchFamily="66" charset="0"/>
              </a:rPr>
              <a:t>Argyle (1925–2002) was a </a:t>
            </a:r>
            <a:r>
              <a:rPr lang="en-GB" sz="2400" dirty="0">
                <a:solidFill>
                  <a:schemeClr val="tx2"/>
                </a:solidFill>
                <a:latin typeface="Comic Sans MS" pitchFamily="66" charset="0"/>
              </a:rPr>
              <a:t>social psychologist </a:t>
            </a:r>
            <a:r>
              <a:rPr lang="en-GB" sz="2400" dirty="0">
                <a:latin typeface="Comic Sans MS" pitchFamily="66" charset="0"/>
              </a:rPr>
              <a:t>who </a:t>
            </a:r>
            <a:r>
              <a:rPr lang="en-GB" sz="2400" dirty="0" smtClean="0">
                <a:latin typeface="Comic Sans MS" pitchFamily="66" charset="0"/>
              </a:rPr>
              <a:t>researched and </a:t>
            </a:r>
            <a:r>
              <a:rPr lang="en-GB" sz="2400" dirty="0">
                <a:latin typeface="Comic Sans MS" pitchFamily="66" charset="0"/>
              </a:rPr>
              <a:t>developed theories about human communication and </a:t>
            </a:r>
            <a:r>
              <a:rPr lang="en-GB" sz="2400" dirty="0" smtClean="0">
                <a:latin typeface="Comic Sans MS" pitchFamily="66" charset="0"/>
              </a:rPr>
              <a:t>interpersonal interaction</a:t>
            </a:r>
            <a:r>
              <a:rPr lang="en-GB" sz="2400" dirty="0">
                <a:latin typeface="Comic Sans MS" pitchFamily="66" charset="0"/>
              </a:rPr>
              <a:t>. </a:t>
            </a:r>
            <a:endParaRPr lang="en-GB" sz="2400" dirty="0" smtClean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He </a:t>
            </a:r>
            <a:r>
              <a:rPr lang="en-GB" sz="2400" dirty="0">
                <a:latin typeface="Comic Sans MS" pitchFamily="66" charset="0"/>
              </a:rPr>
              <a:t>focused on both verbal and non-verbal </a:t>
            </a:r>
            <a:r>
              <a:rPr lang="en-GB" sz="2400" dirty="0" smtClean="0">
                <a:latin typeface="Comic Sans MS" pitchFamily="66" charset="0"/>
              </a:rPr>
              <a:t>communication, carrying </a:t>
            </a:r>
            <a:r>
              <a:rPr lang="en-GB" sz="2400" dirty="0">
                <a:latin typeface="Comic Sans MS" pitchFamily="66" charset="0"/>
              </a:rPr>
              <a:t>out </a:t>
            </a:r>
            <a:r>
              <a:rPr lang="en-GB" sz="2400" dirty="0">
                <a:solidFill>
                  <a:schemeClr val="tx2"/>
                </a:solidFill>
                <a:latin typeface="Comic Sans MS" pitchFamily="66" charset="0"/>
              </a:rPr>
              <a:t>experimental research </a:t>
            </a:r>
            <a:r>
              <a:rPr lang="en-GB" sz="2400" dirty="0">
                <a:latin typeface="Comic Sans MS" pitchFamily="66" charset="0"/>
              </a:rPr>
              <a:t>to test and develop his </a:t>
            </a:r>
            <a:r>
              <a:rPr lang="en-GB" sz="2400" dirty="0" smtClean="0">
                <a:latin typeface="Comic Sans MS" pitchFamily="66" charset="0"/>
              </a:rPr>
              <a:t>theoretical ideas </a:t>
            </a:r>
            <a:r>
              <a:rPr lang="en-GB" sz="2400" dirty="0">
                <a:latin typeface="Comic Sans MS" pitchFamily="66" charset="0"/>
              </a:rPr>
              <a:t>(see Argyle, 1967, 1969 and 1975</a:t>
            </a:r>
            <a:r>
              <a:rPr lang="en-GB" sz="2400" dirty="0" smtClean="0">
                <a:latin typeface="Comic Sans MS" pitchFamily="66" charset="0"/>
              </a:rPr>
              <a:t>).</a:t>
            </a:r>
          </a:p>
          <a:p>
            <a:r>
              <a:rPr lang="en-GB" sz="2000" dirty="0" smtClean="0">
                <a:solidFill>
                  <a:srgbClr val="FF0000"/>
                </a:solidFill>
                <a:latin typeface="Comic Sans MS" pitchFamily="66" charset="0"/>
              </a:rPr>
              <a:t>Social psychologist = a psychologist who studies the relations between people and groups</a:t>
            </a:r>
          </a:p>
          <a:p>
            <a:r>
              <a:rPr lang="en-GB" sz="2000" dirty="0" smtClean="0">
                <a:solidFill>
                  <a:srgbClr val="FF0000"/>
                </a:solidFill>
                <a:latin typeface="Comic Sans MS" pitchFamily="66" charset="0"/>
              </a:rPr>
              <a:t>Experimental research = research that </a:t>
            </a:r>
            <a:r>
              <a:rPr lang="en-GB" sz="2000" dirty="0">
                <a:solidFill>
                  <a:srgbClr val="FF0000"/>
                </a:solidFill>
                <a:latin typeface="Comic Sans MS" pitchFamily="66" charset="0"/>
              </a:rPr>
              <a:t>investigates cause and </a:t>
            </a:r>
            <a:r>
              <a:rPr lang="en-GB" sz="2000" dirty="0" smtClean="0">
                <a:solidFill>
                  <a:srgbClr val="FF0000"/>
                </a:solidFill>
                <a:latin typeface="Comic Sans MS" pitchFamily="66" charset="0"/>
              </a:rPr>
              <a:t>effect relationships</a:t>
            </a:r>
            <a:endParaRPr lang="en-GB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171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rgbClr val="D2533C"/>
                </a:solidFill>
                <a:latin typeface="Comic Sans MS" pitchFamily="66" charset="0"/>
              </a:rPr>
              <a:t>Theories of Communication: Argyle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600" dirty="0">
                <a:latin typeface="Comic Sans MS" pitchFamily="66" charset="0"/>
              </a:rPr>
              <a:t>Argyle’s ‘communication cycle’ theory sets out to understand, explain and predict how communication occurs between people in </a:t>
            </a:r>
            <a:r>
              <a:rPr lang="en-GB" sz="2600" dirty="0">
                <a:solidFill>
                  <a:schemeClr val="tx2"/>
                </a:solidFill>
                <a:latin typeface="Comic Sans MS" pitchFamily="66" charset="0"/>
              </a:rPr>
              <a:t>one-to-one</a:t>
            </a:r>
            <a:r>
              <a:rPr lang="en-GB" sz="2600" dirty="0">
                <a:latin typeface="Comic Sans MS" pitchFamily="66" charset="0"/>
              </a:rPr>
              <a:t> situations</a:t>
            </a:r>
            <a:r>
              <a:rPr lang="en-GB" sz="2600" dirty="0" smtClean="0">
                <a:latin typeface="Comic Sans MS" pitchFamily="66" charset="0"/>
              </a:rPr>
              <a:t>.</a:t>
            </a:r>
          </a:p>
          <a:p>
            <a:r>
              <a:rPr lang="en-GB" sz="2600" dirty="0" smtClean="0">
                <a:latin typeface="Comic Sans MS" pitchFamily="66" charset="0"/>
              </a:rPr>
              <a:t>Human communication </a:t>
            </a:r>
            <a:r>
              <a:rPr lang="en-GB" sz="2600" dirty="0">
                <a:latin typeface="Comic Sans MS" pitchFamily="66" charset="0"/>
              </a:rPr>
              <a:t>is essentially a two-way process that involves people sending, receiving and responding to each other’s verbal and non-verbal messages</a:t>
            </a:r>
            <a:r>
              <a:rPr lang="en-GB" sz="2600" dirty="0" smtClean="0">
                <a:latin typeface="Comic Sans MS" pitchFamily="66" charset="0"/>
              </a:rPr>
              <a:t>.</a:t>
            </a:r>
            <a:r>
              <a:rPr lang="en-GB" sz="2600" dirty="0">
                <a:latin typeface="Comic Sans MS" pitchFamily="66" charset="0"/>
              </a:rPr>
              <a:t> Argyle’s (1967) </a:t>
            </a:r>
          </a:p>
          <a:p>
            <a:r>
              <a:rPr lang="en-GB" sz="2600" dirty="0" smtClean="0">
                <a:latin typeface="Comic Sans MS" pitchFamily="66" charset="0"/>
              </a:rPr>
              <a:t>Argyle </a:t>
            </a:r>
            <a:r>
              <a:rPr lang="en-GB" sz="2600" dirty="0">
                <a:latin typeface="Comic Sans MS" pitchFamily="66" charset="0"/>
              </a:rPr>
              <a:t>(</a:t>
            </a:r>
            <a:r>
              <a:rPr lang="en-GB" sz="2600" dirty="0" smtClean="0">
                <a:latin typeface="Comic Sans MS" pitchFamily="66" charset="0"/>
              </a:rPr>
              <a:t>1967), </a:t>
            </a:r>
            <a:r>
              <a:rPr lang="en-GB" sz="2600" dirty="0">
                <a:latin typeface="Comic Sans MS" pitchFamily="66" charset="0"/>
              </a:rPr>
              <a:t>said that interpersonal communication was a skill that had to be learned.</a:t>
            </a:r>
          </a:p>
          <a:p>
            <a:r>
              <a:rPr lang="en-GB" sz="2600" dirty="0">
                <a:latin typeface="Comic Sans MS" pitchFamily="66" charset="0"/>
              </a:rPr>
              <a:t>He suggested that you have to learn to decode the messages sent and constantly adapt your behaviour to be effective in communicating with someone. </a:t>
            </a:r>
            <a:endParaRPr lang="en-GB" sz="2600" dirty="0" smtClean="0">
              <a:latin typeface="Comic Sans MS" pitchFamily="66" charset="0"/>
            </a:endParaRPr>
          </a:p>
          <a:p>
            <a:endParaRPr lang="en-GB" dirty="0">
              <a:latin typeface="Comic Sans MS" pitchFamily="66" charset="0"/>
            </a:endParaRPr>
          </a:p>
          <a:p>
            <a:r>
              <a:rPr lang="en-GB" sz="1600" dirty="0" smtClean="0">
                <a:latin typeface="Comic Sans MS" pitchFamily="66" charset="0"/>
              </a:rPr>
              <a:t>Ref: Argyle (1967) The </a:t>
            </a:r>
            <a:r>
              <a:rPr lang="en-GB" sz="1600" dirty="0">
                <a:latin typeface="Comic Sans MS" pitchFamily="66" charset="0"/>
              </a:rPr>
              <a:t>Psychology of Interpersonal </a:t>
            </a:r>
            <a:r>
              <a:rPr lang="en-GB" sz="1600" dirty="0" smtClean="0">
                <a:latin typeface="Comic Sans MS" pitchFamily="66" charset="0"/>
              </a:rPr>
              <a:t>Behaviour.</a:t>
            </a:r>
            <a:endParaRPr lang="en-GB" sz="1600" dirty="0"/>
          </a:p>
        </p:txBody>
      </p:sp>
      <p:pic>
        <p:nvPicPr>
          <p:cNvPr id="4" name="Picture 3" descr="C:\Users\annh\AppData\Local\Microsoft\Windows\Temporary Internet Files\Content.IE5\OTYA6KE8\MC90044210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278" y="5157192"/>
            <a:ext cx="1854200" cy="141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4503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Comic Sans MS" pitchFamily="66" charset="0"/>
              </a:rPr>
              <a:t>Is the communication cycle working?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ClrTx/>
              <a:buSzTx/>
              <a:buNone/>
            </a:pPr>
            <a:r>
              <a:rPr lang="en-GB" i="1" dirty="0">
                <a:solidFill>
                  <a:prstClr val="black"/>
                </a:solidFill>
                <a:latin typeface="Comic Sans MS" pitchFamily="66" charset="0"/>
              </a:rPr>
              <a:t>GP:  </a:t>
            </a:r>
            <a:r>
              <a:rPr lang="en-GB" dirty="0">
                <a:solidFill>
                  <a:prstClr val="black"/>
                </a:solidFill>
                <a:latin typeface="Comic Sans MS" pitchFamily="66" charset="0"/>
              </a:rPr>
              <a:t>How can I help you today?</a:t>
            </a:r>
          </a:p>
          <a:p>
            <a:pPr marL="342900" lvl="0" indent="-342900">
              <a:buClrTx/>
              <a:buSzTx/>
              <a:buNone/>
            </a:pPr>
            <a:r>
              <a:rPr lang="en-GB" i="1" dirty="0">
                <a:solidFill>
                  <a:prstClr val="black"/>
                </a:solidFill>
                <a:latin typeface="Comic Sans MS" pitchFamily="66" charset="0"/>
              </a:rPr>
              <a:t>Patient: 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I’ve got this pain that goes down my leg.</a:t>
            </a:r>
          </a:p>
          <a:p>
            <a:pPr marL="342900" lvl="0" indent="-342900">
              <a:buClrTx/>
              <a:buSzTx/>
              <a:buNone/>
            </a:pPr>
            <a:r>
              <a:rPr lang="en-GB" i="1" dirty="0">
                <a:solidFill>
                  <a:prstClr val="black"/>
                </a:solidFill>
                <a:latin typeface="Comic Sans MS" pitchFamily="66" charset="0"/>
              </a:rPr>
              <a:t>GP: </a:t>
            </a:r>
            <a:r>
              <a:rPr lang="en-GB" dirty="0">
                <a:solidFill>
                  <a:prstClr val="black"/>
                </a:solidFill>
                <a:latin typeface="Comic Sans MS" pitchFamily="66" charset="0"/>
              </a:rPr>
              <a:t>What sort of pain is it ?</a:t>
            </a:r>
          </a:p>
          <a:p>
            <a:pPr marL="342900" lvl="0" indent="-342900">
              <a:buClrTx/>
              <a:buSzTx/>
              <a:buNone/>
            </a:pPr>
            <a:r>
              <a:rPr lang="en-GB" i="1" dirty="0">
                <a:solidFill>
                  <a:prstClr val="black"/>
                </a:solidFill>
                <a:latin typeface="Comic Sans MS" pitchFamily="66" charset="0"/>
              </a:rPr>
              <a:t>Patient: 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A shooting pain that goes right down my  leg.</a:t>
            </a:r>
          </a:p>
          <a:p>
            <a:pPr marL="342900" lvl="0" indent="-342900">
              <a:buClrTx/>
              <a:buSzTx/>
              <a:buNone/>
            </a:pPr>
            <a:r>
              <a:rPr lang="en-GB" i="1" dirty="0">
                <a:solidFill>
                  <a:prstClr val="black"/>
                </a:solidFill>
                <a:latin typeface="Comic Sans MS" pitchFamily="66" charset="0"/>
              </a:rPr>
              <a:t>Doctor: </a:t>
            </a:r>
            <a:r>
              <a:rPr lang="en-GB" dirty="0">
                <a:solidFill>
                  <a:prstClr val="black"/>
                </a:solidFill>
                <a:latin typeface="Comic Sans MS" pitchFamily="66" charset="0"/>
              </a:rPr>
              <a:t>So the pain is in your leg?</a:t>
            </a:r>
          </a:p>
          <a:p>
            <a:pPr marL="342900" lvl="0" indent="-342900">
              <a:buClrTx/>
              <a:buSzTx/>
              <a:buNone/>
            </a:pPr>
            <a:r>
              <a:rPr lang="en-GB" i="1" dirty="0">
                <a:solidFill>
                  <a:prstClr val="black"/>
                </a:solidFill>
                <a:latin typeface="Comic Sans MS" pitchFamily="66" charset="0"/>
              </a:rPr>
              <a:t>Patient: 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No, it is in my back but sometimes goes right down my leg.</a:t>
            </a:r>
          </a:p>
          <a:p>
            <a:pPr marL="342900" lvl="0" indent="-342900">
              <a:buClrTx/>
              <a:buSzTx/>
              <a:buNone/>
            </a:pPr>
            <a:r>
              <a:rPr lang="en-GB" i="1" dirty="0">
                <a:solidFill>
                  <a:prstClr val="black"/>
                </a:solidFill>
                <a:latin typeface="Comic Sans MS" pitchFamily="66" charset="0"/>
              </a:rPr>
              <a:t>GP: </a:t>
            </a:r>
            <a:r>
              <a:rPr lang="en-GB" dirty="0">
                <a:solidFill>
                  <a:prstClr val="black"/>
                </a:solidFill>
                <a:latin typeface="Comic Sans MS" pitchFamily="66" charset="0"/>
              </a:rPr>
              <a:t>It starts in your back and shoots  down your leg?</a:t>
            </a:r>
          </a:p>
          <a:p>
            <a:pPr marL="342900" lvl="0" indent="-342900">
              <a:buClrTx/>
              <a:buSzTx/>
              <a:buNone/>
            </a:pPr>
            <a:r>
              <a:rPr lang="en-GB" i="1" dirty="0">
                <a:solidFill>
                  <a:prstClr val="black"/>
                </a:solidFill>
                <a:latin typeface="Comic Sans MS" pitchFamily="66" charset="0"/>
              </a:rPr>
              <a:t>Patient: 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That’s right.</a:t>
            </a:r>
          </a:p>
          <a:p>
            <a:pPr marL="342900" lvl="0" indent="-342900">
              <a:buClrTx/>
              <a:buSzTx/>
              <a:buNone/>
            </a:pPr>
            <a:r>
              <a:rPr lang="en-GB" i="1" dirty="0">
                <a:solidFill>
                  <a:prstClr val="black"/>
                </a:solidFill>
                <a:latin typeface="Comic Sans MS" pitchFamily="66" charset="0"/>
              </a:rPr>
              <a:t>GP: </a:t>
            </a:r>
            <a:r>
              <a:rPr lang="en-GB" dirty="0">
                <a:solidFill>
                  <a:prstClr val="black"/>
                </a:solidFill>
                <a:latin typeface="Comic Sans MS" pitchFamily="66" charset="0"/>
              </a:rPr>
              <a:t>I think you have sciatica. Let me examine you......</a:t>
            </a:r>
          </a:p>
          <a:p>
            <a:endParaRPr lang="en-GB" dirty="0"/>
          </a:p>
        </p:txBody>
      </p:sp>
      <p:pic>
        <p:nvPicPr>
          <p:cNvPr id="4" name="Picture 3" descr="C:\Users\annh\AppData\Local\Microsoft\Windows\Temporary Internet Files\Content.IE5\RNW3PP30\MC90043438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40768"/>
            <a:ext cx="1206500" cy="190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596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</TotalTime>
  <Words>1130</Words>
  <Application>Microsoft Office PowerPoint</Application>
  <PresentationFormat>On-screen Show (4:3)</PresentationFormat>
  <Paragraphs>116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Comic Sans MS</vt:lpstr>
      <vt:lpstr>Wingdings</vt:lpstr>
      <vt:lpstr>Office Theme</vt:lpstr>
      <vt:lpstr>PowerPoint Presentation</vt:lpstr>
      <vt:lpstr>The Communication Cycle</vt:lpstr>
      <vt:lpstr>The Communication Cycle</vt:lpstr>
      <vt:lpstr>The Communication Cycle</vt:lpstr>
      <vt:lpstr>The Communication Cycle</vt:lpstr>
      <vt:lpstr>Theories of Communication</vt:lpstr>
      <vt:lpstr>Theories of Communication: Argyle</vt:lpstr>
      <vt:lpstr>Theories of Communication: Argyle</vt:lpstr>
      <vt:lpstr>Is the communication cycle working?</vt:lpstr>
      <vt:lpstr>Tuckman’s group formation theory</vt:lpstr>
      <vt:lpstr>Tuckman’s group formation theory</vt:lpstr>
      <vt:lpstr>Tuckman’s group formation theory</vt:lpstr>
      <vt:lpstr>Tuckman’s group formation theory</vt:lpstr>
      <vt:lpstr>Tuckman’s group formation theory</vt:lpstr>
      <vt:lpstr>Useful article</vt:lpstr>
      <vt:lpstr>P2: Grading tips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build</dc:creator>
  <cp:lastModifiedBy>Ann Hodson</cp:lastModifiedBy>
  <cp:revision>80</cp:revision>
  <dcterms:created xsi:type="dcterms:W3CDTF">2012-09-19T13:46:47Z</dcterms:created>
  <dcterms:modified xsi:type="dcterms:W3CDTF">2016-10-03T06:34:13Z</dcterms:modified>
</cp:coreProperties>
</file>