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79" r:id="rId4"/>
    <p:sldId id="280" r:id="rId5"/>
    <p:sldId id="274" r:id="rId6"/>
    <p:sldId id="273" r:id="rId7"/>
    <p:sldId id="275" r:id="rId8"/>
    <p:sldId id="272" r:id="rId9"/>
    <p:sldId id="277" r:id="rId10"/>
    <p:sldId id="278" r:id="rId11"/>
    <p:sldId id="290" r:id="rId12"/>
    <p:sldId id="292" r:id="rId13"/>
    <p:sldId id="293" r:id="rId14"/>
    <p:sldId id="289" r:id="rId15"/>
    <p:sldId id="288" r:id="rId16"/>
    <p:sldId id="270" r:id="rId17"/>
    <p:sldId id="285" r:id="rId18"/>
    <p:sldId id="286" r:id="rId19"/>
    <p:sldId id="287" r:id="rId20"/>
    <p:sldId id="271" r:id="rId21"/>
    <p:sldId id="291" r:id="rId22"/>
    <p:sldId id="294" r:id="rId23"/>
    <p:sldId id="284" r:id="rId24"/>
    <p:sldId id="296" r:id="rId25"/>
    <p:sldId id="281" r:id="rId26"/>
    <p:sldId id="295"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3358" autoAdjust="0"/>
  </p:normalViewPr>
  <p:slideViewPr>
    <p:cSldViewPr>
      <p:cViewPr varScale="1">
        <p:scale>
          <a:sx n="68" d="100"/>
          <a:sy n="68" d="100"/>
        </p:scale>
        <p:origin x="55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F3180-BA25-4EBC-A6CA-8DED81EE0D9B}"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n-US"/>
        </a:p>
      </dgm:t>
    </dgm:pt>
    <dgm:pt modelId="{1F8BE4D2-4FB8-452E-9170-301AA4DC06D7}">
      <dgm:prSet phldrT="[Text]" custT="1"/>
      <dgm:spPr/>
      <dgm:t>
        <a:bodyPr/>
        <a:lstStyle/>
        <a:p>
          <a:r>
            <a:rPr lang="en-US" sz="2000" dirty="0" smtClean="0">
              <a:solidFill>
                <a:schemeClr val="tx1"/>
              </a:solidFill>
            </a:rPr>
            <a:t>Factors </a:t>
          </a:r>
          <a:r>
            <a:rPr lang="en-US" sz="2000" dirty="0">
              <a:solidFill>
                <a:schemeClr val="tx1"/>
              </a:solidFill>
            </a:rPr>
            <a:t>which inhibit Communication</a:t>
          </a:r>
        </a:p>
      </dgm:t>
    </dgm:pt>
    <dgm:pt modelId="{2A802926-6ADB-4C7C-9E3B-4230093CFCAF}" type="parTrans" cxnId="{6500C9AB-E6B8-4DF4-8469-06C40EE0DBBD}">
      <dgm:prSet/>
      <dgm:spPr/>
      <dgm:t>
        <a:bodyPr/>
        <a:lstStyle/>
        <a:p>
          <a:endParaRPr lang="en-US"/>
        </a:p>
      </dgm:t>
    </dgm:pt>
    <dgm:pt modelId="{364B775A-A101-40B6-94DF-9B6A398CE70B}" type="sibTrans" cxnId="{6500C9AB-E6B8-4DF4-8469-06C40EE0DBBD}">
      <dgm:prSet/>
      <dgm:spPr/>
      <dgm:t>
        <a:bodyPr/>
        <a:lstStyle/>
        <a:p>
          <a:endParaRPr lang="en-US"/>
        </a:p>
      </dgm:t>
    </dgm:pt>
    <dgm:pt modelId="{B782DEEB-4B76-457C-B443-047E6E43E7A4}">
      <dgm:prSet phldrT="[Text]" custT="1"/>
      <dgm:spPr/>
      <dgm:t>
        <a:bodyPr/>
        <a:lstStyle/>
        <a:p>
          <a:r>
            <a:rPr lang="en-US" sz="1800" dirty="0">
              <a:solidFill>
                <a:schemeClr val="tx1"/>
              </a:solidFill>
            </a:rPr>
            <a:t>Inappropriate non verbal communication (looking bored)</a:t>
          </a:r>
        </a:p>
      </dgm:t>
    </dgm:pt>
    <dgm:pt modelId="{1984B5DF-8BF9-4AB8-96AC-1BFEFB92F199}" type="parTrans" cxnId="{E649E077-D427-4C63-AC14-62A97025B8DC}">
      <dgm:prSet/>
      <dgm:spPr/>
      <dgm:t>
        <a:bodyPr/>
        <a:lstStyle/>
        <a:p>
          <a:endParaRPr lang="en-US"/>
        </a:p>
      </dgm:t>
    </dgm:pt>
    <dgm:pt modelId="{9B42F018-7DD9-4303-9CB7-22E9D75A6F72}" type="sibTrans" cxnId="{E649E077-D427-4C63-AC14-62A97025B8DC}">
      <dgm:prSet/>
      <dgm:spPr/>
      <dgm:t>
        <a:bodyPr/>
        <a:lstStyle/>
        <a:p>
          <a:endParaRPr lang="en-US"/>
        </a:p>
      </dgm:t>
    </dgm:pt>
    <dgm:pt modelId="{38852C14-85C6-4818-8690-D98D34AFDF23}">
      <dgm:prSet phldrT="[Text]" custT="1"/>
      <dgm:spPr/>
      <dgm:t>
        <a:bodyPr/>
        <a:lstStyle/>
        <a:p>
          <a:r>
            <a:rPr lang="en-US" sz="1800" dirty="0">
              <a:solidFill>
                <a:schemeClr val="tx1"/>
              </a:solidFill>
            </a:rPr>
            <a:t>Emotional  barriers</a:t>
          </a:r>
        </a:p>
      </dgm:t>
    </dgm:pt>
    <dgm:pt modelId="{97F09D95-44DC-4643-9985-B13431539DD9}" type="parTrans" cxnId="{C255A712-174D-4B3C-953D-063FF7B23573}">
      <dgm:prSet/>
      <dgm:spPr/>
      <dgm:t>
        <a:bodyPr/>
        <a:lstStyle/>
        <a:p>
          <a:endParaRPr lang="en-US"/>
        </a:p>
      </dgm:t>
    </dgm:pt>
    <dgm:pt modelId="{7C668CBA-B6D2-4F68-9DF7-9E5A6174F94B}" type="sibTrans" cxnId="{C255A712-174D-4B3C-953D-063FF7B23573}">
      <dgm:prSet/>
      <dgm:spPr/>
      <dgm:t>
        <a:bodyPr/>
        <a:lstStyle/>
        <a:p>
          <a:endParaRPr lang="en-US"/>
        </a:p>
      </dgm:t>
    </dgm:pt>
    <dgm:pt modelId="{E615A111-DCD6-42F3-BD83-0BF967B7657A}">
      <dgm:prSet phldrT="[Text]" custT="1"/>
      <dgm:spPr/>
      <dgm:t>
        <a:bodyPr/>
        <a:lstStyle/>
        <a:p>
          <a:r>
            <a:rPr lang="en-US" sz="1800" dirty="0">
              <a:solidFill>
                <a:schemeClr val="tx1"/>
              </a:solidFill>
              <a:latin typeface="+mn-lt"/>
            </a:rPr>
            <a:t>Inappropriate setting</a:t>
          </a:r>
        </a:p>
      </dgm:t>
    </dgm:pt>
    <dgm:pt modelId="{99B00BF1-75DE-4EAE-B1AE-CD6135FACA17}" type="parTrans" cxnId="{9876F34F-26CE-4B60-B6EB-78F8B2B910FC}">
      <dgm:prSet/>
      <dgm:spPr/>
      <dgm:t>
        <a:bodyPr/>
        <a:lstStyle/>
        <a:p>
          <a:endParaRPr lang="en-US"/>
        </a:p>
      </dgm:t>
    </dgm:pt>
    <dgm:pt modelId="{289D21FD-F85E-4466-B8DF-715CB2CE72FE}" type="sibTrans" cxnId="{9876F34F-26CE-4B60-B6EB-78F8B2B910FC}">
      <dgm:prSet/>
      <dgm:spPr/>
      <dgm:t>
        <a:bodyPr/>
        <a:lstStyle/>
        <a:p>
          <a:endParaRPr lang="en-US"/>
        </a:p>
      </dgm:t>
    </dgm:pt>
    <dgm:pt modelId="{B98C9147-1E11-46C1-B499-C038AF76DC32}">
      <dgm:prSet phldrT="[Text]" custT="1"/>
      <dgm:spPr/>
      <dgm:t>
        <a:bodyPr/>
        <a:lstStyle/>
        <a:p>
          <a:r>
            <a:rPr lang="en-US" sz="1800" dirty="0">
              <a:solidFill>
                <a:schemeClr val="tx1"/>
              </a:solidFill>
              <a:latin typeface="+mn-lt"/>
            </a:rPr>
            <a:t>Inappropriate questioning</a:t>
          </a:r>
        </a:p>
        <a:p>
          <a:r>
            <a:rPr lang="en-US" sz="1800" dirty="0">
              <a:solidFill>
                <a:schemeClr val="tx1"/>
              </a:solidFill>
              <a:latin typeface="+mn-lt"/>
            </a:rPr>
            <a:t>( closed Questions)</a:t>
          </a:r>
          <a:endParaRPr lang="en-US" dirty="0">
            <a:solidFill>
              <a:schemeClr val="tx1"/>
            </a:solidFill>
            <a:latin typeface="+mn-lt"/>
          </a:endParaRPr>
        </a:p>
      </dgm:t>
    </dgm:pt>
    <dgm:pt modelId="{4C30042B-70A2-434F-B37D-069AFC699609}" type="parTrans" cxnId="{E92475B4-2DC5-4B5B-86E3-C9FA7B7BE51E}">
      <dgm:prSet/>
      <dgm:spPr/>
      <dgm:t>
        <a:bodyPr/>
        <a:lstStyle/>
        <a:p>
          <a:endParaRPr lang="en-US"/>
        </a:p>
      </dgm:t>
    </dgm:pt>
    <dgm:pt modelId="{B7068701-CCF1-415D-BE12-3AD53BEBFB18}" type="sibTrans" cxnId="{E92475B4-2DC5-4B5B-86E3-C9FA7B7BE51E}">
      <dgm:prSet/>
      <dgm:spPr/>
      <dgm:t>
        <a:bodyPr/>
        <a:lstStyle/>
        <a:p>
          <a:endParaRPr lang="en-US"/>
        </a:p>
      </dgm:t>
    </dgm:pt>
    <dgm:pt modelId="{C2AFC8C5-1DF9-437E-853E-3CD0FA93A7DD}">
      <dgm:prSet custT="1"/>
      <dgm:spPr/>
      <dgm:t>
        <a:bodyPr/>
        <a:lstStyle/>
        <a:p>
          <a:r>
            <a:rPr lang="en-US" sz="1800" dirty="0">
              <a:solidFill>
                <a:schemeClr val="tx1"/>
              </a:solidFill>
              <a:latin typeface="+mn-lt"/>
            </a:rPr>
            <a:t>Lack of a communication cycle</a:t>
          </a:r>
        </a:p>
      </dgm:t>
    </dgm:pt>
    <dgm:pt modelId="{71CD0159-EDC9-4F9F-B328-B79F4F8DE8FE}" type="parTrans" cxnId="{E00A04C3-275B-48DC-A9C6-63B61EA7B3F8}">
      <dgm:prSet/>
      <dgm:spPr/>
      <dgm:t>
        <a:bodyPr/>
        <a:lstStyle/>
        <a:p>
          <a:endParaRPr lang="en-US"/>
        </a:p>
      </dgm:t>
    </dgm:pt>
    <dgm:pt modelId="{5C20A1F6-8309-4E21-AAEB-47BE4C4BEF6E}" type="sibTrans" cxnId="{E00A04C3-275B-48DC-A9C6-63B61EA7B3F8}">
      <dgm:prSet/>
      <dgm:spPr/>
      <dgm:t>
        <a:bodyPr/>
        <a:lstStyle/>
        <a:p>
          <a:endParaRPr lang="en-US"/>
        </a:p>
      </dgm:t>
    </dgm:pt>
    <dgm:pt modelId="{6B61AE03-525D-481D-BD1E-39F73F977673}">
      <dgm:prSet custT="1"/>
      <dgm:spPr/>
      <dgm:t>
        <a:bodyPr/>
        <a:lstStyle/>
        <a:p>
          <a:r>
            <a:rPr lang="en-US" sz="1800" dirty="0">
              <a:solidFill>
                <a:schemeClr val="tx1"/>
              </a:solidFill>
            </a:rPr>
            <a:t>Hearing but not actively listening</a:t>
          </a:r>
        </a:p>
      </dgm:t>
    </dgm:pt>
    <dgm:pt modelId="{669C0194-9FF8-4F08-B677-0F8570AD40E2}" type="parTrans" cxnId="{5E9EB9C2-B568-4FA2-B54D-8ED3FAF107CF}">
      <dgm:prSet/>
      <dgm:spPr/>
      <dgm:t>
        <a:bodyPr/>
        <a:lstStyle/>
        <a:p>
          <a:endParaRPr lang="en-US"/>
        </a:p>
      </dgm:t>
    </dgm:pt>
    <dgm:pt modelId="{68C9DC4B-2153-4D7C-9468-D3D746D0C185}" type="sibTrans" cxnId="{5E9EB9C2-B568-4FA2-B54D-8ED3FAF107CF}">
      <dgm:prSet/>
      <dgm:spPr/>
      <dgm:t>
        <a:bodyPr/>
        <a:lstStyle/>
        <a:p>
          <a:endParaRPr lang="en-US"/>
        </a:p>
      </dgm:t>
    </dgm:pt>
    <dgm:pt modelId="{76BDDEFE-CC1B-4C1A-ADB7-66AFFCCE0E0E}">
      <dgm:prSet custT="1"/>
      <dgm:spPr/>
      <dgm:t>
        <a:bodyPr/>
        <a:lstStyle/>
        <a:p>
          <a:r>
            <a:rPr lang="en-US" sz="1800" dirty="0">
              <a:solidFill>
                <a:schemeClr val="tx1"/>
              </a:solidFill>
            </a:rPr>
            <a:t>Aggressive or withdrawn </a:t>
          </a:r>
          <a:r>
            <a:rPr lang="en-US" sz="1800" dirty="0" err="1">
              <a:solidFill>
                <a:schemeClr val="tx1"/>
              </a:solidFill>
            </a:rPr>
            <a:t>behaviour</a:t>
          </a:r>
          <a:endParaRPr lang="en-US" sz="1800" dirty="0">
            <a:solidFill>
              <a:schemeClr val="tx1"/>
            </a:solidFill>
          </a:endParaRPr>
        </a:p>
      </dgm:t>
    </dgm:pt>
    <dgm:pt modelId="{3AADACD3-9435-48B1-9D1E-C5419C17BC38}" type="parTrans" cxnId="{9BD29477-FAF3-4DBA-9F86-E6F989F5FA5B}">
      <dgm:prSet/>
      <dgm:spPr/>
      <dgm:t>
        <a:bodyPr/>
        <a:lstStyle/>
        <a:p>
          <a:endParaRPr lang="en-US"/>
        </a:p>
      </dgm:t>
    </dgm:pt>
    <dgm:pt modelId="{82801281-764F-46B6-9D83-7CC02E50D40D}" type="sibTrans" cxnId="{9BD29477-FAF3-4DBA-9F86-E6F989F5FA5B}">
      <dgm:prSet/>
      <dgm:spPr/>
      <dgm:t>
        <a:bodyPr/>
        <a:lstStyle/>
        <a:p>
          <a:endParaRPr lang="en-US"/>
        </a:p>
      </dgm:t>
    </dgm:pt>
    <dgm:pt modelId="{74D69698-3544-4DF3-9B1A-C1EBD287339C}">
      <dgm:prSet custT="1"/>
      <dgm:spPr/>
      <dgm:t>
        <a:bodyPr/>
        <a:lstStyle/>
        <a:p>
          <a:r>
            <a:rPr lang="en-US" sz="1800" dirty="0">
              <a:solidFill>
                <a:schemeClr val="tx1"/>
              </a:solidFill>
            </a:rPr>
            <a:t>Inappropriate verbal behavior (not knowing what to say)</a:t>
          </a:r>
        </a:p>
      </dgm:t>
    </dgm:pt>
    <dgm:pt modelId="{18873DB1-C8DE-4C42-9FA1-6829B496DAB1}" type="parTrans" cxnId="{09C370BC-02C2-47A2-8FA2-74F4197A8AF8}">
      <dgm:prSet/>
      <dgm:spPr/>
      <dgm:t>
        <a:bodyPr/>
        <a:lstStyle/>
        <a:p>
          <a:endParaRPr lang="en-US"/>
        </a:p>
      </dgm:t>
    </dgm:pt>
    <dgm:pt modelId="{DCC9C308-5769-4DC1-90E4-D8409E262CD4}" type="sibTrans" cxnId="{09C370BC-02C2-47A2-8FA2-74F4197A8AF8}">
      <dgm:prSet/>
      <dgm:spPr/>
      <dgm:t>
        <a:bodyPr/>
        <a:lstStyle/>
        <a:p>
          <a:endParaRPr lang="en-US"/>
        </a:p>
      </dgm:t>
    </dgm:pt>
    <dgm:pt modelId="{88CE1C1A-C6EF-4020-B310-1ED1AB2CCEBE}">
      <dgm:prSet custT="1"/>
      <dgm:spPr/>
      <dgm:t>
        <a:bodyPr/>
        <a:lstStyle/>
        <a:p>
          <a:r>
            <a:rPr lang="en-US" sz="1800" dirty="0">
              <a:solidFill>
                <a:schemeClr val="tx1"/>
              </a:solidFill>
            </a:rPr>
            <a:t>Making assumptions</a:t>
          </a:r>
        </a:p>
      </dgm:t>
    </dgm:pt>
    <dgm:pt modelId="{F9E24129-5C5F-4929-905B-8FEA9D54E11F}" type="parTrans" cxnId="{D75F63EF-E784-4B40-95C5-0A4C39027490}">
      <dgm:prSet/>
      <dgm:spPr/>
      <dgm:t>
        <a:bodyPr/>
        <a:lstStyle/>
        <a:p>
          <a:endParaRPr lang="en-US"/>
        </a:p>
      </dgm:t>
    </dgm:pt>
    <dgm:pt modelId="{A42778B5-0E42-40F5-8393-5664EB969470}" type="sibTrans" cxnId="{D75F63EF-E784-4B40-95C5-0A4C39027490}">
      <dgm:prSet/>
      <dgm:spPr/>
      <dgm:t>
        <a:bodyPr/>
        <a:lstStyle/>
        <a:p>
          <a:endParaRPr lang="en-US"/>
        </a:p>
      </dgm:t>
    </dgm:pt>
    <dgm:pt modelId="{4E60628B-E4A2-4B3A-9390-F7D04DA126A7}">
      <dgm:prSet custT="1"/>
      <dgm:spPr/>
      <dgm:t>
        <a:bodyPr/>
        <a:lstStyle/>
        <a:p>
          <a:r>
            <a:rPr lang="en-US" sz="1800" dirty="0">
              <a:solidFill>
                <a:schemeClr val="tx1"/>
              </a:solidFill>
            </a:rPr>
            <a:t>Lack of cultural understanding</a:t>
          </a:r>
        </a:p>
      </dgm:t>
    </dgm:pt>
    <dgm:pt modelId="{A52B9D30-9649-4A79-927B-6413FF014785}" type="parTrans" cxnId="{28C3AC49-3600-4014-A8DF-5BFA447204DD}">
      <dgm:prSet/>
      <dgm:spPr/>
      <dgm:t>
        <a:bodyPr/>
        <a:lstStyle/>
        <a:p>
          <a:endParaRPr lang="en-US"/>
        </a:p>
      </dgm:t>
    </dgm:pt>
    <dgm:pt modelId="{9689740D-C99D-4CCD-8813-555328CF37E1}" type="sibTrans" cxnId="{28C3AC49-3600-4014-A8DF-5BFA447204DD}">
      <dgm:prSet/>
      <dgm:spPr/>
      <dgm:t>
        <a:bodyPr/>
        <a:lstStyle/>
        <a:p>
          <a:endParaRPr lang="en-US"/>
        </a:p>
      </dgm:t>
    </dgm:pt>
    <dgm:pt modelId="{7AB87BF3-7F54-4EFF-8420-2CD73037526B}">
      <dgm:prSet custT="1"/>
      <dgm:spPr/>
      <dgm:t>
        <a:bodyPr/>
        <a:lstStyle/>
        <a:p>
          <a:r>
            <a:rPr lang="en-US" sz="1800" dirty="0">
              <a:solidFill>
                <a:schemeClr val="tx1"/>
              </a:solidFill>
            </a:rPr>
            <a:t>Language barriers</a:t>
          </a:r>
        </a:p>
      </dgm:t>
    </dgm:pt>
    <dgm:pt modelId="{3E44499D-6A39-44E2-B7D9-92A909A4E06A}" type="parTrans" cxnId="{65A70C1D-C1BD-431D-BD86-9A951AF42D9A}">
      <dgm:prSet/>
      <dgm:spPr/>
      <dgm:t>
        <a:bodyPr/>
        <a:lstStyle/>
        <a:p>
          <a:endParaRPr lang="en-US"/>
        </a:p>
      </dgm:t>
    </dgm:pt>
    <dgm:pt modelId="{C35B930E-EBAD-4AC3-B142-D58BAF019D5B}" type="sibTrans" cxnId="{65A70C1D-C1BD-431D-BD86-9A951AF42D9A}">
      <dgm:prSet/>
      <dgm:spPr/>
      <dgm:t>
        <a:bodyPr/>
        <a:lstStyle/>
        <a:p>
          <a:endParaRPr lang="en-US"/>
        </a:p>
      </dgm:t>
    </dgm:pt>
    <dgm:pt modelId="{275A043F-C98F-4CDB-B02A-8BD005F03708}">
      <dgm:prSet custT="1"/>
      <dgm:spPr/>
      <dgm:t>
        <a:bodyPr/>
        <a:lstStyle/>
        <a:p>
          <a:r>
            <a:rPr lang="en-US" sz="1800" dirty="0">
              <a:solidFill>
                <a:schemeClr val="tx1"/>
              </a:solidFill>
            </a:rPr>
            <a:t>Lack of confidentiality</a:t>
          </a:r>
        </a:p>
      </dgm:t>
    </dgm:pt>
    <dgm:pt modelId="{F84F8945-F5F1-4AF4-B6A9-E39F560DB2DE}" type="parTrans" cxnId="{0052D7D1-E277-4900-949A-CDC85727E492}">
      <dgm:prSet/>
      <dgm:spPr/>
      <dgm:t>
        <a:bodyPr/>
        <a:lstStyle/>
        <a:p>
          <a:endParaRPr lang="en-US"/>
        </a:p>
      </dgm:t>
    </dgm:pt>
    <dgm:pt modelId="{1D6F9CEF-2D44-4138-86B7-CCDB00E779B3}" type="sibTrans" cxnId="{0052D7D1-E277-4900-949A-CDC85727E492}">
      <dgm:prSet/>
      <dgm:spPr/>
      <dgm:t>
        <a:bodyPr/>
        <a:lstStyle/>
        <a:p>
          <a:endParaRPr lang="en-US"/>
        </a:p>
      </dgm:t>
    </dgm:pt>
    <dgm:pt modelId="{40A3DBCA-77F7-45CA-8159-9B076585EB4C}">
      <dgm:prSet/>
      <dgm:spPr/>
      <dgm:t>
        <a:bodyPr/>
        <a:lstStyle/>
        <a:p>
          <a:endParaRPr lang="en-US"/>
        </a:p>
      </dgm:t>
    </dgm:pt>
    <dgm:pt modelId="{B38B2BB7-D87C-4011-B8C4-5745B65299D4}" type="parTrans" cxnId="{84CAD97A-48F4-42BD-8597-A61EA8F5300E}">
      <dgm:prSet/>
      <dgm:spPr/>
      <dgm:t>
        <a:bodyPr/>
        <a:lstStyle/>
        <a:p>
          <a:endParaRPr lang="en-US"/>
        </a:p>
      </dgm:t>
    </dgm:pt>
    <dgm:pt modelId="{4A9ABC9C-6B14-4B31-9111-0ECC5FB0FFA5}" type="sibTrans" cxnId="{84CAD97A-48F4-42BD-8597-A61EA8F5300E}">
      <dgm:prSet/>
      <dgm:spPr/>
      <dgm:t>
        <a:bodyPr/>
        <a:lstStyle/>
        <a:p>
          <a:endParaRPr lang="en-US"/>
        </a:p>
      </dgm:t>
    </dgm:pt>
    <dgm:pt modelId="{05E8D97A-886C-41EC-8E79-70805EFF76D2}">
      <dgm:prSet/>
      <dgm:spPr/>
      <dgm:t>
        <a:bodyPr/>
        <a:lstStyle/>
        <a:p>
          <a:endParaRPr lang="en-US"/>
        </a:p>
      </dgm:t>
    </dgm:pt>
    <dgm:pt modelId="{A1DBFEDE-68B8-444B-B331-53AA3DFD0C19}" type="parTrans" cxnId="{F7690B4D-E308-43D8-A09D-6CB1AB5EEABE}">
      <dgm:prSet/>
      <dgm:spPr/>
      <dgm:t>
        <a:bodyPr/>
        <a:lstStyle/>
        <a:p>
          <a:endParaRPr lang="en-US"/>
        </a:p>
      </dgm:t>
    </dgm:pt>
    <dgm:pt modelId="{590B1CEC-D9E9-4E64-8E43-F4735A0ED9A3}" type="sibTrans" cxnId="{F7690B4D-E308-43D8-A09D-6CB1AB5EEABE}">
      <dgm:prSet/>
      <dgm:spPr/>
      <dgm:t>
        <a:bodyPr/>
        <a:lstStyle/>
        <a:p>
          <a:endParaRPr lang="en-US"/>
        </a:p>
      </dgm:t>
    </dgm:pt>
    <dgm:pt modelId="{76840C1B-6FC2-4926-AD7C-5D0650953667}">
      <dgm:prSet/>
      <dgm:spPr/>
      <dgm:t>
        <a:bodyPr/>
        <a:lstStyle/>
        <a:p>
          <a:endParaRPr lang="en-US"/>
        </a:p>
      </dgm:t>
    </dgm:pt>
    <dgm:pt modelId="{96E0F137-DD08-40E0-949F-679D1B5B408D}" type="parTrans" cxnId="{6DCEDE04-0058-4D91-93FB-C50481A32B1B}">
      <dgm:prSet/>
      <dgm:spPr/>
      <dgm:t>
        <a:bodyPr/>
        <a:lstStyle/>
        <a:p>
          <a:endParaRPr lang="en-US"/>
        </a:p>
      </dgm:t>
    </dgm:pt>
    <dgm:pt modelId="{A0F1B2E2-5BA1-4608-BB79-0CFF788C4DF8}" type="sibTrans" cxnId="{6DCEDE04-0058-4D91-93FB-C50481A32B1B}">
      <dgm:prSet/>
      <dgm:spPr/>
      <dgm:t>
        <a:bodyPr/>
        <a:lstStyle/>
        <a:p>
          <a:endParaRPr lang="en-US"/>
        </a:p>
      </dgm:t>
    </dgm:pt>
    <dgm:pt modelId="{5865E24F-9E4A-4A5F-8470-1143D0BDCD61}" type="pres">
      <dgm:prSet presAssocID="{1ADF3180-BA25-4EBC-A6CA-8DED81EE0D9B}" presName="cycle" presStyleCnt="0">
        <dgm:presLayoutVars>
          <dgm:chMax val="1"/>
          <dgm:dir/>
          <dgm:animLvl val="ctr"/>
          <dgm:resizeHandles val="exact"/>
        </dgm:presLayoutVars>
      </dgm:prSet>
      <dgm:spPr/>
      <dgm:t>
        <a:bodyPr/>
        <a:lstStyle/>
        <a:p>
          <a:endParaRPr lang="en-US"/>
        </a:p>
      </dgm:t>
    </dgm:pt>
    <dgm:pt modelId="{B9C16B31-CBD3-4A7C-BEBB-B70D6284EAF7}" type="pres">
      <dgm:prSet presAssocID="{1F8BE4D2-4FB8-452E-9170-301AA4DC06D7}" presName="centerShape" presStyleLbl="node0" presStyleIdx="0" presStyleCnt="1" custScaleX="244203" custScaleY="175134"/>
      <dgm:spPr/>
      <dgm:t>
        <a:bodyPr/>
        <a:lstStyle/>
        <a:p>
          <a:endParaRPr lang="en-US"/>
        </a:p>
      </dgm:t>
    </dgm:pt>
    <dgm:pt modelId="{4CAE217D-5909-42B8-853A-610E795BE99C}" type="pres">
      <dgm:prSet presAssocID="{1984B5DF-8BF9-4AB8-96AC-1BFEFB92F199}" presName="Name9" presStyleLbl="parChTrans1D2" presStyleIdx="0" presStyleCnt="12"/>
      <dgm:spPr/>
      <dgm:t>
        <a:bodyPr/>
        <a:lstStyle/>
        <a:p>
          <a:endParaRPr lang="en-US"/>
        </a:p>
      </dgm:t>
    </dgm:pt>
    <dgm:pt modelId="{51BAF5BC-727B-4E8A-87A4-5BE86B6DD74C}" type="pres">
      <dgm:prSet presAssocID="{1984B5DF-8BF9-4AB8-96AC-1BFEFB92F199}" presName="connTx" presStyleLbl="parChTrans1D2" presStyleIdx="0" presStyleCnt="12"/>
      <dgm:spPr/>
      <dgm:t>
        <a:bodyPr/>
        <a:lstStyle/>
        <a:p>
          <a:endParaRPr lang="en-US"/>
        </a:p>
      </dgm:t>
    </dgm:pt>
    <dgm:pt modelId="{A9F7E150-FBAB-4127-9451-3E788B8D5EE6}" type="pres">
      <dgm:prSet presAssocID="{B782DEEB-4B76-457C-B443-047E6E43E7A4}" presName="node" presStyleLbl="node1" presStyleIdx="0" presStyleCnt="12" custScaleX="221216" custScaleY="174031" custRadScaleRad="93126" custRadScaleInc="115698">
        <dgm:presLayoutVars>
          <dgm:bulletEnabled val="1"/>
        </dgm:presLayoutVars>
      </dgm:prSet>
      <dgm:spPr/>
      <dgm:t>
        <a:bodyPr/>
        <a:lstStyle/>
        <a:p>
          <a:endParaRPr lang="en-US"/>
        </a:p>
      </dgm:t>
    </dgm:pt>
    <dgm:pt modelId="{4989734B-2A53-4730-BE28-BA775B929559}" type="pres">
      <dgm:prSet presAssocID="{71CD0159-EDC9-4F9F-B328-B79F4F8DE8FE}" presName="Name9" presStyleLbl="parChTrans1D2" presStyleIdx="1" presStyleCnt="12"/>
      <dgm:spPr/>
      <dgm:t>
        <a:bodyPr/>
        <a:lstStyle/>
        <a:p>
          <a:endParaRPr lang="en-US"/>
        </a:p>
      </dgm:t>
    </dgm:pt>
    <dgm:pt modelId="{CD789D31-DCCF-4279-A6C8-E9FC67AC0125}" type="pres">
      <dgm:prSet presAssocID="{71CD0159-EDC9-4F9F-B328-B79F4F8DE8FE}" presName="connTx" presStyleLbl="parChTrans1D2" presStyleIdx="1" presStyleCnt="12"/>
      <dgm:spPr/>
      <dgm:t>
        <a:bodyPr/>
        <a:lstStyle/>
        <a:p>
          <a:endParaRPr lang="en-US"/>
        </a:p>
      </dgm:t>
    </dgm:pt>
    <dgm:pt modelId="{3BEB58CF-F8FD-481F-8DF2-6EDCA98A8D48}" type="pres">
      <dgm:prSet presAssocID="{C2AFC8C5-1DF9-437E-853E-3CD0FA93A7DD}" presName="node" presStyleLbl="node1" presStyleIdx="1" presStyleCnt="12" custScaleX="266216" custRadScaleRad="158481" custRadScaleInc="145767">
        <dgm:presLayoutVars>
          <dgm:bulletEnabled val="1"/>
        </dgm:presLayoutVars>
      </dgm:prSet>
      <dgm:spPr/>
      <dgm:t>
        <a:bodyPr/>
        <a:lstStyle/>
        <a:p>
          <a:endParaRPr lang="en-US"/>
        </a:p>
      </dgm:t>
    </dgm:pt>
    <dgm:pt modelId="{624785B7-EC16-41D1-90CE-51A73154D6E6}" type="pres">
      <dgm:prSet presAssocID="{669C0194-9FF8-4F08-B677-0F8570AD40E2}" presName="Name9" presStyleLbl="parChTrans1D2" presStyleIdx="2" presStyleCnt="12"/>
      <dgm:spPr/>
      <dgm:t>
        <a:bodyPr/>
        <a:lstStyle/>
        <a:p>
          <a:endParaRPr lang="en-US"/>
        </a:p>
      </dgm:t>
    </dgm:pt>
    <dgm:pt modelId="{95CAD324-C8EC-409B-86B8-264F7A3D8A6A}" type="pres">
      <dgm:prSet presAssocID="{669C0194-9FF8-4F08-B677-0F8570AD40E2}" presName="connTx" presStyleLbl="parChTrans1D2" presStyleIdx="2" presStyleCnt="12"/>
      <dgm:spPr/>
      <dgm:t>
        <a:bodyPr/>
        <a:lstStyle/>
        <a:p>
          <a:endParaRPr lang="en-US"/>
        </a:p>
      </dgm:t>
    </dgm:pt>
    <dgm:pt modelId="{DE5045F5-442A-4815-8779-56C6752B2FC4}" type="pres">
      <dgm:prSet presAssocID="{6B61AE03-525D-481D-BD1E-39F73F977673}" presName="node" presStyleLbl="node1" presStyleIdx="2" presStyleCnt="12" custScaleX="210023" custRadScaleRad="129488" custRadScaleInc="52066">
        <dgm:presLayoutVars>
          <dgm:bulletEnabled val="1"/>
        </dgm:presLayoutVars>
      </dgm:prSet>
      <dgm:spPr/>
      <dgm:t>
        <a:bodyPr/>
        <a:lstStyle/>
        <a:p>
          <a:endParaRPr lang="en-US"/>
        </a:p>
      </dgm:t>
    </dgm:pt>
    <dgm:pt modelId="{6B2F0313-0EEC-44DB-92E7-31D0FC9821E7}" type="pres">
      <dgm:prSet presAssocID="{3AADACD3-9435-48B1-9D1E-C5419C17BC38}" presName="Name9" presStyleLbl="parChTrans1D2" presStyleIdx="3" presStyleCnt="12"/>
      <dgm:spPr/>
      <dgm:t>
        <a:bodyPr/>
        <a:lstStyle/>
        <a:p>
          <a:endParaRPr lang="en-US"/>
        </a:p>
      </dgm:t>
    </dgm:pt>
    <dgm:pt modelId="{B4D7E1EC-648C-4B22-BB1C-7A95BDB35601}" type="pres">
      <dgm:prSet presAssocID="{3AADACD3-9435-48B1-9D1E-C5419C17BC38}" presName="connTx" presStyleLbl="parChTrans1D2" presStyleIdx="3" presStyleCnt="12"/>
      <dgm:spPr/>
      <dgm:t>
        <a:bodyPr/>
        <a:lstStyle/>
        <a:p>
          <a:endParaRPr lang="en-US"/>
        </a:p>
      </dgm:t>
    </dgm:pt>
    <dgm:pt modelId="{49AED613-9020-42F6-A446-81C727448708}" type="pres">
      <dgm:prSet presAssocID="{76BDDEFE-CC1B-4C1A-ADB7-66AFFCCE0E0E}" presName="node" presStyleLbl="node1" presStyleIdx="3" presStyleCnt="12" custScaleX="288272" custRadScaleRad="123418" custRadScaleInc="-17664">
        <dgm:presLayoutVars>
          <dgm:bulletEnabled val="1"/>
        </dgm:presLayoutVars>
      </dgm:prSet>
      <dgm:spPr/>
      <dgm:t>
        <a:bodyPr/>
        <a:lstStyle/>
        <a:p>
          <a:endParaRPr lang="en-US"/>
        </a:p>
      </dgm:t>
    </dgm:pt>
    <dgm:pt modelId="{7F7A4CFA-2F67-4FAC-B5E6-A0F5BFA07AE8}" type="pres">
      <dgm:prSet presAssocID="{18873DB1-C8DE-4C42-9FA1-6829B496DAB1}" presName="Name9" presStyleLbl="parChTrans1D2" presStyleIdx="4" presStyleCnt="12"/>
      <dgm:spPr/>
      <dgm:t>
        <a:bodyPr/>
        <a:lstStyle/>
        <a:p>
          <a:endParaRPr lang="en-US"/>
        </a:p>
      </dgm:t>
    </dgm:pt>
    <dgm:pt modelId="{0BB47070-7B05-49BC-995F-987F75924B6D}" type="pres">
      <dgm:prSet presAssocID="{18873DB1-C8DE-4C42-9FA1-6829B496DAB1}" presName="connTx" presStyleLbl="parChTrans1D2" presStyleIdx="4" presStyleCnt="12"/>
      <dgm:spPr/>
      <dgm:t>
        <a:bodyPr/>
        <a:lstStyle/>
        <a:p>
          <a:endParaRPr lang="en-US"/>
        </a:p>
      </dgm:t>
    </dgm:pt>
    <dgm:pt modelId="{103B9751-8DCE-4FF4-B427-04CF2B9D4D8B}" type="pres">
      <dgm:prSet presAssocID="{74D69698-3544-4DF3-9B1A-C1EBD287339C}" presName="node" presStyleLbl="node1" presStyleIdx="4" presStyleCnt="12" custScaleX="259937" custScaleY="110208" custRadScaleRad="155563" custRadScaleInc="-66563">
        <dgm:presLayoutVars>
          <dgm:bulletEnabled val="1"/>
        </dgm:presLayoutVars>
      </dgm:prSet>
      <dgm:spPr/>
      <dgm:t>
        <a:bodyPr/>
        <a:lstStyle/>
        <a:p>
          <a:endParaRPr lang="en-US"/>
        </a:p>
      </dgm:t>
    </dgm:pt>
    <dgm:pt modelId="{0B401FEF-FAF4-4C60-B73D-84BD128D93DF}" type="pres">
      <dgm:prSet presAssocID="{97F09D95-44DC-4643-9985-B13431539DD9}" presName="Name9" presStyleLbl="parChTrans1D2" presStyleIdx="5" presStyleCnt="12"/>
      <dgm:spPr/>
      <dgm:t>
        <a:bodyPr/>
        <a:lstStyle/>
        <a:p>
          <a:endParaRPr lang="en-US"/>
        </a:p>
      </dgm:t>
    </dgm:pt>
    <dgm:pt modelId="{E8C2C70A-94DF-44BB-9519-A87C7CD9568F}" type="pres">
      <dgm:prSet presAssocID="{97F09D95-44DC-4643-9985-B13431539DD9}" presName="connTx" presStyleLbl="parChTrans1D2" presStyleIdx="5" presStyleCnt="12"/>
      <dgm:spPr/>
      <dgm:t>
        <a:bodyPr/>
        <a:lstStyle/>
        <a:p>
          <a:endParaRPr lang="en-US"/>
        </a:p>
      </dgm:t>
    </dgm:pt>
    <dgm:pt modelId="{49EAB0DB-E5D2-484A-8E9C-44FE196070A4}" type="pres">
      <dgm:prSet presAssocID="{38852C14-85C6-4818-8690-D98D34AFDF23}" presName="node" presStyleLbl="node1" presStyleIdx="5" presStyleCnt="12" custScaleX="208518" custRadScaleRad="132229" custRadScaleInc="-80286">
        <dgm:presLayoutVars>
          <dgm:bulletEnabled val="1"/>
        </dgm:presLayoutVars>
      </dgm:prSet>
      <dgm:spPr/>
      <dgm:t>
        <a:bodyPr/>
        <a:lstStyle/>
        <a:p>
          <a:endParaRPr lang="en-US"/>
        </a:p>
      </dgm:t>
    </dgm:pt>
    <dgm:pt modelId="{82F3CFB0-35DF-46FD-BDDD-3B819CF0C369}" type="pres">
      <dgm:prSet presAssocID="{F9E24129-5C5F-4929-905B-8FEA9D54E11F}" presName="Name9" presStyleLbl="parChTrans1D2" presStyleIdx="6" presStyleCnt="12"/>
      <dgm:spPr/>
      <dgm:t>
        <a:bodyPr/>
        <a:lstStyle/>
        <a:p>
          <a:endParaRPr lang="en-US"/>
        </a:p>
      </dgm:t>
    </dgm:pt>
    <dgm:pt modelId="{27F3005F-3B77-450B-8168-4B1C62E9A713}" type="pres">
      <dgm:prSet presAssocID="{F9E24129-5C5F-4929-905B-8FEA9D54E11F}" presName="connTx" presStyleLbl="parChTrans1D2" presStyleIdx="6" presStyleCnt="12"/>
      <dgm:spPr/>
      <dgm:t>
        <a:bodyPr/>
        <a:lstStyle/>
        <a:p>
          <a:endParaRPr lang="en-US"/>
        </a:p>
      </dgm:t>
    </dgm:pt>
    <dgm:pt modelId="{EADAF817-63B4-4FCE-B998-7AA0A2A39585}" type="pres">
      <dgm:prSet presAssocID="{88CE1C1A-C6EF-4020-B310-1ED1AB2CCEBE}" presName="node" presStyleLbl="node1" presStyleIdx="6" presStyleCnt="12" custScaleX="226436" custScaleY="140311" custRadScaleRad="75630" custRadScaleInc="20879">
        <dgm:presLayoutVars>
          <dgm:bulletEnabled val="1"/>
        </dgm:presLayoutVars>
      </dgm:prSet>
      <dgm:spPr/>
      <dgm:t>
        <a:bodyPr/>
        <a:lstStyle/>
        <a:p>
          <a:endParaRPr lang="en-US"/>
        </a:p>
      </dgm:t>
    </dgm:pt>
    <dgm:pt modelId="{F86CFF82-50DA-434C-88BA-50F211FD0A35}" type="pres">
      <dgm:prSet presAssocID="{A52B9D30-9649-4A79-927B-6413FF014785}" presName="Name9" presStyleLbl="parChTrans1D2" presStyleIdx="7" presStyleCnt="12"/>
      <dgm:spPr/>
      <dgm:t>
        <a:bodyPr/>
        <a:lstStyle/>
        <a:p>
          <a:endParaRPr lang="en-US"/>
        </a:p>
      </dgm:t>
    </dgm:pt>
    <dgm:pt modelId="{45A97F04-8F9C-46D3-83C0-07118CB17954}" type="pres">
      <dgm:prSet presAssocID="{A52B9D30-9649-4A79-927B-6413FF014785}" presName="connTx" presStyleLbl="parChTrans1D2" presStyleIdx="7" presStyleCnt="12"/>
      <dgm:spPr/>
      <dgm:t>
        <a:bodyPr/>
        <a:lstStyle/>
        <a:p>
          <a:endParaRPr lang="en-US"/>
        </a:p>
      </dgm:t>
    </dgm:pt>
    <dgm:pt modelId="{9633CAF0-D707-4A29-A89B-DF144296A315}" type="pres">
      <dgm:prSet presAssocID="{4E60628B-E4A2-4B3A-9390-F7D04DA126A7}" presName="node" presStyleLbl="node1" presStyleIdx="7" presStyleCnt="12" custScaleX="298987" custScaleY="79038" custRadScaleRad="149876" custRadScaleInc="120126">
        <dgm:presLayoutVars>
          <dgm:bulletEnabled val="1"/>
        </dgm:presLayoutVars>
      </dgm:prSet>
      <dgm:spPr/>
      <dgm:t>
        <a:bodyPr/>
        <a:lstStyle/>
        <a:p>
          <a:endParaRPr lang="en-US"/>
        </a:p>
      </dgm:t>
    </dgm:pt>
    <dgm:pt modelId="{75444181-7A77-4CE8-AF0C-8F1D7BD228FF}" type="pres">
      <dgm:prSet presAssocID="{3E44499D-6A39-44E2-B7D9-92A909A4E06A}" presName="Name9" presStyleLbl="parChTrans1D2" presStyleIdx="8" presStyleCnt="12"/>
      <dgm:spPr/>
      <dgm:t>
        <a:bodyPr/>
        <a:lstStyle/>
        <a:p>
          <a:endParaRPr lang="en-US"/>
        </a:p>
      </dgm:t>
    </dgm:pt>
    <dgm:pt modelId="{52B49E00-ADB4-405C-B8E2-0C78B90BF4F6}" type="pres">
      <dgm:prSet presAssocID="{3E44499D-6A39-44E2-B7D9-92A909A4E06A}" presName="connTx" presStyleLbl="parChTrans1D2" presStyleIdx="8" presStyleCnt="12"/>
      <dgm:spPr/>
      <dgm:t>
        <a:bodyPr/>
        <a:lstStyle/>
        <a:p>
          <a:endParaRPr lang="en-US"/>
        </a:p>
      </dgm:t>
    </dgm:pt>
    <dgm:pt modelId="{A72D515E-A74F-47A1-94FB-4F55EE2E6E32}" type="pres">
      <dgm:prSet presAssocID="{7AB87BF3-7F54-4EFF-8420-2CD73037526B}" presName="node" presStyleLbl="node1" presStyleIdx="8" presStyleCnt="12" custScaleX="216008" custRadScaleRad="144533" custRadScaleInc="55889">
        <dgm:presLayoutVars>
          <dgm:bulletEnabled val="1"/>
        </dgm:presLayoutVars>
      </dgm:prSet>
      <dgm:spPr/>
      <dgm:t>
        <a:bodyPr/>
        <a:lstStyle/>
        <a:p>
          <a:endParaRPr lang="en-US"/>
        </a:p>
      </dgm:t>
    </dgm:pt>
    <dgm:pt modelId="{92EFED27-7EEA-4D8F-9AD4-43BE1FFA82C2}" type="pres">
      <dgm:prSet presAssocID="{F84F8945-F5F1-4AF4-B6A9-E39F560DB2DE}" presName="Name9" presStyleLbl="parChTrans1D2" presStyleIdx="9" presStyleCnt="12"/>
      <dgm:spPr/>
      <dgm:t>
        <a:bodyPr/>
        <a:lstStyle/>
        <a:p>
          <a:endParaRPr lang="en-US"/>
        </a:p>
      </dgm:t>
    </dgm:pt>
    <dgm:pt modelId="{081C7FC5-1311-430C-B7B1-9D178A27BC56}" type="pres">
      <dgm:prSet presAssocID="{F84F8945-F5F1-4AF4-B6A9-E39F560DB2DE}" presName="connTx" presStyleLbl="parChTrans1D2" presStyleIdx="9" presStyleCnt="12"/>
      <dgm:spPr/>
      <dgm:t>
        <a:bodyPr/>
        <a:lstStyle/>
        <a:p>
          <a:endParaRPr lang="en-US"/>
        </a:p>
      </dgm:t>
    </dgm:pt>
    <dgm:pt modelId="{7FAB39E6-CFEC-4DC1-B959-C0F3C1D114D9}" type="pres">
      <dgm:prSet presAssocID="{275A043F-C98F-4CDB-B02A-8BD005F03708}" presName="node" presStyleLbl="node1" presStyleIdx="9" presStyleCnt="12" custScaleX="233857" custScaleY="132702" custRadScaleRad="128121" custRadScaleInc="6187">
        <dgm:presLayoutVars>
          <dgm:bulletEnabled val="1"/>
        </dgm:presLayoutVars>
      </dgm:prSet>
      <dgm:spPr/>
      <dgm:t>
        <a:bodyPr/>
        <a:lstStyle/>
        <a:p>
          <a:endParaRPr lang="en-US"/>
        </a:p>
      </dgm:t>
    </dgm:pt>
    <dgm:pt modelId="{BA006559-EAE3-4C2E-A830-A43A30AFA6C9}" type="pres">
      <dgm:prSet presAssocID="{99B00BF1-75DE-4EAE-B1AE-CD6135FACA17}" presName="Name9" presStyleLbl="parChTrans1D2" presStyleIdx="10" presStyleCnt="12"/>
      <dgm:spPr/>
      <dgm:t>
        <a:bodyPr/>
        <a:lstStyle/>
        <a:p>
          <a:endParaRPr lang="en-US"/>
        </a:p>
      </dgm:t>
    </dgm:pt>
    <dgm:pt modelId="{97AEBF02-3FC3-401A-B1C2-D00AF130BE30}" type="pres">
      <dgm:prSet presAssocID="{99B00BF1-75DE-4EAE-B1AE-CD6135FACA17}" presName="connTx" presStyleLbl="parChTrans1D2" presStyleIdx="10" presStyleCnt="12"/>
      <dgm:spPr/>
      <dgm:t>
        <a:bodyPr/>
        <a:lstStyle/>
        <a:p>
          <a:endParaRPr lang="en-US"/>
        </a:p>
      </dgm:t>
    </dgm:pt>
    <dgm:pt modelId="{6F55F83E-B0B6-4A78-B404-598AB097E885}" type="pres">
      <dgm:prSet presAssocID="{E615A111-DCD6-42F3-BD83-0BF967B7657A}" presName="node" presStyleLbl="node1" presStyleIdx="10" presStyleCnt="12" custScaleX="225932" custScaleY="96635" custRadScaleRad="138562" custRadScaleInc="-55979">
        <dgm:presLayoutVars>
          <dgm:bulletEnabled val="1"/>
        </dgm:presLayoutVars>
      </dgm:prSet>
      <dgm:spPr/>
      <dgm:t>
        <a:bodyPr/>
        <a:lstStyle/>
        <a:p>
          <a:endParaRPr lang="en-US"/>
        </a:p>
      </dgm:t>
    </dgm:pt>
    <dgm:pt modelId="{2333D853-C6AB-4869-BC63-C305C6711D4D}" type="pres">
      <dgm:prSet presAssocID="{4C30042B-70A2-434F-B37D-069AFC699609}" presName="Name9" presStyleLbl="parChTrans1D2" presStyleIdx="11" presStyleCnt="12"/>
      <dgm:spPr/>
      <dgm:t>
        <a:bodyPr/>
        <a:lstStyle/>
        <a:p>
          <a:endParaRPr lang="en-US"/>
        </a:p>
      </dgm:t>
    </dgm:pt>
    <dgm:pt modelId="{0A2F7B25-12D9-424B-B37A-56D86A1AA896}" type="pres">
      <dgm:prSet presAssocID="{4C30042B-70A2-434F-B37D-069AFC699609}" presName="connTx" presStyleLbl="parChTrans1D2" presStyleIdx="11" presStyleCnt="12"/>
      <dgm:spPr/>
      <dgm:t>
        <a:bodyPr/>
        <a:lstStyle/>
        <a:p>
          <a:endParaRPr lang="en-US"/>
        </a:p>
      </dgm:t>
    </dgm:pt>
    <dgm:pt modelId="{1F940C1F-9FAC-4AC2-915A-0A5089C48C02}" type="pres">
      <dgm:prSet presAssocID="{B98C9147-1E11-46C1-B499-C038AF76DC32}" presName="node" presStyleLbl="node1" presStyleIdx="11" presStyleCnt="12" custScaleX="234927" custScaleY="145926" custRadScaleRad="112068" custRadScaleInc="-42902">
        <dgm:presLayoutVars>
          <dgm:bulletEnabled val="1"/>
        </dgm:presLayoutVars>
      </dgm:prSet>
      <dgm:spPr/>
      <dgm:t>
        <a:bodyPr/>
        <a:lstStyle/>
        <a:p>
          <a:endParaRPr lang="en-US"/>
        </a:p>
      </dgm:t>
    </dgm:pt>
  </dgm:ptLst>
  <dgm:cxnLst>
    <dgm:cxn modelId="{941CFB01-011A-4583-AC1D-8245BDA63A43}" type="presOf" srcId="{71CD0159-EDC9-4F9F-B328-B79F4F8DE8FE}" destId="{CD789D31-DCCF-4279-A6C8-E9FC67AC0125}" srcOrd="1" destOrd="0" presId="urn:microsoft.com/office/officeart/2005/8/layout/radial1"/>
    <dgm:cxn modelId="{9BD29477-FAF3-4DBA-9F86-E6F989F5FA5B}" srcId="{1F8BE4D2-4FB8-452E-9170-301AA4DC06D7}" destId="{76BDDEFE-CC1B-4C1A-ADB7-66AFFCCE0E0E}" srcOrd="3" destOrd="0" parTransId="{3AADACD3-9435-48B1-9D1E-C5419C17BC38}" sibTransId="{82801281-764F-46B6-9D83-7CC02E50D40D}"/>
    <dgm:cxn modelId="{6500C9AB-E6B8-4DF4-8469-06C40EE0DBBD}" srcId="{1ADF3180-BA25-4EBC-A6CA-8DED81EE0D9B}" destId="{1F8BE4D2-4FB8-452E-9170-301AA4DC06D7}" srcOrd="0" destOrd="0" parTransId="{2A802926-6ADB-4C7C-9E3B-4230093CFCAF}" sibTransId="{364B775A-A101-40B6-94DF-9B6A398CE70B}"/>
    <dgm:cxn modelId="{E1FC1706-A010-4B8B-A9AF-E92649D6CF93}" type="presOf" srcId="{18873DB1-C8DE-4C42-9FA1-6829B496DAB1}" destId="{0BB47070-7B05-49BC-995F-987F75924B6D}" srcOrd="1" destOrd="0" presId="urn:microsoft.com/office/officeart/2005/8/layout/radial1"/>
    <dgm:cxn modelId="{FA2D66FE-88F4-425D-86CB-AD05A1A3B712}" type="presOf" srcId="{3AADACD3-9435-48B1-9D1E-C5419C17BC38}" destId="{6B2F0313-0EEC-44DB-92E7-31D0FC9821E7}" srcOrd="0" destOrd="0" presId="urn:microsoft.com/office/officeart/2005/8/layout/radial1"/>
    <dgm:cxn modelId="{E649E077-D427-4C63-AC14-62A97025B8DC}" srcId="{1F8BE4D2-4FB8-452E-9170-301AA4DC06D7}" destId="{B782DEEB-4B76-457C-B443-047E6E43E7A4}" srcOrd="0" destOrd="0" parTransId="{1984B5DF-8BF9-4AB8-96AC-1BFEFB92F199}" sibTransId="{9B42F018-7DD9-4303-9CB7-22E9D75A6F72}"/>
    <dgm:cxn modelId="{DC97D399-2EC6-4C48-965D-CAD3BCC64714}" type="presOf" srcId="{99B00BF1-75DE-4EAE-B1AE-CD6135FACA17}" destId="{97AEBF02-3FC3-401A-B1C2-D00AF130BE30}" srcOrd="1" destOrd="0" presId="urn:microsoft.com/office/officeart/2005/8/layout/radial1"/>
    <dgm:cxn modelId="{8836D160-4831-4EE5-95CA-CA6F8D2B0227}" type="presOf" srcId="{F84F8945-F5F1-4AF4-B6A9-E39F560DB2DE}" destId="{081C7FC5-1311-430C-B7B1-9D178A27BC56}" srcOrd="1" destOrd="0" presId="urn:microsoft.com/office/officeart/2005/8/layout/radial1"/>
    <dgm:cxn modelId="{6DCEDE04-0058-4D91-93FB-C50481A32B1B}" srcId="{1ADF3180-BA25-4EBC-A6CA-8DED81EE0D9B}" destId="{76840C1B-6FC2-4926-AD7C-5D0650953667}" srcOrd="1" destOrd="0" parTransId="{96E0F137-DD08-40E0-949F-679D1B5B408D}" sibTransId="{A0F1B2E2-5BA1-4608-BB79-0CFF788C4DF8}"/>
    <dgm:cxn modelId="{42F19DEF-7446-423E-845A-9C73E4C92749}" type="presOf" srcId="{669C0194-9FF8-4F08-B677-0F8570AD40E2}" destId="{95CAD324-C8EC-409B-86B8-264F7A3D8A6A}" srcOrd="1" destOrd="0" presId="urn:microsoft.com/office/officeart/2005/8/layout/radial1"/>
    <dgm:cxn modelId="{19D3008D-3558-4D25-9FE1-50FDD993E31F}" type="presOf" srcId="{1ADF3180-BA25-4EBC-A6CA-8DED81EE0D9B}" destId="{5865E24F-9E4A-4A5F-8470-1143D0BDCD61}" srcOrd="0" destOrd="0" presId="urn:microsoft.com/office/officeart/2005/8/layout/radial1"/>
    <dgm:cxn modelId="{09C370BC-02C2-47A2-8FA2-74F4197A8AF8}" srcId="{1F8BE4D2-4FB8-452E-9170-301AA4DC06D7}" destId="{74D69698-3544-4DF3-9B1A-C1EBD287339C}" srcOrd="4" destOrd="0" parTransId="{18873DB1-C8DE-4C42-9FA1-6829B496DAB1}" sibTransId="{DCC9C308-5769-4DC1-90E4-D8409E262CD4}"/>
    <dgm:cxn modelId="{E5963160-5196-4657-A003-F823B5C22A35}" type="presOf" srcId="{F9E24129-5C5F-4929-905B-8FEA9D54E11F}" destId="{27F3005F-3B77-450B-8168-4B1C62E9A713}" srcOrd="1" destOrd="0" presId="urn:microsoft.com/office/officeart/2005/8/layout/radial1"/>
    <dgm:cxn modelId="{0052D7D1-E277-4900-949A-CDC85727E492}" srcId="{1F8BE4D2-4FB8-452E-9170-301AA4DC06D7}" destId="{275A043F-C98F-4CDB-B02A-8BD005F03708}" srcOrd="9" destOrd="0" parTransId="{F84F8945-F5F1-4AF4-B6A9-E39F560DB2DE}" sibTransId="{1D6F9CEF-2D44-4138-86B7-CCDB00E779B3}"/>
    <dgm:cxn modelId="{8A1DCFE2-A1FA-4C88-9484-E96B28C04D15}" type="presOf" srcId="{4E60628B-E4A2-4B3A-9390-F7D04DA126A7}" destId="{9633CAF0-D707-4A29-A89B-DF144296A315}" srcOrd="0" destOrd="0" presId="urn:microsoft.com/office/officeart/2005/8/layout/radial1"/>
    <dgm:cxn modelId="{62DA8128-F601-4075-A575-6F1D7664CB20}" type="presOf" srcId="{1984B5DF-8BF9-4AB8-96AC-1BFEFB92F199}" destId="{4CAE217D-5909-42B8-853A-610E795BE99C}" srcOrd="0" destOrd="0" presId="urn:microsoft.com/office/officeart/2005/8/layout/radial1"/>
    <dgm:cxn modelId="{D55E5EE2-27C0-4457-8055-E52BBBC6B386}" type="presOf" srcId="{3E44499D-6A39-44E2-B7D9-92A909A4E06A}" destId="{75444181-7A77-4CE8-AF0C-8F1D7BD228FF}" srcOrd="0" destOrd="0" presId="urn:microsoft.com/office/officeart/2005/8/layout/radial1"/>
    <dgm:cxn modelId="{E3466307-1748-4888-A481-EF47ADC70E9A}" type="presOf" srcId="{6B61AE03-525D-481D-BD1E-39F73F977673}" destId="{DE5045F5-442A-4815-8779-56C6752B2FC4}" srcOrd="0" destOrd="0" presId="urn:microsoft.com/office/officeart/2005/8/layout/radial1"/>
    <dgm:cxn modelId="{77884441-4BDB-43D7-A02F-9583A227716B}" type="presOf" srcId="{38852C14-85C6-4818-8690-D98D34AFDF23}" destId="{49EAB0DB-E5D2-484A-8E9C-44FE196070A4}" srcOrd="0" destOrd="0" presId="urn:microsoft.com/office/officeart/2005/8/layout/radial1"/>
    <dgm:cxn modelId="{2350FD50-BAE9-4474-A583-EBEFA13B3F5B}" type="presOf" srcId="{C2AFC8C5-1DF9-437E-853E-3CD0FA93A7DD}" destId="{3BEB58CF-F8FD-481F-8DF2-6EDCA98A8D48}" srcOrd="0" destOrd="0" presId="urn:microsoft.com/office/officeart/2005/8/layout/radial1"/>
    <dgm:cxn modelId="{866E0CDE-BDE1-4F8C-BF88-64DF79773674}" type="presOf" srcId="{7AB87BF3-7F54-4EFF-8420-2CD73037526B}" destId="{A72D515E-A74F-47A1-94FB-4F55EE2E6E32}" srcOrd="0" destOrd="0" presId="urn:microsoft.com/office/officeart/2005/8/layout/radial1"/>
    <dgm:cxn modelId="{7A33AAB4-B1EC-41B2-9533-7903BE9597B8}" type="presOf" srcId="{76BDDEFE-CC1B-4C1A-ADB7-66AFFCCE0E0E}" destId="{49AED613-9020-42F6-A446-81C727448708}" srcOrd="0" destOrd="0" presId="urn:microsoft.com/office/officeart/2005/8/layout/radial1"/>
    <dgm:cxn modelId="{E00A04C3-275B-48DC-A9C6-63B61EA7B3F8}" srcId="{1F8BE4D2-4FB8-452E-9170-301AA4DC06D7}" destId="{C2AFC8C5-1DF9-437E-853E-3CD0FA93A7DD}" srcOrd="1" destOrd="0" parTransId="{71CD0159-EDC9-4F9F-B328-B79F4F8DE8FE}" sibTransId="{5C20A1F6-8309-4E21-AAEB-47BE4C4BEF6E}"/>
    <dgm:cxn modelId="{E491F065-CCDF-4CE0-94FC-CE94573146E0}" type="presOf" srcId="{F84F8945-F5F1-4AF4-B6A9-E39F560DB2DE}" destId="{92EFED27-7EEA-4D8F-9AD4-43BE1FFA82C2}" srcOrd="0" destOrd="0" presId="urn:microsoft.com/office/officeart/2005/8/layout/radial1"/>
    <dgm:cxn modelId="{28C3AC49-3600-4014-A8DF-5BFA447204DD}" srcId="{1F8BE4D2-4FB8-452E-9170-301AA4DC06D7}" destId="{4E60628B-E4A2-4B3A-9390-F7D04DA126A7}" srcOrd="7" destOrd="0" parTransId="{A52B9D30-9649-4A79-927B-6413FF014785}" sibTransId="{9689740D-C99D-4CCD-8813-555328CF37E1}"/>
    <dgm:cxn modelId="{BFF8857C-6CFC-4E2A-A93B-9665A31EBB6F}" type="presOf" srcId="{71CD0159-EDC9-4F9F-B328-B79F4F8DE8FE}" destId="{4989734B-2A53-4730-BE28-BA775B929559}" srcOrd="0" destOrd="0" presId="urn:microsoft.com/office/officeart/2005/8/layout/radial1"/>
    <dgm:cxn modelId="{A93C9B65-7F20-4EF2-9A83-457C9C7EAF6B}" type="presOf" srcId="{B782DEEB-4B76-457C-B443-047E6E43E7A4}" destId="{A9F7E150-FBAB-4127-9451-3E788B8D5EE6}" srcOrd="0" destOrd="0" presId="urn:microsoft.com/office/officeart/2005/8/layout/radial1"/>
    <dgm:cxn modelId="{5B7FF6BB-A817-49C4-97BE-92FA99F2BE1C}" type="presOf" srcId="{E615A111-DCD6-42F3-BD83-0BF967B7657A}" destId="{6F55F83E-B0B6-4A78-B404-598AB097E885}" srcOrd="0" destOrd="0" presId="urn:microsoft.com/office/officeart/2005/8/layout/radial1"/>
    <dgm:cxn modelId="{66ADDC08-4137-4A39-B223-DE06602D3554}" type="presOf" srcId="{3AADACD3-9435-48B1-9D1E-C5419C17BC38}" destId="{B4D7E1EC-648C-4B22-BB1C-7A95BDB35601}" srcOrd="1" destOrd="0" presId="urn:microsoft.com/office/officeart/2005/8/layout/radial1"/>
    <dgm:cxn modelId="{2C8DF04C-547A-4374-8BC0-181884F8D954}" type="presOf" srcId="{1984B5DF-8BF9-4AB8-96AC-1BFEFB92F199}" destId="{51BAF5BC-727B-4E8A-87A4-5BE86B6DD74C}" srcOrd="1" destOrd="0" presId="urn:microsoft.com/office/officeart/2005/8/layout/radial1"/>
    <dgm:cxn modelId="{B25042A7-3E38-4651-9D93-43114D185CDB}" type="presOf" srcId="{99B00BF1-75DE-4EAE-B1AE-CD6135FACA17}" destId="{BA006559-EAE3-4C2E-A830-A43A30AFA6C9}" srcOrd="0" destOrd="0" presId="urn:microsoft.com/office/officeart/2005/8/layout/radial1"/>
    <dgm:cxn modelId="{684BFF1A-A07B-4879-AAF1-DBFE06BB4E2B}" type="presOf" srcId="{97F09D95-44DC-4643-9985-B13431539DD9}" destId="{E8C2C70A-94DF-44BB-9519-A87C7CD9568F}" srcOrd="1" destOrd="0" presId="urn:microsoft.com/office/officeart/2005/8/layout/radial1"/>
    <dgm:cxn modelId="{270BEDE7-781C-4FA1-9BE8-81B5BA736F04}" type="presOf" srcId="{88CE1C1A-C6EF-4020-B310-1ED1AB2CCEBE}" destId="{EADAF817-63B4-4FCE-B998-7AA0A2A39585}" srcOrd="0" destOrd="0" presId="urn:microsoft.com/office/officeart/2005/8/layout/radial1"/>
    <dgm:cxn modelId="{DEF22795-3E32-497E-B6E9-78D3169CECDE}" type="presOf" srcId="{4C30042B-70A2-434F-B37D-069AFC699609}" destId="{2333D853-C6AB-4869-BC63-C305C6711D4D}" srcOrd="0" destOrd="0" presId="urn:microsoft.com/office/officeart/2005/8/layout/radial1"/>
    <dgm:cxn modelId="{715BBEFB-8233-4B3A-B564-49C70FF6D540}" type="presOf" srcId="{1F8BE4D2-4FB8-452E-9170-301AA4DC06D7}" destId="{B9C16B31-CBD3-4A7C-BEBB-B70D6284EAF7}" srcOrd="0" destOrd="0" presId="urn:microsoft.com/office/officeart/2005/8/layout/radial1"/>
    <dgm:cxn modelId="{F7690B4D-E308-43D8-A09D-6CB1AB5EEABE}" srcId="{1ADF3180-BA25-4EBC-A6CA-8DED81EE0D9B}" destId="{05E8D97A-886C-41EC-8E79-70805EFF76D2}" srcOrd="2" destOrd="0" parTransId="{A1DBFEDE-68B8-444B-B331-53AA3DFD0C19}" sibTransId="{590B1CEC-D9E9-4E64-8E43-F4735A0ED9A3}"/>
    <dgm:cxn modelId="{FF3D8E2D-7572-4EBD-8E80-F0EEF4F38F89}" type="presOf" srcId="{3E44499D-6A39-44E2-B7D9-92A909A4E06A}" destId="{52B49E00-ADB4-405C-B8E2-0C78B90BF4F6}" srcOrd="1" destOrd="0" presId="urn:microsoft.com/office/officeart/2005/8/layout/radial1"/>
    <dgm:cxn modelId="{65A70C1D-C1BD-431D-BD86-9A951AF42D9A}" srcId="{1F8BE4D2-4FB8-452E-9170-301AA4DC06D7}" destId="{7AB87BF3-7F54-4EFF-8420-2CD73037526B}" srcOrd="8" destOrd="0" parTransId="{3E44499D-6A39-44E2-B7D9-92A909A4E06A}" sibTransId="{C35B930E-EBAD-4AC3-B142-D58BAF019D5B}"/>
    <dgm:cxn modelId="{D75F63EF-E784-4B40-95C5-0A4C39027490}" srcId="{1F8BE4D2-4FB8-452E-9170-301AA4DC06D7}" destId="{88CE1C1A-C6EF-4020-B310-1ED1AB2CCEBE}" srcOrd="6" destOrd="0" parTransId="{F9E24129-5C5F-4929-905B-8FEA9D54E11F}" sibTransId="{A42778B5-0E42-40F5-8393-5664EB969470}"/>
    <dgm:cxn modelId="{7FDBD456-18D1-4C76-AF5C-B5E26036C869}" type="presOf" srcId="{669C0194-9FF8-4F08-B677-0F8570AD40E2}" destId="{624785B7-EC16-41D1-90CE-51A73154D6E6}" srcOrd="0" destOrd="0" presId="urn:microsoft.com/office/officeart/2005/8/layout/radial1"/>
    <dgm:cxn modelId="{F0E7BEEB-23E5-431A-8FE4-484D70F1D5A5}" type="presOf" srcId="{4C30042B-70A2-434F-B37D-069AFC699609}" destId="{0A2F7B25-12D9-424B-B37A-56D86A1AA896}" srcOrd="1" destOrd="0" presId="urn:microsoft.com/office/officeart/2005/8/layout/radial1"/>
    <dgm:cxn modelId="{84CAD97A-48F4-42BD-8597-A61EA8F5300E}" srcId="{1ADF3180-BA25-4EBC-A6CA-8DED81EE0D9B}" destId="{40A3DBCA-77F7-45CA-8159-9B076585EB4C}" srcOrd="3" destOrd="0" parTransId="{B38B2BB7-D87C-4011-B8C4-5745B65299D4}" sibTransId="{4A9ABC9C-6B14-4B31-9111-0ECC5FB0FFA5}"/>
    <dgm:cxn modelId="{97C443E6-065B-409E-8E8E-D2C3E5BA068F}" type="presOf" srcId="{97F09D95-44DC-4643-9985-B13431539DD9}" destId="{0B401FEF-FAF4-4C60-B73D-84BD128D93DF}" srcOrd="0" destOrd="0" presId="urn:microsoft.com/office/officeart/2005/8/layout/radial1"/>
    <dgm:cxn modelId="{C255A712-174D-4B3C-953D-063FF7B23573}" srcId="{1F8BE4D2-4FB8-452E-9170-301AA4DC06D7}" destId="{38852C14-85C6-4818-8690-D98D34AFDF23}" srcOrd="5" destOrd="0" parTransId="{97F09D95-44DC-4643-9985-B13431539DD9}" sibTransId="{7C668CBA-B6D2-4F68-9DF7-9E5A6174F94B}"/>
    <dgm:cxn modelId="{00DC8ABC-630B-4974-8576-1AFE2ED49E74}" type="presOf" srcId="{A52B9D30-9649-4A79-927B-6413FF014785}" destId="{F86CFF82-50DA-434C-88BA-50F211FD0A35}" srcOrd="0" destOrd="0" presId="urn:microsoft.com/office/officeart/2005/8/layout/radial1"/>
    <dgm:cxn modelId="{12649A2A-BAFC-4271-80DB-3430E440456C}" type="presOf" srcId="{18873DB1-C8DE-4C42-9FA1-6829B496DAB1}" destId="{7F7A4CFA-2F67-4FAC-B5E6-A0F5BFA07AE8}" srcOrd="0" destOrd="0" presId="urn:microsoft.com/office/officeart/2005/8/layout/radial1"/>
    <dgm:cxn modelId="{5E9EB9C2-B568-4FA2-B54D-8ED3FAF107CF}" srcId="{1F8BE4D2-4FB8-452E-9170-301AA4DC06D7}" destId="{6B61AE03-525D-481D-BD1E-39F73F977673}" srcOrd="2" destOrd="0" parTransId="{669C0194-9FF8-4F08-B677-0F8570AD40E2}" sibTransId="{68C9DC4B-2153-4D7C-9468-D3D746D0C185}"/>
    <dgm:cxn modelId="{0D227FE8-7DC9-408C-A29D-20633C4A449A}" type="presOf" srcId="{74D69698-3544-4DF3-9B1A-C1EBD287339C}" destId="{103B9751-8DCE-4FF4-B427-04CF2B9D4D8B}" srcOrd="0" destOrd="0" presId="urn:microsoft.com/office/officeart/2005/8/layout/radial1"/>
    <dgm:cxn modelId="{E92475B4-2DC5-4B5B-86E3-C9FA7B7BE51E}" srcId="{1F8BE4D2-4FB8-452E-9170-301AA4DC06D7}" destId="{B98C9147-1E11-46C1-B499-C038AF76DC32}" srcOrd="11" destOrd="0" parTransId="{4C30042B-70A2-434F-B37D-069AFC699609}" sibTransId="{B7068701-CCF1-415D-BE12-3AD53BEBFB18}"/>
    <dgm:cxn modelId="{02256609-2BF5-409F-916C-082C9B29BFFF}" type="presOf" srcId="{A52B9D30-9649-4A79-927B-6413FF014785}" destId="{45A97F04-8F9C-46D3-83C0-07118CB17954}" srcOrd="1" destOrd="0" presId="urn:microsoft.com/office/officeart/2005/8/layout/radial1"/>
    <dgm:cxn modelId="{F74B91D6-6345-4A45-B9EB-A1A93AE76239}" type="presOf" srcId="{F9E24129-5C5F-4929-905B-8FEA9D54E11F}" destId="{82F3CFB0-35DF-46FD-BDDD-3B819CF0C369}" srcOrd="0" destOrd="0" presId="urn:microsoft.com/office/officeart/2005/8/layout/radial1"/>
    <dgm:cxn modelId="{44F671DE-C9CE-42BB-AE57-CC73A92A3307}" type="presOf" srcId="{B98C9147-1E11-46C1-B499-C038AF76DC32}" destId="{1F940C1F-9FAC-4AC2-915A-0A5089C48C02}" srcOrd="0" destOrd="0" presId="urn:microsoft.com/office/officeart/2005/8/layout/radial1"/>
    <dgm:cxn modelId="{9876F34F-26CE-4B60-B6EB-78F8B2B910FC}" srcId="{1F8BE4D2-4FB8-452E-9170-301AA4DC06D7}" destId="{E615A111-DCD6-42F3-BD83-0BF967B7657A}" srcOrd="10" destOrd="0" parTransId="{99B00BF1-75DE-4EAE-B1AE-CD6135FACA17}" sibTransId="{289D21FD-F85E-4466-B8DF-715CB2CE72FE}"/>
    <dgm:cxn modelId="{5B5C68DA-66A3-4EA8-93C4-F9B38532CDC3}" type="presOf" srcId="{275A043F-C98F-4CDB-B02A-8BD005F03708}" destId="{7FAB39E6-CFEC-4DC1-B959-C0F3C1D114D9}" srcOrd="0" destOrd="0" presId="urn:microsoft.com/office/officeart/2005/8/layout/radial1"/>
    <dgm:cxn modelId="{D905F837-AF40-4FB4-A1CC-383D803DC8D0}" type="presParOf" srcId="{5865E24F-9E4A-4A5F-8470-1143D0BDCD61}" destId="{B9C16B31-CBD3-4A7C-BEBB-B70D6284EAF7}" srcOrd="0" destOrd="0" presId="urn:microsoft.com/office/officeart/2005/8/layout/radial1"/>
    <dgm:cxn modelId="{ED8D93FC-FF2A-4D4A-833D-73EF49678BBB}" type="presParOf" srcId="{5865E24F-9E4A-4A5F-8470-1143D0BDCD61}" destId="{4CAE217D-5909-42B8-853A-610E795BE99C}" srcOrd="1" destOrd="0" presId="urn:microsoft.com/office/officeart/2005/8/layout/radial1"/>
    <dgm:cxn modelId="{6BB22C7E-83E9-4DC8-BADA-10B1868D4595}" type="presParOf" srcId="{4CAE217D-5909-42B8-853A-610E795BE99C}" destId="{51BAF5BC-727B-4E8A-87A4-5BE86B6DD74C}" srcOrd="0" destOrd="0" presId="urn:microsoft.com/office/officeart/2005/8/layout/radial1"/>
    <dgm:cxn modelId="{297AE9C0-2E37-4251-B43D-D87D0CDA96F9}" type="presParOf" srcId="{5865E24F-9E4A-4A5F-8470-1143D0BDCD61}" destId="{A9F7E150-FBAB-4127-9451-3E788B8D5EE6}" srcOrd="2" destOrd="0" presId="urn:microsoft.com/office/officeart/2005/8/layout/radial1"/>
    <dgm:cxn modelId="{8DE38CFE-9C7F-429A-A3D4-CCD9CF1E131C}" type="presParOf" srcId="{5865E24F-9E4A-4A5F-8470-1143D0BDCD61}" destId="{4989734B-2A53-4730-BE28-BA775B929559}" srcOrd="3" destOrd="0" presId="urn:microsoft.com/office/officeart/2005/8/layout/radial1"/>
    <dgm:cxn modelId="{0842983D-8107-4351-A76C-DE22C5630839}" type="presParOf" srcId="{4989734B-2A53-4730-BE28-BA775B929559}" destId="{CD789D31-DCCF-4279-A6C8-E9FC67AC0125}" srcOrd="0" destOrd="0" presId="urn:microsoft.com/office/officeart/2005/8/layout/radial1"/>
    <dgm:cxn modelId="{6DFEB6BE-4C46-471D-817E-75483F33B71D}" type="presParOf" srcId="{5865E24F-9E4A-4A5F-8470-1143D0BDCD61}" destId="{3BEB58CF-F8FD-481F-8DF2-6EDCA98A8D48}" srcOrd="4" destOrd="0" presId="urn:microsoft.com/office/officeart/2005/8/layout/radial1"/>
    <dgm:cxn modelId="{1A922058-405B-43A0-828C-C13927C49E5A}" type="presParOf" srcId="{5865E24F-9E4A-4A5F-8470-1143D0BDCD61}" destId="{624785B7-EC16-41D1-90CE-51A73154D6E6}" srcOrd="5" destOrd="0" presId="urn:microsoft.com/office/officeart/2005/8/layout/radial1"/>
    <dgm:cxn modelId="{ABC79B1E-4165-4A17-A12C-74EF3ECD4CEA}" type="presParOf" srcId="{624785B7-EC16-41D1-90CE-51A73154D6E6}" destId="{95CAD324-C8EC-409B-86B8-264F7A3D8A6A}" srcOrd="0" destOrd="0" presId="urn:microsoft.com/office/officeart/2005/8/layout/radial1"/>
    <dgm:cxn modelId="{ED7A93C9-5F3D-4B62-8E20-CF923C1D4011}" type="presParOf" srcId="{5865E24F-9E4A-4A5F-8470-1143D0BDCD61}" destId="{DE5045F5-442A-4815-8779-56C6752B2FC4}" srcOrd="6" destOrd="0" presId="urn:microsoft.com/office/officeart/2005/8/layout/radial1"/>
    <dgm:cxn modelId="{F5F42BAC-EFF0-4D40-9C06-6DA3ED3C66BA}" type="presParOf" srcId="{5865E24F-9E4A-4A5F-8470-1143D0BDCD61}" destId="{6B2F0313-0EEC-44DB-92E7-31D0FC9821E7}" srcOrd="7" destOrd="0" presId="urn:microsoft.com/office/officeart/2005/8/layout/radial1"/>
    <dgm:cxn modelId="{3621A330-1D7C-4520-AB73-DA0FA20E8675}" type="presParOf" srcId="{6B2F0313-0EEC-44DB-92E7-31D0FC9821E7}" destId="{B4D7E1EC-648C-4B22-BB1C-7A95BDB35601}" srcOrd="0" destOrd="0" presId="urn:microsoft.com/office/officeart/2005/8/layout/radial1"/>
    <dgm:cxn modelId="{612287E0-E749-4D04-9787-E5120E9A3957}" type="presParOf" srcId="{5865E24F-9E4A-4A5F-8470-1143D0BDCD61}" destId="{49AED613-9020-42F6-A446-81C727448708}" srcOrd="8" destOrd="0" presId="urn:microsoft.com/office/officeart/2005/8/layout/radial1"/>
    <dgm:cxn modelId="{6EA90FCA-8225-4F69-9DBA-33BF39987108}" type="presParOf" srcId="{5865E24F-9E4A-4A5F-8470-1143D0BDCD61}" destId="{7F7A4CFA-2F67-4FAC-B5E6-A0F5BFA07AE8}" srcOrd="9" destOrd="0" presId="urn:microsoft.com/office/officeart/2005/8/layout/radial1"/>
    <dgm:cxn modelId="{A5430182-D069-4B00-A134-EF7765C8EC2A}" type="presParOf" srcId="{7F7A4CFA-2F67-4FAC-B5E6-A0F5BFA07AE8}" destId="{0BB47070-7B05-49BC-995F-987F75924B6D}" srcOrd="0" destOrd="0" presId="urn:microsoft.com/office/officeart/2005/8/layout/radial1"/>
    <dgm:cxn modelId="{740EFED6-425A-4E9A-A348-3B038D8B3299}" type="presParOf" srcId="{5865E24F-9E4A-4A5F-8470-1143D0BDCD61}" destId="{103B9751-8DCE-4FF4-B427-04CF2B9D4D8B}" srcOrd="10" destOrd="0" presId="urn:microsoft.com/office/officeart/2005/8/layout/radial1"/>
    <dgm:cxn modelId="{F70E2BC6-C390-49E6-BDB1-95B9AE3A5D66}" type="presParOf" srcId="{5865E24F-9E4A-4A5F-8470-1143D0BDCD61}" destId="{0B401FEF-FAF4-4C60-B73D-84BD128D93DF}" srcOrd="11" destOrd="0" presId="urn:microsoft.com/office/officeart/2005/8/layout/radial1"/>
    <dgm:cxn modelId="{0C5B434C-41FA-4E5E-8B11-4A653BB7B382}" type="presParOf" srcId="{0B401FEF-FAF4-4C60-B73D-84BD128D93DF}" destId="{E8C2C70A-94DF-44BB-9519-A87C7CD9568F}" srcOrd="0" destOrd="0" presId="urn:microsoft.com/office/officeart/2005/8/layout/radial1"/>
    <dgm:cxn modelId="{A4DDD8CE-A972-404C-9D92-B7E90B172592}" type="presParOf" srcId="{5865E24F-9E4A-4A5F-8470-1143D0BDCD61}" destId="{49EAB0DB-E5D2-484A-8E9C-44FE196070A4}" srcOrd="12" destOrd="0" presId="urn:microsoft.com/office/officeart/2005/8/layout/radial1"/>
    <dgm:cxn modelId="{66FF61FA-F418-4593-94AA-A4CB928A572F}" type="presParOf" srcId="{5865E24F-9E4A-4A5F-8470-1143D0BDCD61}" destId="{82F3CFB0-35DF-46FD-BDDD-3B819CF0C369}" srcOrd="13" destOrd="0" presId="urn:microsoft.com/office/officeart/2005/8/layout/radial1"/>
    <dgm:cxn modelId="{6DD7D3B7-EB1B-46E0-9484-534D81F800AE}" type="presParOf" srcId="{82F3CFB0-35DF-46FD-BDDD-3B819CF0C369}" destId="{27F3005F-3B77-450B-8168-4B1C62E9A713}" srcOrd="0" destOrd="0" presId="urn:microsoft.com/office/officeart/2005/8/layout/radial1"/>
    <dgm:cxn modelId="{8340E249-5198-428C-924B-E5C9077E31EF}" type="presParOf" srcId="{5865E24F-9E4A-4A5F-8470-1143D0BDCD61}" destId="{EADAF817-63B4-4FCE-B998-7AA0A2A39585}" srcOrd="14" destOrd="0" presId="urn:microsoft.com/office/officeart/2005/8/layout/radial1"/>
    <dgm:cxn modelId="{58DBC162-634F-4C8E-8FA1-96DEB8EB550A}" type="presParOf" srcId="{5865E24F-9E4A-4A5F-8470-1143D0BDCD61}" destId="{F86CFF82-50DA-434C-88BA-50F211FD0A35}" srcOrd="15" destOrd="0" presId="urn:microsoft.com/office/officeart/2005/8/layout/radial1"/>
    <dgm:cxn modelId="{3C1D5967-1993-47B8-A245-4FF62216436F}" type="presParOf" srcId="{F86CFF82-50DA-434C-88BA-50F211FD0A35}" destId="{45A97F04-8F9C-46D3-83C0-07118CB17954}" srcOrd="0" destOrd="0" presId="urn:microsoft.com/office/officeart/2005/8/layout/radial1"/>
    <dgm:cxn modelId="{56063CBE-68BA-4BC8-97CF-C3B60FC61AE3}" type="presParOf" srcId="{5865E24F-9E4A-4A5F-8470-1143D0BDCD61}" destId="{9633CAF0-D707-4A29-A89B-DF144296A315}" srcOrd="16" destOrd="0" presId="urn:microsoft.com/office/officeart/2005/8/layout/radial1"/>
    <dgm:cxn modelId="{98622AE3-3350-4992-98C8-48ED9F689BFA}" type="presParOf" srcId="{5865E24F-9E4A-4A5F-8470-1143D0BDCD61}" destId="{75444181-7A77-4CE8-AF0C-8F1D7BD228FF}" srcOrd="17" destOrd="0" presId="urn:microsoft.com/office/officeart/2005/8/layout/radial1"/>
    <dgm:cxn modelId="{361A251C-BBA6-4044-A8AC-B697C1A147DC}" type="presParOf" srcId="{75444181-7A77-4CE8-AF0C-8F1D7BD228FF}" destId="{52B49E00-ADB4-405C-B8E2-0C78B90BF4F6}" srcOrd="0" destOrd="0" presId="urn:microsoft.com/office/officeart/2005/8/layout/radial1"/>
    <dgm:cxn modelId="{4C0C67FE-572B-45C3-B7B4-EC5838E71E55}" type="presParOf" srcId="{5865E24F-9E4A-4A5F-8470-1143D0BDCD61}" destId="{A72D515E-A74F-47A1-94FB-4F55EE2E6E32}" srcOrd="18" destOrd="0" presId="urn:microsoft.com/office/officeart/2005/8/layout/radial1"/>
    <dgm:cxn modelId="{6BB8DFE8-0807-42F6-B0E0-1911E0DCF393}" type="presParOf" srcId="{5865E24F-9E4A-4A5F-8470-1143D0BDCD61}" destId="{92EFED27-7EEA-4D8F-9AD4-43BE1FFA82C2}" srcOrd="19" destOrd="0" presId="urn:microsoft.com/office/officeart/2005/8/layout/radial1"/>
    <dgm:cxn modelId="{9F0B97A9-E0CE-4BDD-809C-C8A2D32D8072}" type="presParOf" srcId="{92EFED27-7EEA-4D8F-9AD4-43BE1FFA82C2}" destId="{081C7FC5-1311-430C-B7B1-9D178A27BC56}" srcOrd="0" destOrd="0" presId="urn:microsoft.com/office/officeart/2005/8/layout/radial1"/>
    <dgm:cxn modelId="{8F7594C2-8BF1-49CD-B8F2-CD928C6522E7}" type="presParOf" srcId="{5865E24F-9E4A-4A5F-8470-1143D0BDCD61}" destId="{7FAB39E6-CFEC-4DC1-B959-C0F3C1D114D9}" srcOrd="20" destOrd="0" presId="urn:microsoft.com/office/officeart/2005/8/layout/radial1"/>
    <dgm:cxn modelId="{03D722A4-EAFB-4422-B435-09BD6C1A20EF}" type="presParOf" srcId="{5865E24F-9E4A-4A5F-8470-1143D0BDCD61}" destId="{BA006559-EAE3-4C2E-A830-A43A30AFA6C9}" srcOrd="21" destOrd="0" presId="urn:microsoft.com/office/officeart/2005/8/layout/radial1"/>
    <dgm:cxn modelId="{AC5B32D5-5930-4BB5-B8D5-3AE1ED23789A}" type="presParOf" srcId="{BA006559-EAE3-4C2E-A830-A43A30AFA6C9}" destId="{97AEBF02-3FC3-401A-B1C2-D00AF130BE30}" srcOrd="0" destOrd="0" presId="urn:microsoft.com/office/officeart/2005/8/layout/radial1"/>
    <dgm:cxn modelId="{3E060357-F932-4AC3-96DD-7057322658DC}" type="presParOf" srcId="{5865E24F-9E4A-4A5F-8470-1143D0BDCD61}" destId="{6F55F83E-B0B6-4A78-B404-598AB097E885}" srcOrd="22" destOrd="0" presId="urn:microsoft.com/office/officeart/2005/8/layout/radial1"/>
    <dgm:cxn modelId="{2928044B-FCF0-46BB-A700-EC34F1FE8C7B}" type="presParOf" srcId="{5865E24F-9E4A-4A5F-8470-1143D0BDCD61}" destId="{2333D853-C6AB-4869-BC63-C305C6711D4D}" srcOrd="23" destOrd="0" presId="urn:microsoft.com/office/officeart/2005/8/layout/radial1"/>
    <dgm:cxn modelId="{B7754776-9272-47D6-B7F0-26F24B67A1DA}" type="presParOf" srcId="{2333D853-C6AB-4869-BC63-C305C6711D4D}" destId="{0A2F7B25-12D9-424B-B37A-56D86A1AA896}" srcOrd="0" destOrd="0" presId="urn:microsoft.com/office/officeart/2005/8/layout/radial1"/>
    <dgm:cxn modelId="{130004CA-CB4C-4CDD-8F92-9251FF6847F8}" type="presParOf" srcId="{5865E24F-9E4A-4A5F-8470-1143D0BDCD61}" destId="{1F940C1F-9FAC-4AC2-915A-0A5089C48C02}"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16B31-CBD3-4A7C-BEBB-B70D6284EAF7}">
      <dsp:nvSpPr>
        <dsp:cNvPr id="0" name=""/>
        <dsp:cNvSpPr/>
      </dsp:nvSpPr>
      <dsp:spPr>
        <a:xfrm>
          <a:off x="3005504" y="2216937"/>
          <a:ext cx="2431101" cy="17435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Factors </a:t>
          </a:r>
          <a:r>
            <a:rPr lang="en-US" sz="2000" kern="1200" dirty="0">
              <a:solidFill>
                <a:schemeClr val="tx1"/>
              </a:solidFill>
            </a:rPr>
            <a:t>which inhibit Communication</a:t>
          </a:r>
        </a:p>
      </dsp:txBody>
      <dsp:txXfrm>
        <a:off x="3361530" y="2472267"/>
        <a:ext cx="1719049" cy="1232842"/>
      </dsp:txXfrm>
    </dsp:sp>
    <dsp:sp modelId="{4CAE217D-5909-42B8-853A-610E795BE99C}">
      <dsp:nvSpPr>
        <dsp:cNvPr id="0" name=""/>
        <dsp:cNvSpPr/>
      </dsp:nvSpPr>
      <dsp:spPr>
        <a:xfrm rot="17241282">
          <a:off x="4291861" y="1962471"/>
          <a:ext cx="555875" cy="20566"/>
        </a:xfrm>
        <a:custGeom>
          <a:avLst/>
          <a:gdLst/>
          <a:ahLst/>
          <a:cxnLst/>
          <a:rect l="0" t="0" r="0" b="0"/>
          <a:pathLst>
            <a:path>
              <a:moveTo>
                <a:pt x="0" y="10283"/>
              </a:moveTo>
              <a:lnTo>
                <a:pt x="555875"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5902" y="1958858"/>
        <a:ext cx="27793" cy="27793"/>
      </dsp:txXfrm>
    </dsp:sp>
    <dsp:sp modelId="{A9F7E150-FBAB-4127-9451-3E788B8D5EE6}">
      <dsp:nvSpPr>
        <dsp:cNvPr id="0" name=""/>
        <dsp:cNvSpPr/>
      </dsp:nvSpPr>
      <dsp:spPr>
        <a:xfrm>
          <a:off x="3814463" y="-1"/>
          <a:ext cx="2202259" cy="173252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Inappropriate non verbal communication (looking bored)</a:t>
          </a:r>
        </a:p>
      </dsp:txBody>
      <dsp:txXfrm>
        <a:off x="4136976" y="253721"/>
        <a:ext cx="1557233" cy="1225077"/>
      </dsp:txXfrm>
    </dsp:sp>
    <dsp:sp modelId="{4989734B-2A53-4730-BE28-BA775B929559}">
      <dsp:nvSpPr>
        <dsp:cNvPr id="0" name=""/>
        <dsp:cNvSpPr/>
      </dsp:nvSpPr>
      <dsp:spPr>
        <a:xfrm rot="19311903">
          <a:off x="4806834" y="1757642"/>
          <a:ext cx="2193073" cy="20566"/>
        </a:xfrm>
        <a:custGeom>
          <a:avLst/>
          <a:gdLst/>
          <a:ahLst/>
          <a:cxnLst/>
          <a:rect l="0" t="0" r="0" b="0"/>
          <a:pathLst>
            <a:path>
              <a:moveTo>
                <a:pt x="0" y="10283"/>
              </a:moveTo>
              <a:lnTo>
                <a:pt x="2193073"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848544" y="1713099"/>
        <a:ext cx="109653" cy="109653"/>
      </dsp:txXfrm>
    </dsp:sp>
    <dsp:sp modelId="{3BEB58CF-F8FD-481F-8DF2-6EDCA98A8D48}">
      <dsp:nvSpPr>
        <dsp:cNvPr id="0" name=""/>
        <dsp:cNvSpPr/>
      </dsp:nvSpPr>
      <dsp:spPr>
        <a:xfrm>
          <a:off x="6012667" y="144021"/>
          <a:ext cx="2650245" cy="995524"/>
        </a:xfrm>
        <a:prstGeom prst="ellipse">
          <a:avLst/>
        </a:prstGeom>
        <a:solidFill>
          <a:schemeClr val="accent3">
            <a:hueOff val="1022751"/>
            <a:satOff val="-1535"/>
            <a:lumOff val="-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mn-lt"/>
            </a:rPr>
            <a:t>Lack of a communication cycle</a:t>
          </a:r>
        </a:p>
      </dsp:txBody>
      <dsp:txXfrm>
        <a:off x="6400786" y="289812"/>
        <a:ext cx="1874007" cy="703942"/>
      </dsp:txXfrm>
    </dsp:sp>
    <dsp:sp modelId="{624785B7-EC16-41D1-90CE-51A73154D6E6}">
      <dsp:nvSpPr>
        <dsp:cNvPr id="0" name=""/>
        <dsp:cNvSpPr/>
      </dsp:nvSpPr>
      <dsp:spPr>
        <a:xfrm rot="20268594">
          <a:off x="5231780" y="2413445"/>
          <a:ext cx="1239029" cy="20566"/>
        </a:xfrm>
        <a:custGeom>
          <a:avLst/>
          <a:gdLst/>
          <a:ahLst/>
          <a:cxnLst/>
          <a:rect l="0" t="0" r="0" b="0"/>
          <a:pathLst>
            <a:path>
              <a:moveTo>
                <a:pt x="0" y="10283"/>
              </a:moveTo>
              <a:lnTo>
                <a:pt x="1239029"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20318" y="2392752"/>
        <a:ext cx="61951" cy="61951"/>
      </dsp:txXfrm>
    </dsp:sp>
    <dsp:sp modelId="{DE5045F5-442A-4815-8779-56C6752B2FC4}">
      <dsp:nvSpPr>
        <dsp:cNvPr id="0" name=""/>
        <dsp:cNvSpPr/>
      </dsp:nvSpPr>
      <dsp:spPr>
        <a:xfrm>
          <a:off x="6173436" y="1368152"/>
          <a:ext cx="2090830" cy="995524"/>
        </a:xfrm>
        <a:prstGeom prst="ellipse">
          <a:avLst/>
        </a:prstGeom>
        <a:solidFill>
          <a:schemeClr val="accent3">
            <a:hueOff val="2045503"/>
            <a:satOff val="-3069"/>
            <a:lumOff val="-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Hearing but not actively listening</a:t>
          </a:r>
        </a:p>
      </dsp:txBody>
      <dsp:txXfrm>
        <a:off x="6479631" y="1513943"/>
        <a:ext cx="1478440" cy="703942"/>
      </dsp:txXfrm>
    </dsp:sp>
    <dsp:sp modelId="{6B2F0313-0EEC-44DB-92E7-31D0FC9821E7}">
      <dsp:nvSpPr>
        <dsp:cNvPr id="0" name=""/>
        <dsp:cNvSpPr/>
      </dsp:nvSpPr>
      <dsp:spPr>
        <a:xfrm rot="21439699">
          <a:off x="5433811" y="3011958"/>
          <a:ext cx="422376" cy="20566"/>
        </a:xfrm>
        <a:custGeom>
          <a:avLst/>
          <a:gdLst/>
          <a:ahLst/>
          <a:cxnLst/>
          <a:rect l="0" t="0" r="0" b="0"/>
          <a:pathLst>
            <a:path>
              <a:moveTo>
                <a:pt x="0" y="10283"/>
              </a:moveTo>
              <a:lnTo>
                <a:pt x="422376"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34440" y="3011682"/>
        <a:ext cx="21118" cy="21118"/>
      </dsp:txXfrm>
    </dsp:sp>
    <dsp:sp modelId="{49AED613-9020-42F6-A446-81C727448708}">
      <dsp:nvSpPr>
        <dsp:cNvPr id="0" name=""/>
        <dsp:cNvSpPr/>
      </dsp:nvSpPr>
      <dsp:spPr>
        <a:xfrm>
          <a:off x="5843149" y="2448275"/>
          <a:ext cx="2869818" cy="995524"/>
        </a:xfrm>
        <a:prstGeom prst="ellipse">
          <a:avLst/>
        </a:prstGeom>
        <a:solidFill>
          <a:schemeClr val="accent3">
            <a:hueOff val="3068254"/>
            <a:satOff val="-4604"/>
            <a:lumOff val="-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Aggressive or withdrawn </a:t>
          </a:r>
          <a:r>
            <a:rPr lang="en-US" sz="1800" kern="1200" dirty="0" err="1">
              <a:solidFill>
                <a:schemeClr val="tx1"/>
              </a:solidFill>
            </a:rPr>
            <a:t>behaviour</a:t>
          </a:r>
          <a:endParaRPr lang="en-US" sz="1800" kern="1200" dirty="0">
            <a:solidFill>
              <a:schemeClr val="tx1"/>
            </a:solidFill>
          </a:endParaRPr>
        </a:p>
      </dsp:txBody>
      <dsp:txXfrm>
        <a:off x="6263424" y="2594066"/>
        <a:ext cx="2029268" cy="703942"/>
      </dsp:txXfrm>
    </dsp:sp>
    <dsp:sp modelId="{7F7A4CFA-2F67-4FAC-B5E6-A0F5BFA07AE8}">
      <dsp:nvSpPr>
        <dsp:cNvPr id="0" name=""/>
        <dsp:cNvSpPr/>
      </dsp:nvSpPr>
      <dsp:spPr>
        <a:xfrm rot="1356069">
          <a:off x="5221446" y="3770700"/>
          <a:ext cx="1325298" cy="20566"/>
        </a:xfrm>
        <a:custGeom>
          <a:avLst/>
          <a:gdLst/>
          <a:ahLst/>
          <a:cxnLst/>
          <a:rect l="0" t="0" r="0" b="0"/>
          <a:pathLst>
            <a:path>
              <a:moveTo>
                <a:pt x="0" y="10283"/>
              </a:moveTo>
              <a:lnTo>
                <a:pt x="1325298"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50963" y="3747851"/>
        <a:ext cx="66264" cy="66264"/>
      </dsp:txXfrm>
    </dsp:sp>
    <dsp:sp modelId="{103B9751-8DCE-4FF4-B427-04CF2B9D4D8B}">
      <dsp:nvSpPr>
        <dsp:cNvPr id="0" name=""/>
        <dsp:cNvSpPr/>
      </dsp:nvSpPr>
      <dsp:spPr>
        <a:xfrm>
          <a:off x="6125231" y="3871406"/>
          <a:ext cx="2587736" cy="1097147"/>
        </a:xfrm>
        <a:prstGeom prst="ellipse">
          <a:avLst/>
        </a:prstGeom>
        <a:solidFill>
          <a:schemeClr val="accent3">
            <a:hueOff val="4091005"/>
            <a:satOff val="-6138"/>
            <a:lumOff val="-9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Inappropriate verbal behavior (not knowing what to say)</a:t>
          </a:r>
        </a:p>
      </dsp:txBody>
      <dsp:txXfrm>
        <a:off x="6504196" y="4032079"/>
        <a:ext cx="1829806" cy="775801"/>
      </dsp:txXfrm>
    </dsp:sp>
    <dsp:sp modelId="{0B401FEF-FAF4-4C60-B73D-84BD128D93DF}">
      <dsp:nvSpPr>
        <dsp:cNvPr id="0" name=""/>
        <dsp:cNvSpPr/>
      </dsp:nvSpPr>
      <dsp:spPr>
        <a:xfrm rot="2854850">
          <a:off x="4614407" y="4426561"/>
          <a:ext cx="1677022" cy="20566"/>
        </a:xfrm>
        <a:custGeom>
          <a:avLst/>
          <a:gdLst/>
          <a:ahLst/>
          <a:cxnLst/>
          <a:rect l="0" t="0" r="0" b="0"/>
          <a:pathLst>
            <a:path>
              <a:moveTo>
                <a:pt x="0" y="10283"/>
              </a:moveTo>
              <a:lnTo>
                <a:pt x="1677022"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410993" y="4394918"/>
        <a:ext cx="83851" cy="83851"/>
      </dsp:txXfrm>
    </dsp:sp>
    <dsp:sp modelId="{49EAB0DB-E5D2-484A-8E9C-44FE196070A4}">
      <dsp:nvSpPr>
        <dsp:cNvPr id="0" name=""/>
        <dsp:cNvSpPr/>
      </dsp:nvSpPr>
      <dsp:spPr>
        <a:xfrm>
          <a:off x="5397195" y="5014006"/>
          <a:ext cx="2075848" cy="995524"/>
        </a:xfrm>
        <a:prstGeom prst="ellipse">
          <a:avLst/>
        </a:prstGeom>
        <a:solidFill>
          <a:schemeClr val="accent3">
            <a:hueOff val="5113756"/>
            <a:satOff val="-7673"/>
            <a:lumOff val="-1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Emotional  barriers</a:t>
          </a:r>
        </a:p>
      </dsp:txBody>
      <dsp:txXfrm>
        <a:off x="5701196" y="5159797"/>
        <a:ext cx="1467846" cy="703942"/>
      </dsp:txXfrm>
    </dsp:sp>
    <dsp:sp modelId="{82F3CFB0-35DF-46FD-BDDD-3B819CF0C369}">
      <dsp:nvSpPr>
        <dsp:cNvPr id="0" name=""/>
        <dsp:cNvSpPr/>
      </dsp:nvSpPr>
      <dsp:spPr>
        <a:xfrm rot="5587911">
          <a:off x="4004898" y="4109013"/>
          <a:ext cx="319533" cy="20566"/>
        </a:xfrm>
        <a:custGeom>
          <a:avLst/>
          <a:gdLst/>
          <a:ahLst/>
          <a:cxnLst/>
          <a:rect l="0" t="0" r="0" b="0"/>
          <a:pathLst>
            <a:path>
              <a:moveTo>
                <a:pt x="0" y="10283"/>
              </a:moveTo>
              <a:lnTo>
                <a:pt x="319533"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56676" y="4111308"/>
        <a:ext cx="15976" cy="15976"/>
      </dsp:txXfrm>
    </dsp:sp>
    <dsp:sp modelId="{EADAF817-63B4-4FCE-B998-7AA0A2A39585}">
      <dsp:nvSpPr>
        <dsp:cNvPr id="0" name=""/>
        <dsp:cNvSpPr/>
      </dsp:nvSpPr>
      <dsp:spPr>
        <a:xfrm>
          <a:off x="2990630" y="4278423"/>
          <a:ext cx="2254226" cy="1396830"/>
        </a:xfrm>
        <a:prstGeom prst="ellipse">
          <a:avLst/>
        </a:prstGeom>
        <a:solidFill>
          <a:schemeClr val="accent3">
            <a:hueOff val="6136507"/>
            <a:satOff val="-9207"/>
            <a:lumOff val="-1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Making assumptions</a:t>
          </a:r>
        </a:p>
      </dsp:txBody>
      <dsp:txXfrm>
        <a:off x="3320754" y="4482984"/>
        <a:ext cx="1593978" cy="987708"/>
      </dsp:txXfrm>
    </dsp:sp>
    <dsp:sp modelId="{F86CFF82-50DA-434C-88BA-50F211FD0A35}">
      <dsp:nvSpPr>
        <dsp:cNvPr id="0" name=""/>
        <dsp:cNvSpPr/>
      </dsp:nvSpPr>
      <dsp:spPr>
        <a:xfrm rot="8248370">
          <a:off x="1619869" y="4486032"/>
          <a:ext cx="2132983" cy="20566"/>
        </a:xfrm>
        <a:custGeom>
          <a:avLst/>
          <a:gdLst/>
          <a:ahLst/>
          <a:cxnLst/>
          <a:rect l="0" t="0" r="0" b="0"/>
          <a:pathLst>
            <a:path>
              <a:moveTo>
                <a:pt x="0" y="10283"/>
              </a:moveTo>
              <a:lnTo>
                <a:pt x="2132983"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633036" y="4442991"/>
        <a:ext cx="106649" cy="106649"/>
      </dsp:txXfrm>
    </dsp:sp>
    <dsp:sp modelId="{9633CAF0-D707-4A29-A89B-DF144296A315}">
      <dsp:nvSpPr>
        <dsp:cNvPr id="0" name=""/>
        <dsp:cNvSpPr/>
      </dsp:nvSpPr>
      <dsp:spPr>
        <a:xfrm>
          <a:off x="0" y="5201811"/>
          <a:ext cx="2976489" cy="786842"/>
        </a:xfrm>
        <a:prstGeom prst="ellipse">
          <a:avLst/>
        </a:prstGeom>
        <a:solidFill>
          <a:schemeClr val="accent3">
            <a:hueOff val="7159259"/>
            <a:satOff val="-10742"/>
            <a:lumOff val="-17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Lack of cultural understanding</a:t>
          </a:r>
        </a:p>
      </dsp:txBody>
      <dsp:txXfrm>
        <a:off x="435897" y="5317041"/>
        <a:ext cx="2104695" cy="556382"/>
      </dsp:txXfrm>
    </dsp:sp>
    <dsp:sp modelId="{75444181-7A77-4CE8-AF0C-8F1D7BD228FF}">
      <dsp:nvSpPr>
        <dsp:cNvPr id="0" name=""/>
        <dsp:cNvSpPr/>
      </dsp:nvSpPr>
      <dsp:spPr>
        <a:xfrm rot="9423748">
          <a:off x="1812765" y="3797641"/>
          <a:ext cx="1417451" cy="20566"/>
        </a:xfrm>
        <a:custGeom>
          <a:avLst/>
          <a:gdLst/>
          <a:ahLst/>
          <a:cxnLst/>
          <a:rect l="0" t="0" r="0" b="0"/>
          <a:pathLst>
            <a:path>
              <a:moveTo>
                <a:pt x="0" y="10283"/>
              </a:moveTo>
              <a:lnTo>
                <a:pt x="1417451"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86055" y="3772488"/>
        <a:ext cx="70872" cy="70872"/>
      </dsp:txXfrm>
    </dsp:sp>
    <dsp:sp modelId="{A72D515E-A74F-47A1-94FB-4F55EE2E6E32}">
      <dsp:nvSpPr>
        <dsp:cNvPr id="0" name=""/>
        <dsp:cNvSpPr/>
      </dsp:nvSpPr>
      <dsp:spPr>
        <a:xfrm>
          <a:off x="0" y="3922214"/>
          <a:ext cx="2150412" cy="995524"/>
        </a:xfrm>
        <a:prstGeom prst="ellipse">
          <a:avLst/>
        </a:prstGeom>
        <a:solidFill>
          <a:schemeClr val="accent3">
            <a:hueOff val="8182010"/>
            <a:satOff val="-12276"/>
            <a:lumOff val="-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Language barriers</a:t>
          </a:r>
        </a:p>
      </dsp:txBody>
      <dsp:txXfrm>
        <a:off x="314921" y="4068005"/>
        <a:ext cx="1520570" cy="703942"/>
      </dsp:txXfrm>
    </dsp:sp>
    <dsp:sp modelId="{92EFED27-7EEA-4D8F-9AD4-43BE1FFA82C2}">
      <dsp:nvSpPr>
        <dsp:cNvPr id="0" name=""/>
        <dsp:cNvSpPr/>
      </dsp:nvSpPr>
      <dsp:spPr>
        <a:xfrm rot="10858342">
          <a:off x="2327534" y="3052023"/>
          <a:ext cx="678358" cy="20566"/>
        </a:xfrm>
        <a:custGeom>
          <a:avLst/>
          <a:gdLst/>
          <a:ahLst/>
          <a:cxnLst/>
          <a:rect l="0" t="0" r="0" b="0"/>
          <a:pathLst>
            <a:path>
              <a:moveTo>
                <a:pt x="0" y="10283"/>
              </a:moveTo>
              <a:lnTo>
                <a:pt x="678358"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49755" y="3045348"/>
        <a:ext cx="33917" cy="33917"/>
      </dsp:txXfrm>
    </dsp:sp>
    <dsp:sp modelId="{7FAB39E6-CFEC-4DC1-B959-C0F3C1D114D9}">
      <dsp:nvSpPr>
        <dsp:cNvPr id="0" name=""/>
        <dsp:cNvSpPr/>
      </dsp:nvSpPr>
      <dsp:spPr>
        <a:xfrm>
          <a:off x="0" y="2376262"/>
          <a:ext cx="2328104" cy="1321081"/>
        </a:xfrm>
        <a:prstGeom prst="ellipse">
          <a:avLst/>
        </a:prstGeom>
        <a:solidFill>
          <a:schemeClr val="accent3">
            <a:hueOff val="9204761"/>
            <a:satOff val="-13811"/>
            <a:lumOff val="-2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Lack of confidentiality</a:t>
          </a:r>
        </a:p>
      </dsp:txBody>
      <dsp:txXfrm>
        <a:off x="340943" y="2569730"/>
        <a:ext cx="1646218" cy="934145"/>
      </dsp:txXfrm>
    </dsp:sp>
    <dsp:sp modelId="{BA006559-EAE3-4C2E-A830-A43A30AFA6C9}">
      <dsp:nvSpPr>
        <dsp:cNvPr id="0" name=""/>
        <dsp:cNvSpPr/>
      </dsp:nvSpPr>
      <dsp:spPr>
        <a:xfrm rot="12143303">
          <a:off x="1884392" y="2390378"/>
          <a:ext cx="1332849" cy="20566"/>
        </a:xfrm>
        <a:custGeom>
          <a:avLst/>
          <a:gdLst/>
          <a:ahLst/>
          <a:cxnLst/>
          <a:rect l="0" t="0" r="0" b="0"/>
          <a:pathLst>
            <a:path>
              <a:moveTo>
                <a:pt x="0" y="10283"/>
              </a:moveTo>
              <a:lnTo>
                <a:pt x="1332849"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17496" y="2367340"/>
        <a:ext cx="66642" cy="66642"/>
      </dsp:txXfrm>
    </dsp:sp>
    <dsp:sp modelId="{6F55F83E-B0B6-4A78-B404-598AB097E885}">
      <dsp:nvSpPr>
        <dsp:cNvPr id="0" name=""/>
        <dsp:cNvSpPr/>
      </dsp:nvSpPr>
      <dsp:spPr>
        <a:xfrm>
          <a:off x="0" y="1332144"/>
          <a:ext cx="2249208" cy="962025"/>
        </a:xfrm>
        <a:prstGeom prst="ellipse">
          <a:avLst/>
        </a:prstGeom>
        <a:solidFill>
          <a:schemeClr val="accent3">
            <a:hueOff val="10227513"/>
            <a:satOff val="-15345"/>
            <a:lumOff val="-2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mn-lt"/>
            </a:rPr>
            <a:t>Inappropriate setting</a:t>
          </a:r>
        </a:p>
      </dsp:txBody>
      <dsp:txXfrm>
        <a:off x="329389" y="1473029"/>
        <a:ext cx="1590430" cy="680255"/>
      </dsp:txXfrm>
    </dsp:sp>
    <dsp:sp modelId="{2333D853-C6AB-4869-BC63-C305C6711D4D}">
      <dsp:nvSpPr>
        <dsp:cNvPr id="0" name=""/>
        <dsp:cNvSpPr/>
      </dsp:nvSpPr>
      <dsp:spPr>
        <a:xfrm rot="14013882">
          <a:off x="2836440" y="1896157"/>
          <a:ext cx="1023724" cy="20566"/>
        </a:xfrm>
        <a:custGeom>
          <a:avLst/>
          <a:gdLst/>
          <a:ahLst/>
          <a:cxnLst/>
          <a:rect l="0" t="0" r="0" b="0"/>
          <a:pathLst>
            <a:path>
              <a:moveTo>
                <a:pt x="0" y="10283"/>
              </a:moveTo>
              <a:lnTo>
                <a:pt x="1023724" y="102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22709" y="1880847"/>
        <a:ext cx="51186" cy="51186"/>
      </dsp:txXfrm>
    </dsp:sp>
    <dsp:sp modelId="{1F940C1F-9FAC-4AC2-915A-0A5089C48C02}">
      <dsp:nvSpPr>
        <dsp:cNvPr id="0" name=""/>
        <dsp:cNvSpPr/>
      </dsp:nvSpPr>
      <dsp:spPr>
        <a:xfrm>
          <a:off x="1387508" y="108009"/>
          <a:ext cx="2338756" cy="145272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mn-lt"/>
            </a:rPr>
            <a:t>Inappropriate questioning</a:t>
          </a:r>
        </a:p>
        <a:p>
          <a:pPr lvl="0" algn="ctr" defTabSz="800100">
            <a:lnSpc>
              <a:spcPct val="90000"/>
            </a:lnSpc>
            <a:spcBef>
              <a:spcPct val="0"/>
            </a:spcBef>
            <a:spcAft>
              <a:spcPct val="35000"/>
            </a:spcAft>
          </a:pPr>
          <a:r>
            <a:rPr lang="en-US" sz="1800" kern="1200" dirty="0">
              <a:solidFill>
                <a:schemeClr val="tx1"/>
              </a:solidFill>
              <a:latin typeface="+mn-lt"/>
            </a:rPr>
            <a:t>( closed Questions)</a:t>
          </a:r>
          <a:endParaRPr lang="en-US" kern="1200" dirty="0">
            <a:solidFill>
              <a:schemeClr val="tx1"/>
            </a:solidFill>
            <a:latin typeface="+mn-lt"/>
          </a:endParaRPr>
        </a:p>
      </dsp:txBody>
      <dsp:txXfrm>
        <a:off x="1730011" y="320756"/>
        <a:ext cx="1653750" cy="10272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2CCF-51B0-4454-85C8-EB0B831936F9}" type="datetimeFigureOut">
              <a:rPr lang="en-GB" smtClean="0"/>
              <a:t>14/10/2016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5C113-3005-4DE0-BE3A-333410630D80}" type="slidenum">
              <a:rPr lang="en-GB" smtClean="0"/>
              <a:t>‹#›</a:t>
            </a:fld>
            <a:endParaRPr lang="en-GB"/>
          </a:p>
        </p:txBody>
      </p:sp>
    </p:spTree>
    <p:extLst>
      <p:ext uri="{BB962C8B-B14F-4D97-AF65-F5344CB8AC3E}">
        <p14:creationId xmlns:p14="http://schemas.microsoft.com/office/powerpoint/2010/main" val="187112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6F9B22-6A26-4245-BC17-F42FFC3BDBF8}" type="slidenum">
              <a:rPr lang="en-GB" smtClean="0"/>
              <a:t>27</a:t>
            </a:fld>
            <a:endParaRPr lang="en-GB"/>
          </a:p>
        </p:txBody>
      </p:sp>
    </p:spTree>
    <p:extLst>
      <p:ext uri="{BB962C8B-B14F-4D97-AF65-F5344CB8AC3E}">
        <p14:creationId xmlns:p14="http://schemas.microsoft.com/office/powerpoint/2010/main" val="266588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AEAE05-D09B-4D30-90EE-DCF5D317FA43}"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265269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AEAE05-D09B-4D30-90EE-DCF5D317FA43}"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31075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AEAE05-D09B-4D30-90EE-DCF5D317FA43}"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205668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F2D7D21-9875-4639-AF48-5FE3F2E5EA1B}" type="slidenum">
              <a:rPr lang="en-GB" altLang="en-US"/>
              <a:pPr/>
              <a:t>‹#›</a:t>
            </a:fld>
            <a:endParaRPr lang="en-GB" altLang="en-US"/>
          </a:p>
        </p:txBody>
      </p:sp>
    </p:spTree>
    <p:extLst>
      <p:ext uri="{BB962C8B-B14F-4D97-AF65-F5344CB8AC3E}">
        <p14:creationId xmlns:p14="http://schemas.microsoft.com/office/powerpoint/2010/main" val="370678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AEAE05-D09B-4D30-90EE-DCF5D317FA43}"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162683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EAE05-D09B-4D30-90EE-DCF5D317FA43}"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174701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AEAE05-D09B-4D30-90EE-DCF5D317FA43}"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311854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AEAE05-D09B-4D30-90EE-DCF5D317FA43}" type="datetimeFigureOut">
              <a:rPr lang="en-GB" smtClean="0"/>
              <a:t>14/10/2016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156907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AEAE05-D09B-4D30-90EE-DCF5D317FA43}" type="datetimeFigureOut">
              <a:rPr lang="en-GB" smtClean="0"/>
              <a:t>14/10/2016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354516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EAE05-D09B-4D30-90EE-DCF5D317FA43}" type="datetimeFigureOut">
              <a:rPr lang="en-GB" smtClean="0"/>
              <a:t>14/10/2016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428544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EAE05-D09B-4D30-90EE-DCF5D317FA43}"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112817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EAE05-D09B-4D30-90EE-DCF5D317FA43}"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54D89-2E3B-4236-BD43-FF564724AD72}" type="slidenum">
              <a:rPr lang="en-GB" smtClean="0"/>
              <a:t>‹#›</a:t>
            </a:fld>
            <a:endParaRPr lang="en-GB"/>
          </a:p>
        </p:txBody>
      </p:sp>
    </p:spTree>
    <p:extLst>
      <p:ext uri="{BB962C8B-B14F-4D97-AF65-F5344CB8AC3E}">
        <p14:creationId xmlns:p14="http://schemas.microsoft.com/office/powerpoint/2010/main" val="120439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EAE05-D09B-4D30-90EE-DCF5D317FA43}" type="datetimeFigureOut">
              <a:rPr lang="en-GB" smtClean="0"/>
              <a:t>14/10/2016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54D89-2E3B-4236-BD43-FF564724AD72}" type="slidenum">
              <a:rPr lang="en-GB" smtClean="0"/>
              <a:t>‹#›</a:t>
            </a:fld>
            <a:endParaRPr lang="en-GB"/>
          </a:p>
        </p:txBody>
      </p:sp>
    </p:spTree>
    <p:extLst>
      <p:ext uri="{BB962C8B-B14F-4D97-AF65-F5344CB8AC3E}">
        <p14:creationId xmlns:p14="http://schemas.microsoft.com/office/powerpoint/2010/main" val="317321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4"/>
            <a:ext cx="7772400" cy="2448271"/>
          </a:xfrm>
        </p:spPr>
        <p:txBody>
          <a:bodyPr>
            <a:normAutofit fontScale="90000"/>
          </a:bodyPr>
          <a:lstStyle/>
          <a:p>
            <a:r>
              <a:rPr lang="en-GB" dirty="0">
                <a:latin typeface="Comic Sans MS" pitchFamily="66" charset="0"/>
              </a:rPr>
              <a:t>Factors that may influence communication and interpersonal interaction in Health &amp; Social Care settings.</a:t>
            </a:r>
          </a:p>
        </p:txBody>
      </p:sp>
      <p:sp>
        <p:nvSpPr>
          <p:cNvPr id="3" name="Subtitle 2"/>
          <p:cNvSpPr>
            <a:spLocks noGrp="1"/>
          </p:cNvSpPr>
          <p:nvPr>
            <p:ph type="subTitle" idx="1"/>
          </p:nvPr>
        </p:nvSpPr>
        <p:spPr/>
        <p:txBody>
          <a:bodyPr/>
          <a:lstStyle/>
          <a:p>
            <a:endParaRPr lang="en-GB" dirty="0"/>
          </a:p>
        </p:txBody>
      </p:sp>
      <p:pic>
        <p:nvPicPr>
          <p:cNvPr id="4" name="Picture 3" descr="external image communication-model-with-nois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221088"/>
            <a:ext cx="4286250" cy="2428875"/>
          </a:xfrm>
          <a:prstGeom prst="rect">
            <a:avLst/>
          </a:prstGeom>
        </p:spPr>
      </p:pic>
    </p:spTree>
    <p:extLst>
      <p:ext uri="{BB962C8B-B14F-4D97-AF65-F5344CB8AC3E}">
        <p14:creationId xmlns:p14="http://schemas.microsoft.com/office/powerpoint/2010/main" val="292609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5288" y="260350"/>
            <a:ext cx="8229600" cy="1143000"/>
          </a:xfrm>
          <a:noFill/>
        </p:spPr>
        <p:txBody>
          <a:bodyPr>
            <a:normAutofit/>
          </a:bodyPr>
          <a:lstStyle/>
          <a:p>
            <a:r>
              <a:rPr lang="en-GB" alt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Environmental Factors</a:t>
            </a:r>
            <a:endParaRPr lang="en-GB" altLang="en-US" dirty="0">
              <a:solidFill>
                <a:schemeClr val="tx1"/>
              </a:solidFill>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pPr>
              <a:defRPr/>
            </a:pPr>
            <a:r>
              <a:rPr lang="en-GB" sz="2000" dirty="0">
                <a:latin typeface="Comic Sans MS"/>
                <a:ea typeface="Calibri"/>
                <a:cs typeface="Times New Roman"/>
              </a:rPr>
              <a:t>The environment refers to the physical place in which communication takes place. </a:t>
            </a:r>
          </a:p>
          <a:p>
            <a:pPr marL="0" indent="0">
              <a:buFontTx/>
              <a:buNone/>
              <a:defRPr/>
            </a:pPr>
            <a:endParaRPr lang="en-GB" sz="2000" dirty="0">
              <a:latin typeface="Comic Sans MS"/>
              <a:ea typeface="Calibri"/>
              <a:cs typeface="Times New Roman"/>
            </a:endParaRPr>
          </a:p>
          <a:p>
            <a:pPr>
              <a:defRPr/>
            </a:pPr>
            <a:r>
              <a:rPr lang="en-GB" sz="2000" dirty="0">
                <a:latin typeface="Comic Sans MS"/>
                <a:ea typeface="Calibri"/>
                <a:cs typeface="Times New Roman"/>
              </a:rPr>
              <a:t>Aspects of the physical environment can affect the quality of communication between people and may even deter individuals from making an effort to communicate with one another in the first place.</a:t>
            </a:r>
          </a:p>
          <a:p>
            <a:pPr marL="0" indent="0">
              <a:buFontTx/>
              <a:buNone/>
              <a:defRPr/>
            </a:pPr>
            <a:endParaRPr lang="en-GB" sz="2000" dirty="0"/>
          </a:p>
        </p:txBody>
      </p:sp>
    </p:spTree>
    <p:extLst>
      <p:ext uri="{BB962C8B-B14F-4D97-AF65-F5344CB8AC3E}">
        <p14:creationId xmlns:p14="http://schemas.microsoft.com/office/powerpoint/2010/main" val="327877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dirty="0">
                <a:latin typeface="Comic Sans MS" pitchFamily="66" charset="0"/>
              </a:rPr>
              <a:t>Some Environmental Factors/Problems</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9392007"/>
              </p:ext>
            </p:extLst>
          </p:nvPr>
        </p:nvGraphicFramePr>
        <p:xfrm>
          <a:off x="457200" y="1052736"/>
          <a:ext cx="8229600" cy="5516258"/>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2151969605"/>
                    </a:ext>
                  </a:extLst>
                </a:gridCol>
                <a:gridCol w="6203032">
                  <a:extLst>
                    <a:ext uri="{9D8B030D-6E8A-4147-A177-3AD203B41FA5}">
                      <a16:colId xmlns:a16="http://schemas.microsoft.com/office/drawing/2014/main" val="3173514692"/>
                    </a:ext>
                  </a:extLst>
                </a:gridCol>
              </a:tblGrid>
              <a:tr h="344574">
                <a:tc>
                  <a:txBody>
                    <a:bodyPr/>
                    <a:lstStyle/>
                    <a:p>
                      <a:r>
                        <a:rPr lang="en-GB" sz="2400" dirty="0">
                          <a:latin typeface="Comic Sans MS" panose="030F0702030302020204" pitchFamily="66" charset="0"/>
                        </a:rPr>
                        <a:t>Factor</a:t>
                      </a:r>
                    </a:p>
                  </a:txBody>
                  <a:tcPr/>
                </a:tc>
                <a:tc>
                  <a:txBody>
                    <a:bodyPr/>
                    <a:lstStyle/>
                    <a:p>
                      <a:r>
                        <a:rPr lang="en-GB" sz="2000" dirty="0">
                          <a:latin typeface="Comic Sans MS" panose="030F0702030302020204" pitchFamily="66" charset="0"/>
                        </a:rPr>
                        <a:t>Possible Effect</a:t>
                      </a:r>
                    </a:p>
                  </a:txBody>
                  <a:tcPr/>
                </a:tc>
                <a:extLst>
                  <a:ext uri="{0D108BD9-81ED-4DB2-BD59-A6C34878D82A}">
                    <a16:rowId xmlns:a16="http://schemas.microsoft.com/office/drawing/2014/main" val="1131505645"/>
                  </a:ext>
                </a:extLst>
              </a:tr>
              <a:tr h="603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omic Sans MS" pitchFamily="66" charset="0"/>
                        </a:rPr>
                        <a:t>Time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omic Sans MS" pitchFamily="66" charset="0"/>
                        </a:rPr>
                        <a:t>Limited time or perceived limited time may prevent a person effectively communicating their needs.</a:t>
                      </a:r>
                      <a:endParaRPr lang="en-GB" dirty="0"/>
                    </a:p>
                  </a:txBody>
                  <a:tcPr/>
                </a:tc>
                <a:extLst>
                  <a:ext uri="{0D108BD9-81ED-4DB2-BD59-A6C34878D82A}">
                    <a16:rowId xmlns:a16="http://schemas.microsoft.com/office/drawing/2014/main" val="2825403834"/>
                  </a:ext>
                </a:extLst>
              </a:tr>
              <a:tr h="603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omic Sans MS" pitchFamily="66" charset="0"/>
                        </a:rPr>
                        <a:t>Noise</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omic Sans MS" pitchFamily="66" charset="0"/>
                        </a:rPr>
                        <a:t>Affects our ability to listen and concentrate. </a:t>
                      </a:r>
                    </a:p>
                    <a:p>
                      <a:endParaRPr lang="en-GB" dirty="0"/>
                    </a:p>
                  </a:txBody>
                  <a:tcPr/>
                </a:tc>
                <a:extLst>
                  <a:ext uri="{0D108BD9-81ED-4DB2-BD59-A6C34878D82A}">
                    <a16:rowId xmlns:a16="http://schemas.microsoft.com/office/drawing/2014/main" val="2939727949"/>
                  </a:ext>
                </a:extLst>
              </a:tr>
              <a:tr h="861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omic Sans MS" pitchFamily="66" charset="0"/>
                        </a:rPr>
                        <a:t>Comfort</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omic Sans MS" pitchFamily="66" charset="0"/>
                        </a:rPr>
                        <a:t>Environments that are too hot or cold cause discomfort and affect our concentration.</a:t>
                      </a:r>
                    </a:p>
                    <a:p>
                      <a:endParaRPr lang="en-GB" dirty="0"/>
                    </a:p>
                  </a:txBody>
                  <a:tcPr/>
                </a:tc>
                <a:extLst>
                  <a:ext uri="{0D108BD9-81ED-4DB2-BD59-A6C34878D82A}">
                    <a16:rowId xmlns:a16="http://schemas.microsoft.com/office/drawing/2014/main" val="684099463"/>
                  </a:ext>
                </a:extLst>
              </a:tr>
              <a:tr h="861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omic Sans MS" pitchFamily="66" charset="0"/>
                        </a:rPr>
                        <a:t>Lighting </a:t>
                      </a:r>
                    </a:p>
                    <a:p>
                      <a:endParaRPr lang="en-GB" dirty="0"/>
                    </a:p>
                  </a:txBody>
                  <a:tcPr/>
                </a:tc>
                <a:tc>
                  <a:txBody>
                    <a:bodyPr/>
                    <a:lstStyle/>
                    <a:p>
                      <a:r>
                        <a:rPr lang="en-GB" sz="1800" dirty="0">
                          <a:solidFill>
                            <a:schemeClr val="tx2"/>
                          </a:solidFill>
                          <a:latin typeface="Comic Sans MS" pitchFamily="66" charset="0"/>
                        </a:rPr>
                        <a:t>Poor lighting can affect our ability to notice nonverbal communication and could reduce a hearing-impaired person’s ability to lip read.</a:t>
                      </a:r>
                      <a:endParaRPr lang="en-GB" dirty="0"/>
                    </a:p>
                  </a:txBody>
                  <a:tcPr/>
                </a:tc>
                <a:extLst>
                  <a:ext uri="{0D108BD9-81ED-4DB2-BD59-A6C34878D82A}">
                    <a16:rowId xmlns:a16="http://schemas.microsoft.com/office/drawing/2014/main" val="4229458214"/>
                  </a:ext>
                </a:extLst>
              </a:tr>
              <a:tr h="861435">
                <a:tc>
                  <a:txBody>
                    <a:bodyPr/>
                    <a:lstStyle/>
                    <a:p>
                      <a:r>
                        <a:rPr lang="en-GB" sz="1800" dirty="0">
                          <a:latin typeface="Comic Sans MS" pitchFamily="66" charset="0"/>
                        </a:rPr>
                        <a:t>Space / lack of privacy</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omic Sans MS" pitchFamily="66" charset="0"/>
                        </a:rPr>
                        <a:t>Discourages people from expressing their feelings and problems.</a:t>
                      </a:r>
                    </a:p>
                    <a:p>
                      <a:endParaRPr lang="en-GB" dirty="0"/>
                    </a:p>
                  </a:txBody>
                  <a:tcPr/>
                </a:tc>
                <a:extLst>
                  <a:ext uri="{0D108BD9-81ED-4DB2-BD59-A6C34878D82A}">
                    <a16:rowId xmlns:a16="http://schemas.microsoft.com/office/drawing/2014/main" val="4019500315"/>
                  </a:ext>
                </a:extLst>
              </a:tr>
              <a:tr h="1035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omic Sans MS" pitchFamily="66" charset="0"/>
                        </a:rPr>
                        <a:t>Seating arrangements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Comic Sans MS" pitchFamily="66" charset="0"/>
                        </a:rPr>
                        <a:t>May be difficult to communicate if you can’t see the other person clearly or furniture may create a barrier.</a:t>
                      </a:r>
                      <a:endParaRPr lang="en-GB" dirty="0"/>
                    </a:p>
                  </a:txBody>
                  <a:tcPr/>
                </a:tc>
                <a:extLst>
                  <a:ext uri="{0D108BD9-81ED-4DB2-BD59-A6C34878D82A}">
                    <a16:rowId xmlns:a16="http://schemas.microsoft.com/office/drawing/2014/main" val="1887299705"/>
                  </a:ext>
                </a:extLst>
              </a:tr>
            </a:tbl>
          </a:graphicData>
        </a:graphic>
      </p:graphicFrame>
    </p:spTree>
    <p:extLst>
      <p:ext uri="{BB962C8B-B14F-4D97-AF65-F5344CB8AC3E}">
        <p14:creationId xmlns:p14="http://schemas.microsoft.com/office/powerpoint/2010/main" val="415953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70C0"/>
                </a:solidFill>
                <a:latin typeface="Comic Sans MS" panose="030F0702030302020204" pitchFamily="66" charset="0"/>
              </a:rPr>
              <a:t>Activity 2 </a:t>
            </a:r>
            <a:r>
              <a:rPr lang="en-GB" dirty="0">
                <a:latin typeface="Comic Sans MS" panose="030F0702030302020204" pitchFamily="66" charset="0"/>
              </a:rPr>
              <a:t>– 20 minutes</a:t>
            </a:r>
          </a:p>
        </p:txBody>
      </p:sp>
      <p:sp>
        <p:nvSpPr>
          <p:cNvPr id="3" name="Content Placeholder 2"/>
          <p:cNvSpPr>
            <a:spLocks noGrp="1"/>
          </p:cNvSpPr>
          <p:nvPr>
            <p:ph idx="1"/>
          </p:nvPr>
        </p:nvSpPr>
        <p:spPr>
          <a:xfrm>
            <a:off x="457200" y="1600201"/>
            <a:ext cx="8229600" cy="3196952"/>
          </a:xfrm>
        </p:spPr>
        <p:txBody>
          <a:bodyPr>
            <a:normAutofit lnSpcReduction="10000"/>
          </a:bodyPr>
          <a:lstStyle/>
          <a:p>
            <a:r>
              <a:rPr lang="en-GB" dirty="0">
                <a:latin typeface="Comic Sans MS" panose="030F0702030302020204" pitchFamily="66" charset="0"/>
              </a:rPr>
              <a:t>Read &amp; make a set of notes on the environmental factors using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Walsh M (2011) BTEC National Health &amp; Social Care level 3. Harper Collins. London </a:t>
            </a:r>
            <a:r>
              <a:rPr lang="en-GB" dirty="0" smtClean="0">
                <a:latin typeface="Comic Sans MS" panose="030F0702030302020204" pitchFamily="66" charset="0"/>
              </a:rPr>
              <a:t>pages36 </a:t>
            </a:r>
            <a:r>
              <a:rPr lang="en-GB" dirty="0">
                <a:latin typeface="Comic Sans MS" panose="030F0702030302020204" pitchFamily="66" charset="0"/>
              </a:rPr>
              <a:t>-39</a:t>
            </a:r>
            <a:r>
              <a:rPr lang="en-GB" dirty="0" smtClean="0">
                <a:latin typeface="Comic Sans MS" panose="030F0702030302020204" pitchFamily="66" charset="0"/>
              </a:rPr>
              <a:t>.</a:t>
            </a: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626979" y="4725144"/>
            <a:ext cx="2059821" cy="1874668"/>
          </a:xfrm>
          <a:prstGeom prst="rect">
            <a:avLst/>
          </a:prstGeom>
        </p:spPr>
      </p:pic>
      <p:sp>
        <p:nvSpPr>
          <p:cNvPr id="5" name="TextBox 4"/>
          <p:cNvSpPr txBox="1"/>
          <p:nvPr/>
        </p:nvSpPr>
        <p:spPr>
          <a:xfrm>
            <a:off x="457200" y="5229200"/>
            <a:ext cx="5698976" cy="923330"/>
          </a:xfrm>
          <a:prstGeom prst="rect">
            <a:avLst/>
          </a:prstGeom>
          <a:noFill/>
        </p:spPr>
        <p:txBody>
          <a:bodyPr wrap="square" rtlCol="0">
            <a:spAutoFit/>
          </a:bodyPr>
          <a:lstStyle/>
          <a:p>
            <a:r>
              <a:rPr lang="en-GB" dirty="0">
                <a:solidFill>
                  <a:srgbClr val="00B0F0"/>
                </a:solidFill>
              </a:rPr>
              <a:t>These notes will assist you when completing the environmental part of Assignment 3 – you will still need to do some extra reading to find other sources of information</a:t>
            </a:r>
            <a:endParaRPr lang="en-GB" dirty="0">
              <a:solidFill>
                <a:srgbClr val="00B0F0"/>
              </a:solidFill>
            </a:endParaRPr>
          </a:p>
        </p:txBody>
      </p:sp>
    </p:spTree>
    <p:extLst>
      <p:ext uri="{BB962C8B-B14F-4D97-AF65-F5344CB8AC3E}">
        <p14:creationId xmlns:p14="http://schemas.microsoft.com/office/powerpoint/2010/main" val="226856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latin typeface="Comic Sans MS" panose="030F0702030302020204" pitchFamily="66" charset="0"/>
              </a:rPr>
              <a:t>Extension Activity – check your learning.</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400" dirty="0">
                <a:latin typeface="Comic Sans MS" panose="030F0702030302020204" pitchFamily="66" charset="0"/>
              </a:rPr>
              <a:t>Identify  five different environmental factors that can influence the effectiveness of communication.</a:t>
            </a:r>
          </a:p>
          <a:p>
            <a:pPr marL="514350" indent="-514350">
              <a:buFont typeface="+mj-lt"/>
              <a:buAutoNum type="arabicPeriod"/>
            </a:pPr>
            <a:r>
              <a:rPr lang="en-GB" sz="2400" dirty="0">
                <a:latin typeface="Comic Sans MS" panose="030F0702030302020204" pitchFamily="66" charset="0"/>
              </a:rPr>
              <a:t>Describe the possible impact of poor lighting on communication and interaction in a residential care setting.</a:t>
            </a:r>
          </a:p>
          <a:p>
            <a:pPr marL="514350" indent="-514350">
              <a:buFont typeface="+mj-lt"/>
              <a:buAutoNum type="arabicPeriod"/>
            </a:pPr>
            <a:r>
              <a:rPr lang="en-GB" sz="2400" dirty="0">
                <a:latin typeface="Comic Sans MS" panose="030F0702030302020204" pitchFamily="66" charset="0"/>
              </a:rPr>
              <a:t>Identify three sources of noise that could impact on communication within a setting.</a:t>
            </a:r>
          </a:p>
          <a:p>
            <a:pPr marL="514350" indent="-514350">
              <a:buFont typeface="+mj-lt"/>
              <a:buAutoNum type="arabicPeriod"/>
            </a:pPr>
            <a:r>
              <a:rPr lang="en-GB" sz="2400" dirty="0">
                <a:latin typeface="Comic Sans MS" panose="030F0702030302020204" pitchFamily="66" charset="0"/>
              </a:rPr>
              <a:t>What is communal space and why is it important to have this in a residential care setting?</a:t>
            </a:r>
          </a:p>
          <a:p>
            <a:pPr marL="514350" indent="-514350">
              <a:buFont typeface="+mj-lt"/>
              <a:buAutoNum type="arabicPeriod"/>
            </a:pPr>
            <a:r>
              <a:rPr lang="en-GB" sz="2400" dirty="0">
                <a:latin typeface="Comic Sans MS" panose="030F0702030302020204" pitchFamily="66" charset="0"/>
              </a:rPr>
              <a:t>How can seating in a communal room be used to promote more effective group interaction?</a:t>
            </a:r>
          </a:p>
        </p:txBody>
      </p:sp>
    </p:spTree>
    <p:extLst>
      <p:ext uri="{BB962C8B-B14F-4D97-AF65-F5344CB8AC3E}">
        <p14:creationId xmlns:p14="http://schemas.microsoft.com/office/powerpoint/2010/main" val="3441126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B050"/>
                </a:solidFill>
                <a:latin typeface="Comic Sans MS" panose="030F0702030302020204" pitchFamily="66" charset="0"/>
              </a:rPr>
              <a:t>Activity 3 - Group work </a:t>
            </a:r>
          </a:p>
        </p:txBody>
      </p:sp>
      <p:sp>
        <p:nvSpPr>
          <p:cNvPr id="3" name="Content Placeholder 2"/>
          <p:cNvSpPr>
            <a:spLocks noGrp="1"/>
          </p:cNvSpPr>
          <p:nvPr>
            <p:ph sz="half" idx="1"/>
          </p:nvPr>
        </p:nvSpPr>
        <p:spPr>
          <a:xfrm>
            <a:off x="441216" y="1600199"/>
            <a:ext cx="5282912" cy="4493097"/>
          </a:xfrm>
        </p:spPr>
        <p:txBody>
          <a:bodyPr>
            <a:normAutofit fontScale="92500" lnSpcReduction="10000"/>
          </a:bodyPr>
          <a:lstStyle/>
          <a:p>
            <a:pPr marL="0" indent="0">
              <a:buNone/>
            </a:pPr>
            <a:r>
              <a:rPr lang="en-GB" dirty="0">
                <a:latin typeface="Comic Sans MS" panose="030F0702030302020204" pitchFamily="66" charset="0"/>
              </a:rPr>
              <a:t>Dr Baldwin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Read the case study.</a:t>
            </a:r>
          </a:p>
          <a:p>
            <a:pPr marL="0" indent="0">
              <a:buNone/>
            </a:pPr>
            <a:r>
              <a:rPr lang="en-GB" dirty="0">
                <a:latin typeface="Comic Sans MS" panose="030F0702030302020204" pitchFamily="66" charset="0"/>
              </a:rPr>
              <a:t>Identify the potential environmental barriers to effective communication.</a:t>
            </a:r>
          </a:p>
          <a:p>
            <a:pPr marL="0" indent="0">
              <a:buNone/>
            </a:pPr>
            <a:r>
              <a:rPr lang="en-GB" dirty="0">
                <a:latin typeface="Comic Sans MS" panose="030F0702030302020204" pitchFamily="66" charset="0"/>
              </a:rPr>
              <a:t>Produce some recommendations for Dr Baldwin  that would enable him to improve the interpersonal interactions with his patients</a:t>
            </a:r>
            <a:r>
              <a:rPr lang="en-GB" dirty="0"/>
              <a:t>.</a:t>
            </a:r>
          </a:p>
        </p:txBody>
      </p:sp>
      <p:pic>
        <p:nvPicPr>
          <p:cNvPr id="5" name="Content Placeholder 4" descr="Has Jeremy Hunt saved General Practice with &quot;named GPs&quot; for th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2200" y="2739231"/>
            <a:ext cx="2200300" cy="2247900"/>
          </a:xfrm>
        </p:spPr>
      </p:pic>
      <p:pic>
        <p:nvPicPr>
          <p:cNvPr id="8" name="Picture 7" descr="discu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28334"/>
            <a:ext cx="1785906" cy="1644482"/>
          </a:xfrm>
          <a:prstGeom prst="rect">
            <a:avLst/>
          </a:prstGeom>
        </p:spPr>
      </p:pic>
      <p:sp>
        <p:nvSpPr>
          <p:cNvPr id="4" name="TextBox 3"/>
          <p:cNvSpPr txBox="1"/>
          <p:nvPr/>
        </p:nvSpPr>
        <p:spPr>
          <a:xfrm>
            <a:off x="5436096" y="5373216"/>
            <a:ext cx="3250704" cy="1477328"/>
          </a:xfrm>
          <a:prstGeom prst="rect">
            <a:avLst/>
          </a:prstGeom>
          <a:noFill/>
        </p:spPr>
        <p:txBody>
          <a:bodyPr wrap="square" rtlCol="0">
            <a:spAutoFit/>
          </a:bodyPr>
          <a:lstStyle/>
          <a:p>
            <a:r>
              <a:rPr lang="en-GB" dirty="0" smtClean="0">
                <a:solidFill>
                  <a:srgbClr val="00B0F0"/>
                </a:solidFill>
              </a:rPr>
              <a:t>This </a:t>
            </a:r>
            <a:r>
              <a:rPr lang="en-GB" dirty="0">
                <a:solidFill>
                  <a:srgbClr val="00B0F0"/>
                </a:solidFill>
              </a:rPr>
              <a:t>will assist you when completing </a:t>
            </a:r>
            <a:r>
              <a:rPr lang="en-GB" dirty="0" smtClean="0">
                <a:solidFill>
                  <a:srgbClr val="00B0F0"/>
                </a:solidFill>
              </a:rPr>
              <a:t> </a:t>
            </a:r>
            <a:r>
              <a:rPr lang="en-GB" dirty="0">
                <a:solidFill>
                  <a:srgbClr val="00B0F0"/>
                </a:solidFill>
              </a:rPr>
              <a:t>Assignment 3 – you will still need to do some extra reading to find other sources of information</a:t>
            </a:r>
            <a:endParaRPr lang="en-GB" dirty="0">
              <a:solidFill>
                <a:srgbClr val="00B0F0"/>
              </a:solidFill>
            </a:endParaRPr>
          </a:p>
        </p:txBody>
      </p:sp>
    </p:spTree>
    <p:extLst>
      <p:ext uri="{BB962C8B-B14F-4D97-AF65-F5344CB8AC3E}">
        <p14:creationId xmlns:p14="http://schemas.microsoft.com/office/powerpoint/2010/main" val="134648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000" dirty="0">
                <a:solidFill>
                  <a:srgbClr val="7030A0"/>
                </a:solidFill>
                <a:latin typeface="Comic Sans MS" panose="030F0702030302020204" pitchFamily="66" charset="0"/>
              </a:rPr>
              <a:t>Activity 4 – Paired Research</a:t>
            </a:r>
            <a:br>
              <a:rPr lang="en-GB" sz="4000" dirty="0">
                <a:solidFill>
                  <a:srgbClr val="7030A0"/>
                </a:solidFill>
                <a:latin typeface="Comic Sans MS" panose="030F0702030302020204" pitchFamily="66" charset="0"/>
              </a:rPr>
            </a:br>
            <a:r>
              <a:rPr lang="en-GB" sz="4000" dirty="0">
                <a:solidFill>
                  <a:srgbClr val="7030A0"/>
                </a:solidFill>
                <a:latin typeface="Comic Sans MS" panose="030F0702030302020204" pitchFamily="66" charset="0"/>
              </a:rPr>
              <a:t>                   Task</a:t>
            </a:r>
          </a:p>
        </p:txBody>
      </p:sp>
      <p:sp>
        <p:nvSpPr>
          <p:cNvPr id="5" name="Content Placeholder 4"/>
          <p:cNvSpPr>
            <a:spLocks noGrp="1"/>
          </p:cNvSpPr>
          <p:nvPr>
            <p:ph idx="1"/>
          </p:nvPr>
        </p:nvSpPr>
        <p:spPr/>
        <p:txBody>
          <a:bodyPr>
            <a:normAutofit lnSpcReduction="10000"/>
          </a:bodyPr>
          <a:lstStyle/>
          <a:p>
            <a:pPr marL="514350" indent="-514350">
              <a:buAutoNum type="arabicPeriod"/>
            </a:pPr>
            <a:r>
              <a:rPr lang="en-GB" sz="2800" dirty="0">
                <a:latin typeface="Comic Sans MS" panose="030F0702030302020204" pitchFamily="66" charset="0"/>
              </a:rPr>
              <a:t>Research &amp; discuss the factor you have</a:t>
            </a:r>
          </a:p>
          <a:p>
            <a:pPr marL="0" indent="0">
              <a:buNone/>
            </a:pPr>
            <a:r>
              <a:rPr lang="en-GB" sz="2800" dirty="0">
                <a:latin typeface="Comic Sans MS" panose="030F0702030302020204" pitchFamily="66" charset="0"/>
              </a:rPr>
              <a:t>     been given</a:t>
            </a:r>
            <a:r>
              <a:rPr lang="en-GB" dirty="0">
                <a:latin typeface="Comic Sans MS" panose="030F0702030302020204" pitchFamily="66" charset="0"/>
              </a:rPr>
              <a:t>.  - </a:t>
            </a:r>
            <a:r>
              <a:rPr lang="en-GB" sz="2600" dirty="0">
                <a:latin typeface="Comic Sans MS" panose="030F0702030302020204" pitchFamily="66" charset="0"/>
              </a:rPr>
              <a:t>Type of setting, Space available, Noise levels, Quality of lighting, Seating Arrangements, Time available. </a:t>
            </a:r>
          </a:p>
          <a:p>
            <a:pPr marL="0" indent="0">
              <a:buNone/>
            </a:pPr>
            <a:r>
              <a:rPr lang="en-GB" dirty="0">
                <a:latin typeface="Comic Sans MS" panose="030F0702030302020204" pitchFamily="66" charset="0"/>
              </a:rPr>
              <a:t>2</a:t>
            </a:r>
            <a:r>
              <a:rPr lang="en-GB" sz="2800" dirty="0">
                <a:latin typeface="Comic Sans MS" panose="030F0702030302020204" pitchFamily="66" charset="0"/>
              </a:rPr>
              <a:t>. Complete the table on the document </a:t>
            </a:r>
          </a:p>
          <a:p>
            <a:pPr marL="0" indent="0">
              <a:buNone/>
            </a:pPr>
            <a:r>
              <a:rPr lang="en-GB" sz="2800" dirty="0">
                <a:latin typeface="Comic Sans MS" panose="030F0702030302020204" pitchFamily="66" charset="0"/>
              </a:rPr>
              <a:t>   Student paired work on Connect – email</a:t>
            </a:r>
          </a:p>
          <a:p>
            <a:pPr marL="0" indent="0">
              <a:buNone/>
            </a:pPr>
            <a:r>
              <a:rPr lang="en-GB" sz="2800" dirty="0">
                <a:latin typeface="Comic Sans MS" panose="030F0702030302020204" pitchFamily="66" charset="0"/>
              </a:rPr>
              <a:t>   to Ann.</a:t>
            </a:r>
          </a:p>
          <a:p>
            <a:pPr marL="0" indent="0">
              <a:buNone/>
            </a:pPr>
            <a:r>
              <a:rPr lang="en-GB" sz="2800" dirty="0">
                <a:latin typeface="Comic Sans MS" panose="030F0702030302020204" pitchFamily="66" charset="0"/>
              </a:rPr>
              <a:t>3. Be ready to display your table to the</a:t>
            </a:r>
          </a:p>
          <a:p>
            <a:pPr marL="0" indent="0">
              <a:buNone/>
            </a:pPr>
            <a:r>
              <a:rPr lang="en-GB" sz="2800" dirty="0">
                <a:latin typeface="Comic Sans MS" panose="030F0702030302020204" pitchFamily="66" charset="0"/>
              </a:rPr>
              <a:t>    class and present back your finding.</a:t>
            </a:r>
          </a:p>
          <a:p>
            <a:pPr marL="0" indent="0">
              <a:buNone/>
            </a:pPr>
            <a:endParaRPr lang="en-GB" sz="2800"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6" name="Picture 5" descr="external image pair%20read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01" y="22651"/>
            <a:ext cx="2299261" cy="1577549"/>
          </a:xfrm>
          <a:prstGeom prst="rect">
            <a:avLst/>
          </a:prstGeom>
        </p:spPr>
      </p:pic>
    </p:spTree>
    <p:extLst>
      <p:ext uri="{BB962C8B-B14F-4D97-AF65-F5344CB8AC3E}">
        <p14:creationId xmlns:p14="http://schemas.microsoft.com/office/powerpoint/2010/main" val="273810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Barriers to communication</a:t>
            </a:r>
          </a:p>
        </p:txBody>
      </p:sp>
      <p:sp>
        <p:nvSpPr>
          <p:cNvPr id="3" name="Content Placeholder 2"/>
          <p:cNvSpPr>
            <a:spLocks noGrp="1"/>
          </p:cNvSpPr>
          <p:nvPr>
            <p:ph idx="1"/>
          </p:nvPr>
        </p:nvSpPr>
        <p:spPr/>
        <p:txBody>
          <a:bodyPr>
            <a:normAutofit/>
          </a:bodyPr>
          <a:lstStyle/>
          <a:p>
            <a:r>
              <a:rPr lang="en-GB" dirty="0">
                <a:latin typeface="Comic Sans MS" pitchFamily="66" charset="0"/>
              </a:rPr>
              <a:t>Barriers prevent the message being passed effectively.</a:t>
            </a:r>
          </a:p>
          <a:p>
            <a:pPr marL="514350" indent="-514350">
              <a:buFont typeface="+mj-lt"/>
              <a:buAutoNum type="arabicPeriod"/>
            </a:pPr>
            <a:r>
              <a:rPr lang="en-GB" sz="2800" dirty="0">
                <a:latin typeface="Comic Sans MS" pitchFamily="66" charset="0"/>
              </a:rPr>
              <a:t>Prevent or interfere with the person’s ability to </a:t>
            </a:r>
            <a:r>
              <a:rPr lang="en-GB" sz="2800" b="1" dirty="0">
                <a:solidFill>
                  <a:srgbClr val="FF0000"/>
                </a:solidFill>
                <a:latin typeface="Comic Sans MS" pitchFamily="66" charset="0"/>
              </a:rPr>
              <a:t>send</a:t>
            </a:r>
            <a:r>
              <a:rPr lang="en-GB" sz="2800" dirty="0">
                <a:latin typeface="Comic Sans MS" pitchFamily="66" charset="0"/>
              </a:rPr>
              <a:t> a ‘message’</a:t>
            </a:r>
          </a:p>
          <a:p>
            <a:pPr marL="514350" indent="-514350">
              <a:buFont typeface="+mj-lt"/>
              <a:buAutoNum type="arabicPeriod"/>
            </a:pPr>
            <a:r>
              <a:rPr lang="en-GB" sz="2800" dirty="0">
                <a:latin typeface="Comic Sans MS" pitchFamily="66" charset="0"/>
              </a:rPr>
              <a:t>Prevent or interfere with the person’s ability to </a:t>
            </a:r>
            <a:r>
              <a:rPr lang="en-GB" sz="2800" b="1" dirty="0">
                <a:solidFill>
                  <a:srgbClr val="FF0000"/>
                </a:solidFill>
                <a:latin typeface="Comic Sans MS" pitchFamily="66" charset="0"/>
              </a:rPr>
              <a:t>receive</a:t>
            </a:r>
            <a:r>
              <a:rPr lang="en-GB" sz="2800" dirty="0">
                <a:latin typeface="Comic Sans MS" pitchFamily="66" charset="0"/>
              </a:rPr>
              <a:t> a ‘message’.</a:t>
            </a:r>
          </a:p>
          <a:p>
            <a:pPr marL="514350" indent="-514350">
              <a:buFont typeface="+mj-lt"/>
              <a:buAutoNum type="arabicPeriod"/>
            </a:pPr>
            <a:r>
              <a:rPr lang="en-GB" sz="2800" dirty="0">
                <a:latin typeface="Comic Sans MS" pitchFamily="66" charset="0"/>
              </a:rPr>
              <a:t>Prevent or interfere with the person’s ability to </a:t>
            </a:r>
            <a:r>
              <a:rPr lang="en-GB" sz="2800" b="1" dirty="0">
                <a:solidFill>
                  <a:srgbClr val="FF0000"/>
                </a:solidFill>
                <a:latin typeface="Comic Sans MS" pitchFamily="66" charset="0"/>
              </a:rPr>
              <a:t>understand</a:t>
            </a:r>
            <a:r>
              <a:rPr lang="en-GB" sz="2800" dirty="0">
                <a:solidFill>
                  <a:srgbClr val="FF0000"/>
                </a:solidFill>
                <a:latin typeface="Comic Sans MS" pitchFamily="66" charset="0"/>
              </a:rPr>
              <a:t> </a:t>
            </a:r>
            <a:r>
              <a:rPr lang="en-GB" sz="2800" dirty="0">
                <a:latin typeface="Comic Sans MS" pitchFamily="66" charset="0"/>
              </a:rPr>
              <a:t>a ‘message’.</a:t>
            </a:r>
          </a:p>
          <a:p>
            <a:endParaRPr lang="en-GB" dirty="0">
              <a:latin typeface="Comic Sans MS" pitchFamily="66" charset="0"/>
            </a:endParaRPr>
          </a:p>
        </p:txBody>
      </p:sp>
    </p:spTree>
    <p:extLst>
      <p:ext uri="{BB962C8B-B14F-4D97-AF65-F5344CB8AC3E}">
        <p14:creationId xmlns:p14="http://schemas.microsoft.com/office/powerpoint/2010/main" val="253156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latin typeface="Comic Sans MS" panose="030F0702030302020204" pitchFamily="66" charset="0"/>
              </a:rPr>
              <a:t>What factors other than environmental factors may affect a persons ability to send a message? </a:t>
            </a:r>
          </a:p>
        </p:txBody>
      </p:sp>
      <p:pic>
        <p:nvPicPr>
          <p:cNvPr id="4" name="Picture 3" descr="DiscussionFor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4872972"/>
            <a:ext cx="2386608" cy="1723661"/>
          </a:xfrm>
          <a:prstGeom prst="rect">
            <a:avLst/>
          </a:prstGeom>
        </p:spPr>
      </p:pic>
      <p:sp>
        <p:nvSpPr>
          <p:cNvPr id="3" name="Content Placeholder 2"/>
          <p:cNvSpPr>
            <a:spLocks noGrp="1"/>
          </p:cNvSpPr>
          <p:nvPr>
            <p:ph idx="1"/>
          </p:nvPr>
        </p:nvSpPr>
        <p:spPr/>
        <p:txBody>
          <a:bodyPr>
            <a:normAutofit fontScale="85000" lnSpcReduction="10000"/>
          </a:bodyPr>
          <a:lstStyle/>
          <a:p>
            <a:r>
              <a:rPr lang="en-GB" dirty="0">
                <a:solidFill>
                  <a:srgbClr val="FF0000"/>
                </a:solidFill>
                <a:latin typeface="Comic Sans MS" panose="030F0702030302020204" pitchFamily="66" charset="0"/>
              </a:rPr>
              <a:t>Language - </a:t>
            </a:r>
            <a:r>
              <a:rPr lang="en-GB" dirty="0">
                <a:latin typeface="Comic Sans MS" pitchFamily="66" charset="0"/>
              </a:rPr>
              <a:t>English may be a second or even third language for some people and may not be spoken or understood at all by others. </a:t>
            </a:r>
          </a:p>
          <a:p>
            <a:pPr marL="0" indent="0">
              <a:buNone/>
            </a:pPr>
            <a:endParaRPr lang="en-GB" dirty="0">
              <a:solidFill>
                <a:srgbClr val="FF0000"/>
              </a:solidFill>
              <a:latin typeface="Comic Sans MS" panose="030F0702030302020204" pitchFamily="66" charset="0"/>
            </a:endParaRPr>
          </a:p>
          <a:p>
            <a:r>
              <a:rPr lang="en-GB" dirty="0">
                <a:solidFill>
                  <a:srgbClr val="FF0000"/>
                </a:solidFill>
                <a:latin typeface="Comic Sans MS" panose="030F0702030302020204" pitchFamily="66" charset="0"/>
              </a:rPr>
              <a:t>Sensory Impairment </a:t>
            </a:r>
            <a:r>
              <a:rPr lang="en-GB" dirty="0">
                <a:latin typeface="Comic Sans MS" panose="030F0702030302020204" pitchFamily="66" charset="0"/>
              </a:rPr>
              <a:t>-</a:t>
            </a:r>
            <a:r>
              <a:rPr lang="en-GB" dirty="0">
                <a:solidFill>
                  <a:srgbClr val="0070C0"/>
                </a:solidFill>
                <a:latin typeface="Comic Sans MS" pitchFamily="66" charset="0"/>
              </a:rPr>
              <a:t>Visual and hearing impairment </a:t>
            </a:r>
            <a:r>
              <a:rPr lang="en-GB" dirty="0">
                <a:latin typeface="Comic Sans MS" pitchFamily="66" charset="0"/>
              </a:rPr>
              <a:t>can act as a barrier to effective communication.  </a:t>
            </a:r>
            <a:r>
              <a:rPr lang="en-GB" dirty="0">
                <a:solidFill>
                  <a:srgbClr val="0070C0"/>
                </a:solidFill>
                <a:latin typeface="Comic Sans MS" pitchFamily="66" charset="0"/>
              </a:rPr>
              <a:t>Conditions such as cerebral palsy, Down’s syndrome and autism </a:t>
            </a:r>
            <a:r>
              <a:rPr lang="en-GB" dirty="0">
                <a:latin typeface="Comic Sans MS" pitchFamily="66" charset="0"/>
              </a:rPr>
              <a:t>also tend to limit an individual’s ability to communicate verbally and to interpret other people’s non-verbal communication</a:t>
            </a:r>
            <a:r>
              <a:rPr lang="en-GB" dirty="0">
                <a:solidFill>
                  <a:srgbClr val="0070C0"/>
                </a:solidFill>
                <a:latin typeface="Comic Sans MS" pitchFamily="66" charset="0"/>
              </a:rPr>
              <a:t>.</a:t>
            </a:r>
            <a:endParaRPr lang="en-GB" dirty="0">
              <a:solidFill>
                <a:srgbClr val="0070C0"/>
              </a:solidFill>
            </a:endParaRPr>
          </a:p>
        </p:txBody>
      </p:sp>
    </p:spTree>
    <p:extLst>
      <p:ext uri="{BB962C8B-B14F-4D97-AF65-F5344CB8AC3E}">
        <p14:creationId xmlns:p14="http://schemas.microsoft.com/office/powerpoint/2010/main" val="40287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pPr algn="l"/>
            <a:r>
              <a:rPr lang="en-GB" sz="3200" dirty="0">
                <a:latin typeface="Comic Sans MS" panose="030F0702030302020204" pitchFamily="66" charset="0"/>
              </a:rPr>
              <a:t>What factors may affect a persons ability to understand message that is received? </a:t>
            </a:r>
            <a:endParaRPr lang="en-GB" sz="3200" dirty="0"/>
          </a:p>
        </p:txBody>
      </p:sp>
      <p:pic>
        <p:nvPicPr>
          <p:cNvPr id="4" name="Picture 3"/>
          <p:cNvPicPr>
            <a:picLocks noChangeAspect="1"/>
          </p:cNvPicPr>
          <p:nvPr/>
        </p:nvPicPr>
        <p:blipFill>
          <a:blip r:embed="rId2"/>
          <a:stretch>
            <a:fillRect/>
          </a:stretch>
        </p:blipFill>
        <p:spPr>
          <a:xfrm>
            <a:off x="7020272" y="5516016"/>
            <a:ext cx="1891127" cy="1365278"/>
          </a:xfrm>
          <a:prstGeom prst="rect">
            <a:avLst/>
          </a:prstGeom>
        </p:spPr>
      </p:pic>
      <p:sp>
        <p:nvSpPr>
          <p:cNvPr id="3" name="Content Placeholder 2"/>
          <p:cNvSpPr>
            <a:spLocks noGrp="1"/>
          </p:cNvSpPr>
          <p:nvPr>
            <p:ph idx="1"/>
          </p:nvPr>
        </p:nvSpPr>
        <p:spPr/>
        <p:txBody>
          <a:bodyPr>
            <a:normAutofit fontScale="85000" lnSpcReduction="10000"/>
          </a:bodyPr>
          <a:lstStyle/>
          <a:p>
            <a:r>
              <a:rPr lang="en-GB" dirty="0">
                <a:solidFill>
                  <a:srgbClr val="FF0000"/>
                </a:solidFill>
                <a:latin typeface="Comic Sans MS" panose="030F0702030302020204" pitchFamily="66" charset="0"/>
              </a:rPr>
              <a:t>Language difficulties </a:t>
            </a:r>
            <a:r>
              <a:rPr lang="en-GB" sz="2800" dirty="0">
                <a:latin typeface="Comic Sans MS" panose="030F0702030302020204" pitchFamily="66" charset="0"/>
              </a:rPr>
              <a:t>–</a:t>
            </a:r>
            <a:r>
              <a:rPr lang="en-GB" sz="2800" dirty="0">
                <a:solidFill>
                  <a:srgbClr val="FF0000"/>
                </a:solidFill>
                <a:latin typeface="Comic Sans MS" panose="030F0702030302020204" pitchFamily="66" charset="0"/>
              </a:rPr>
              <a:t> </a:t>
            </a:r>
            <a:r>
              <a:rPr lang="en-GB" sz="2800" dirty="0">
                <a:latin typeface="Comic Sans MS" panose="030F0702030302020204" pitchFamily="66" charset="0"/>
              </a:rPr>
              <a:t>if the message is in their second language translation of the meaning may be difficult</a:t>
            </a:r>
          </a:p>
          <a:p>
            <a:r>
              <a:rPr lang="en-GB" dirty="0">
                <a:solidFill>
                  <a:srgbClr val="FF0000"/>
                </a:solidFill>
                <a:latin typeface="Comic Sans MS" panose="030F0702030302020204" pitchFamily="66" charset="0"/>
              </a:rPr>
              <a:t>Dialect</a:t>
            </a:r>
          </a:p>
          <a:p>
            <a:r>
              <a:rPr lang="en-GB" dirty="0">
                <a:solidFill>
                  <a:srgbClr val="FF0000"/>
                </a:solidFill>
                <a:latin typeface="Comic Sans MS" panose="030F0702030302020204" pitchFamily="66" charset="0"/>
              </a:rPr>
              <a:t>Jargon, Slang or the use of acronyms</a:t>
            </a:r>
          </a:p>
          <a:p>
            <a:r>
              <a:rPr lang="en-GB" dirty="0">
                <a:solidFill>
                  <a:srgbClr val="FF0000"/>
                </a:solidFill>
                <a:latin typeface="Comic Sans MS" panose="030F0702030302020204" pitchFamily="66" charset="0"/>
              </a:rPr>
              <a:t>The type of communication – difficult, sensitive.</a:t>
            </a:r>
          </a:p>
          <a:p>
            <a:r>
              <a:rPr lang="en-GB" dirty="0">
                <a:solidFill>
                  <a:srgbClr val="FF0000"/>
                </a:solidFill>
                <a:latin typeface="Comic Sans MS" panose="030F0702030302020204" pitchFamily="66" charset="0"/>
              </a:rPr>
              <a:t> Emotional distress - </a:t>
            </a:r>
            <a:r>
              <a:rPr lang="en-GB" sz="2800" dirty="0">
                <a:latin typeface="Comic Sans MS" panose="030F0702030302020204" pitchFamily="66" charset="0"/>
              </a:rPr>
              <a:t>When a person is anxious, angry, or upset, they may find it difficult to communicate and their own communication may be misunderstood by others for example as aggression.</a:t>
            </a:r>
          </a:p>
          <a:p>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372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600" dirty="0">
                <a:latin typeface="Comic Sans MS" panose="030F0702030302020204" pitchFamily="66" charset="0"/>
              </a:rPr>
              <a:t>What factors may cause the understanding of the message to be distorted?</a:t>
            </a:r>
            <a:endParaRPr lang="en-GB" sz="3600" dirty="0"/>
          </a:p>
        </p:txBody>
      </p:sp>
      <p:sp>
        <p:nvSpPr>
          <p:cNvPr id="3" name="Content Placeholder 2"/>
          <p:cNvSpPr>
            <a:spLocks noGrp="1"/>
          </p:cNvSpPr>
          <p:nvPr>
            <p:ph idx="1"/>
          </p:nvPr>
        </p:nvSpPr>
        <p:spPr>
          <a:xfrm>
            <a:off x="457200" y="1844824"/>
            <a:ext cx="8229600" cy="4281339"/>
          </a:xfrm>
        </p:spPr>
        <p:txBody>
          <a:bodyPr>
            <a:normAutofit/>
          </a:bodyPr>
          <a:lstStyle/>
          <a:p>
            <a:r>
              <a:rPr lang="en-GB" sz="2800" dirty="0">
                <a:solidFill>
                  <a:srgbClr val="FF0000"/>
                </a:solidFill>
                <a:latin typeface="Comic Sans MS" panose="030F0702030302020204" pitchFamily="66" charset="0"/>
              </a:rPr>
              <a:t>State of Health </a:t>
            </a:r>
            <a:r>
              <a:rPr lang="en-GB" sz="2800" dirty="0">
                <a:latin typeface="Comic Sans MS" panose="030F0702030302020204" pitchFamily="66" charset="0"/>
              </a:rPr>
              <a:t>– pain, medication, anxiety may also affect an individual’s ability to speak, concentrate or use non-verbal methods of communicating. </a:t>
            </a:r>
          </a:p>
          <a:p>
            <a:r>
              <a:rPr lang="en-GB" sz="2800" dirty="0">
                <a:solidFill>
                  <a:srgbClr val="FF0000"/>
                </a:solidFill>
                <a:latin typeface="Comic Sans MS" panose="030F0702030302020204" pitchFamily="66" charset="0"/>
              </a:rPr>
              <a:t>Emotional Distress </a:t>
            </a:r>
            <a:r>
              <a:rPr lang="en-GB" sz="2800" dirty="0">
                <a:latin typeface="Comic Sans MS" panose="030F0702030302020204" pitchFamily="66" charset="0"/>
              </a:rPr>
              <a:t> </a:t>
            </a:r>
          </a:p>
          <a:p>
            <a:r>
              <a:rPr lang="en-GB" sz="2800" dirty="0">
                <a:solidFill>
                  <a:srgbClr val="FF0000"/>
                </a:solidFill>
                <a:latin typeface="Comic Sans MS" pitchFamily="66" charset="0"/>
              </a:rPr>
              <a:t>Drugs &amp; Alcohol </a:t>
            </a:r>
            <a:r>
              <a:rPr lang="en-GB" sz="2800" dirty="0">
                <a:latin typeface="Comic Sans MS" pitchFamily="66" charset="0"/>
              </a:rPr>
              <a:t> </a:t>
            </a:r>
          </a:p>
          <a:p>
            <a:r>
              <a:rPr lang="en-GB" sz="2800" dirty="0">
                <a:solidFill>
                  <a:srgbClr val="FF0000"/>
                </a:solidFill>
                <a:latin typeface="Comic Sans MS" pitchFamily="66" charset="0"/>
              </a:rPr>
              <a:t>Cultural Variations</a:t>
            </a:r>
          </a:p>
          <a:p>
            <a:endParaRPr lang="en-GB" sz="2800" dirty="0">
              <a:latin typeface="Comic Sans MS" pitchFamily="66" charset="0"/>
            </a:endParaRPr>
          </a:p>
        </p:txBody>
      </p:sp>
      <p:pic>
        <p:nvPicPr>
          <p:cNvPr id="4" name="Picture 3"/>
          <p:cNvPicPr>
            <a:picLocks noChangeAspect="1"/>
          </p:cNvPicPr>
          <p:nvPr/>
        </p:nvPicPr>
        <p:blipFill>
          <a:blip r:embed="rId2"/>
          <a:stretch>
            <a:fillRect/>
          </a:stretch>
        </p:blipFill>
        <p:spPr>
          <a:xfrm>
            <a:off x="6286744" y="4828031"/>
            <a:ext cx="2389839" cy="1725318"/>
          </a:xfrm>
          <a:prstGeom prst="rect">
            <a:avLst/>
          </a:prstGeom>
        </p:spPr>
      </p:pic>
    </p:spTree>
    <p:extLst>
      <p:ext uri="{BB962C8B-B14F-4D97-AF65-F5344CB8AC3E}">
        <p14:creationId xmlns:p14="http://schemas.microsoft.com/office/powerpoint/2010/main" val="41812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marL="0" indent="0">
              <a:buNone/>
            </a:pPr>
            <a:r>
              <a:rPr lang="en-GB" dirty="0">
                <a:latin typeface="Comic Sans MS" pitchFamily="66" charset="0"/>
              </a:rPr>
              <a:t>At the end of this session you should be able to:</a:t>
            </a:r>
          </a:p>
          <a:p>
            <a:r>
              <a:rPr lang="en-GB" dirty="0">
                <a:latin typeface="Comic Sans MS" pitchFamily="66" charset="0"/>
              </a:rPr>
              <a:t>Identify the environmental factors that may affect communication.</a:t>
            </a:r>
          </a:p>
          <a:p>
            <a:r>
              <a:rPr lang="en-GB" dirty="0">
                <a:latin typeface="Comic Sans MS" pitchFamily="66" charset="0"/>
              </a:rPr>
              <a:t>Identify the barriers to interpersonal communication </a:t>
            </a:r>
          </a:p>
          <a:p>
            <a:r>
              <a:rPr lang="en-GB" dirty="0">
                <a:latin typeface="Comic Sans MS" pitchFamily="66" charset="0"/>
              </a:rPr>
              <a:t>Explain a range of factors that can affect people’s ability to communicate </a:t>
            </a:r>
            <a:r>
              <a:rPr lang="en-GB" dirty="0" smtClean="0">
                <a:latin typeface="Comic Sans MS" pitchFamily="66" charset="0"/>
              </a:rPr>
              <a:t>effectively</a:t>
            </a:r>
          </a:p>
          <a:p>
            <a:r>
              <a:rPr lang="en-GB" dirty="0" smtClean="0">
                <a:latin typeface="Comic Sans MS" pitchFamily="66" charset="0"/>
              </a:rPr>
              <a:t>To begin to identify strategies to overcame the factors and barriers that inhibit communication.</a:t>
            </a:r>
            <a:endParaRPr lang="en-GB" dirty="0">
              <a:latin typeface="Comic Sans MS" pitchFamily="66" charset="0"/>
            </a:endParaRPr>
          </a:p>
        </p:txBody>
      </p:sp>
    </p:spTree>
    <p:extLst>
      <p:ext uri="{BB962C8B-B14F-4D97-AF65-F5344CB8AC3E}">
        <p14:creationId xmlns:p14="http://schemas.microsoft.com/office/powerpoint/2010/main" val="734690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Communication Barriers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5440223"/>
              </p:ext>
            </p:extLst>
          </p:nvPr>
        </p:nvGraphicFramePr>
        <p:xfrm>
          <a:off x="457200" y="1600200"/>
          <a:ext cx="8229600" cy="5034280"/>
        </p:xfrm>
        <a:graphic>
          <a:graphicData uri="http://schemas.openxmlformats.org/drawingml/2006/table">
            <a:tbl>
              <a:tblPr firstRow="1" bandRow="1">
                <a:tableStyleId>{5C22544A-7EE6-4342-B048-85BDC9FD1C3A}</a:tableStyleId>
              </a:tblPr>
              <a:tblGrid>
                <a:gridCol w="3034680">
                  <a:extLst>
                    <a:ext uri="{9D8B030D-6E8A-4147-A177-3AD203B41FA5}">
                      <a16:colId xmlns:a16="http://schemas.microsoft.com/office/drawing/2014/main" val="20000"/>
                    </a:ext>
                  </a:extLst>
                </a:gridCol>
                <a:gridCol w="5194920">
                  <a:extLst>
                    <a:ext uri="{9D8B030D-6E8A-4147-A177-3AD203B41FA5}">
                      <a16:colId xmlns:a16="http://schemas.microsoft.com/office/drawing/2014/main" val="20001"/>
                    </a:ext>
                  </a:extLst>
                </a:gridCol>
              </a:tblGrid>
              <a:tr h="370840">
                <a:tc>
                  <a:txBody>
                    <a:bodyPr/>
                    <a:lstStyle/>
                    <a:p>
                      <a:r>
                        <a:rPr lang="en-GB" dirty="0"/>
                        <a:t>Type of barrier</a:t>
                      </a:r>
                    </a:p>
                  </a:txBody>
                  <a:tcPr/>
                </a:tc>
                <a:tc>
                  <a:txBody>
                    <a:bodyPr/>
                    <a:lstStyle/>
                    <a:p>
                      <a:r>
                        <a:rPr lang="en-GB" dirty="0"/>
                        <a:t>Factors</a:t>
                      </a:r>
                      <a:r>
                        <a:rPr lang="en-GB" baseline="0" dirty="0"/>
                        <a:t> that may result in this</a:t>
                      </a:r>
                      <a:endParaRPr lang="en-GB" dirty="0"/>
                    </a:p>
                  </a:txBody>
                  <a:tcPr/>
                </a:tc>
                <a:extLst>
                  <a:ext uri="{0D108BD9-81ED-4DB2-BD59-A6C34878D82A}">
                    <a16:rowId xmlns:a16="http://schemas.microsoft.com/office/drawing/2014/main" val="10000"/>
                  </a:ext>
                </a:extLst>
              </a:tr>
              <a:tr h="370840">
                <a:tc>
                  <a:txBody>
                    <a:bodyPr/>
                    <a:lstStyle/>
                    <a:p>
                      <a:r>
                        <a:rPr lang="en-GB" dirty="0">
                          <a:latin typeface="Comic Sans MS" pitchFamily="66" charset="0"/>
                        </a:rPr>
                        <a:t>Communication is not</a:t>
                      </a:r>
                      <a:r>
                        <a:rPr lang="en-GB" baseline="0" dirty="0">
                          <a:latin typeface="Comic Sans MS" pitchFamily="66" charset="0"/>
                        </a:rPr>
                        <a:t> sent or</a:t>
                      </a:r>
                      <a:r>
                        <a:rPr lang="en-GB" dirty="0">
                          <a:latin typeface="Comic Sans MS" pitchFamily="66" charset="0"/>
                        </a:rPr>
                        <a:t> received</a:t>
                      </a:r>
                    </a:p>
                  </a:txBody>
                  <a:tcPr/>
                </a:tc>
                <a:tc>
                  <a:txBody>
                    <a:bodyPr/>
                    <a:lstStyle/>
                    <a:p>
                      <a:r>
                        <a:rPr lang="en-GB" dirty="0">
                          <a:latin typeface="Comic Sans MS" pitchFamily="66" charset="0"/>
                        </a:rPr>
                        <a:t>Environmental</a:t>
                      </a:r>
                    </a:p>
                    <a:p>
                      <a:r>
                        <a:rPr lang="en-GB" dirty="0">
                          <a:latin typeface="Comic Sans MS" pitchFamily="66" charset="0"/>
                        </a:rPr>
                        <a:t>Sensory Impairments and Disability</a:t>
                      </a:r>
                    </a:p>
                    <a:p>
                      <a:r>
                        <a:rPr lang="en-GB" dirty="0">
                          <a:latin typeface="Comic Sans MS" pitchFamily="66" charset="0"/>
                        </a:rPr>
                        <a:t>Language</a:t>
                      </a:r>
                      <a:r>
                        <a:rPr lang="en-GB" baseline="0" dirty="0">
                          <a:latin typeface="Comic Sans MS" pitchFamily="66" charset="0"/>
                        </a:rPr>
                        <a:t> Difficulties</a:t>
                      </a:r>
                    </a:p>
                    <a:p>
                      <a:pPr algn="ctr"/>
                      <a:endParaRPr lang="en-GB" sz="1800" dirty="0">
                        <a:solidFill>
                          <a:schemeClr val="tx1"/>
                        </a:solidFill>
                        <a:latin typeface="Comic Sans MS" pitchFamily="66" charset="0"/>
                      </a:endParaRPr>
                    </a:p>
                  </a:txBody>
                  <a:tcPr/>
                </a:tc>
                <a:extLst>
                  <a:ext uri="{0D108BD9-81ED-4DB2-BD59-A6C34878D82A}">
                    <a16:rowId xmlns:a16="http://schemas.microsoft.com/office/drawing/2014/main" val="10001"/>
                  </a:ext>
                </a:extLst>
              </a:tr>
              <a:tr h="370840">
                <a:tc>
                  <a:txBody>
                    <a:bodyPr/>
                    <a:lstStyle/>
                    <a:p>
                      <a:r>
                        <a:rPr lang="en-GB" dirty="0">
                          <a:latin typeface="Comic Sans MS" pitchFamily="66" charset="0"/>
                        </a:rPr>
                        <a:t>Communication is received but not understood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omic Sans MS" pitchFamily="66" charset="0"/>
                        </a:rPr>
                        <a:t>Dialect</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omic Sans MS" pitchFamily="66" charset="0"/>
                        </a:rPr>
                        <a:t>Jargon, slang and acronyms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omic Sans MS" pitchFamily="66" charset="0"/>
                        </a:rPr>
                        <a:t>Language difficulties</a:t>
                      </a:r>
                    </a:p>
                    <a:p>
                      <a:endParaRPr lang="en-GB" dirty="0">
                        <a:latin typeface="Comic Sans MS" pitchFamily="66" charset="0"/>
                      </a:endParaRPr>
                    </a:p>
                  </a:txBody>
                  <a:tcPr/>
                </a:tc>
                <a:extLst>
                  <a:ext uri="{0D108BD9-81ED-4DB2-BD59-A6C34878D82A}">
                    <a16:rowId xmlns:a16="http://schemas.microsoft.com/office/drawing/2014/main" val="10002"/>
                  </a:ext>
                </a:extLst>
              </a:tr>
              <a:tr h="370840">
                <a:tc>
                  <a:txBody>
                    <a:bodyPr/>
                    <a:lstStyle/>
                    <a:p>
                      <a:r>
                        <a:rPr lang="en-GB" dirty="0">
                          <a:latin typeface="Comic Sans MS" pitchFamily="66" charset="0"/>
                        </a:rPr>
                        <a:t>Understanding is distorted</a:t>
                      </a:r>
                    </a:p>
                  </a:txBody>
                  <a:tcPr/>
                </a:tc>
                <a:tc>
                  <a:txBody>
                    <a:bodyPr/>
                    <a:lstStyle/>
                    <a:p>
                      <a:r>
                        <a:rPr lang="en-GB" dirty="0">
                          <a:latin typeface="Comic Sans MS" pitchFamily="66" charset="0"/>
                        </a:rPr>
                        <a:t>Aggression</a:t>
                      </a:r>
                    </a:p>
                    <a:p>
                      <a:r>
                        <a:rPr lang="en-GB" dirty="0">
                          <a:latin typeface="Comic Sans MS" pitchFamily="66" charset="0"/>
                        </a:rPr>
                        <a:t>Cultural variations / differences</a:t>
                      </a:r>
                    </a:p>
                    <a:p>
                      <a:r>
                        <a:rPr lang="en-GB" dirty="0">
                          <a:latin typeface="Comic Sans MS" pitchFamily="66" charset="0"/>
                        </a:rPr>
                        <a:t>Dialect</a:t>
                      </a:r>
                    </a:p>
                    <a:p>
                      <a:r>
                        <a:rPr lang="en-GB" dirty="0">
                          <a:latin typeface="Comic Sans MS" pitchFamily="66" charset="0"/>
                        </a:rPr>
                        <a:t>Environmental - noise</a:t>
                      </a:r>
                    </a:p>
                    <a:p>
                      <a:r>
                        <a:rPr lang="en-GB" dirty="0">
                          <a:latin typeface="Comic Sans MS" pitchFamily="66" charset="0"/>
                        </a:rPr>
                        <a:t>Jargon, slang &amp; acronyms</a:t>
                      </a:r>
                    </a:p>
                    <a:p>
                      <a:r>
                        <a:rPr lang="en-GB" dirty="0">
                          <a:latin typeface="Comic Sans MS" pitchFamily="66" charset="0"/>
                        </a:rPr>
                        <a:t>Emotional &amp; health</a:t>
                      </a:r>
                      <a:r>
                        <a:rPr lang="en-GB" baseline="0" dirty="0">
                          <a:latin typeface="Comic Sans MS" pitchFamily="66" charset="0"/>
                        </a:rPr>
                        <a:t> problems</a:t>
                      </a:r>
                    </a:p>
                    <a:p>
                      <a:r>
                        <a:rPr lang="en-GB" baseline="0" dirty="0">
                          <a:latin typeface="Comic Sans MS" pitchFamily="66" charset="0"/>
                        </a:rPr>
                        <a:t>Drugs &amp; alcohol use</a:t>
                      </a:r>
                      <a:endParaRPr lang="en-GB" dirty="0">
                        <a:latin typeface="Comic Sans MS" pitchFamily="66" charset="0"/>
                      </a:endParaRPr>
                    </a:p>
                    <a:p>
                      <a:endParaRPr lang="en-GB" dirty="0">
                        <a:latin typeface="Comic Sans MS" pitchFamily="66"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417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70C0"/>
                </a:solidFill>
                <a:latin typeface="Comic Sans MS" panose="030F0702030302020204" pitchFamily="66" charset="0"/>
              </a:rPr>
              <a:t>Individual activity 5 - </a:t>
            </a:r>
          </a:p>
        </p:txBody>
      </p:sp>
      <p:pic>
        <p:nvPicPr>
          <p:cNvPr id="4" name="Content Placeholder 3" descr="... for exam questions have trouble with multiple-choice test 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9168" y="404664"/>
            <a:ext cx="1627632" cy="1481328"/>
          </a:xfrm>
        </p:spPr>
      </p:pic>
      <p:sp>
        <p:nvSpPr>
          <p:cNvPr id="6" name="Rectangle 5"/>
          <p:cNvSpPr/>
          <p:nvPr/>
        </p:nvSpPr>
        <p:spPr>
          <a:xfrm>
            <a:off x="323528" y="1888906"/>
            <a:ext cx="8003232" cy="3539430"/>
          </a:xfrm>
          <a:prstGeom prst="rect">
            <a:avLst/>
          </a:prstGeom>
        </p:spPr>
        <p:txBody>
          <a:bodyPr wrap="square">
            <a:spAutoFit/>
          </a:bodyPr>
          <a:lstStyle/>
          <a:p>
            <a:r>
              <a:rPr lang="en-GB" sz="2800" dirty="0">
                <a:latin typeface="Comic Sans MS" panose="030F0702030302020204" pitchFamily="66" charset="0"/>
              </a:rPr>
              <a:t>Using Walsh M (2011) BTEC National Health &amp; Social Care level 3. Harper Collins. London</a:t>
            </a:r>
          </a:p>
          <a:p>
            <a:endParaRPr lang="en-GB" sz="2800" dirty="0">
              <a:latin typeface="Comic Sans MS" panose="030F0702030302020204" pitchFamily="66" charset="0"/>
            </a:endParaRPr>
          </a:p>
          <a:p>
            <a:pPr marL="514350" indent="-514350">
              <a:buAutoNum type="arabicPeriod"/>
            </a:pPr>
            <a:r>
              <a:rPr lang="en-GB" sz="2800" dirty="0">
                <a:latin typeface="Comic Sans MS" panose="030F0702030302020204" pitchFamily="66" charset="0"/>
              </a:rPr>
              <a:t>Read pages 40 -48 &amp; make a set of notes on</a:t>
            </a:r>
          </a:p>
          <a:p>
            <a:r>
              <a:rPr lang="en-GB" sz="2800" dirty="0">
                <a:latin typeface="Comic Sans MS" panose="030F0702030302020204" pitchFamily="66" charset="0"/>
              </a:rPr>
              <a:t>     the barriers to effective communication. </a:t>
            </a:r>
          </a:p>
          <a:p>
            <a:endParaRPr lang="en-GB" sz="2800" dirty="0">
              <a:latin typeface="Comic Sans MS" panose="030F0702030302020204" pitchFamily="66" charset="0"/>
            </a:endParaRPr>
          </a:p>
          <a:p>
            <a:r>
              <a:rPr lang="en-GB" sz="2800" dirty="0">
                <a:latin typeface="Comic Sans MS" panose="030F0702030302020204" pitchFamily="66" charset="0"/>
              </a:rPr>
              <a:t>2. Undertake the case study on page 43 and be</a:t>
            </a:r>
          </a:p>
          <a:p>
            <a:r>
              <a:rPr lang="en-GB" sz="2800" dirty="0">
                <a:latin typeface="Comic Sans MS" panose="030F0702030302020204" pitchFamily="66" charset="0"/>
              </a:rPr>
              <a:t>     ready to feed back your ideas to the </a:t>
            </a:r>
            <a:r>
              <a:rPr lang="en-GB" sz="2800" dirty="0" smtClean="0">
                <a:latin typeface="Comic Sans MS" panose="030F0702030302020204" pitchFamily="66" charset="0"/>
              </a:rPr>
              <a:t>class</a:t>
            </a:r>
            <a:endParaRPr lang="en-GB" sz="2800" dirty="0">
              <a:latin typeface="Comic Sans MS" panose="030F0702030302020204" pitchFamily="66" charset="0"/>
            </a:endParaRPr>
          </a:p>
        </p:txBody>
      </p:sp>
      <p:sp>
        <p:nvSpPr>
          <p:cNvPr id="3" name="TextBox 2"/>
          <p:cNvSpPr txBox="1"/>
          <p:nvPr/>
        </p:nvSpPr>
        <p:spPr>
          <a:xfrm>
            <a:off x="323528" y="5949280"/>
            <a:ext cx="8136904" cy="646331"/>
          </a:xfrm>
          <a:prstGeom prst="rect">
            <a:avLst/>
          </a:prstGeom>
          <a:noFill/>
        </p:spPr>
        <p:txBody>
          <a:bodyPr wrap="square" rtlCol="0">
            <a:spAutoFit/>
          </a:bodyPr>
          <a:lstStyle/>
          <a:p>
            <a:r>
              <a:rPr lang="en-GB" dirty="0">
                <a:solidFill>
                  <a:srgbClr val="00B0F0"/>
                </a:solidFill>
              </a:rPr>
              <a:t>These notes will assist you when completing </a:t>
            </a:r>
            <a:r>
              <a:rPr lang="en-GB" dirty="0" smtClean="0">
                <a:solidFill>
                  <a:srgbClr val="00B0F0"/>
                </a:solidFill>
              </a:rPr>
              <a:t>the barriers </a:t>
            </a:r>
            <a:r>
              <a:rPr lang="en-GB" dirty="0">
                <a:solidFill>
                  <a:srgbClr val="00B0F0"/>
                </a:solidFill>
              </a:rPr>
              <a:t>part of Assignment 3 – you will still need to do some extra reading to find other sources of information</a:t>
            </a:r>
            <a:endParaRPr lang="en-GB" dirty="0">
              <a:solidFill>
                <a:srgbClr val="00B0F0"/>
              </a:solidFill>
            </a:endParaRPr>
          </a:p>
        </p:txBody>
      </p:sp>
    </p:spTree>
    <p:extLst>
      <p:ext uri="{BB962C8B-B14F-4D97-AF65-F5344CB8AC3E}">
        <p14:creationId xmlns:p14="http://schemas.microsoft.com/office/powerpoint/2010/main" val="389763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latin typeface="Comic Sans MS" panose="030F0702030302020204" pitchFamily="66" charset="0"/>
              </a:rPr>
              <a:t>Extension Activity- check your understanding.</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sz="2400" dirty="0">
                <a:latin typeface="Comic Sans MS" panose="030F0702030302020204" pitchFamily="66" charset="0"/>
              </a:rPr>
              <a:t>Describe using a practical example how </a:t>
            </a:r>
            <a:r>
              <a:rPr lang="en-GB" sz="2400" dirty="0" err="1">
                <a:latin typeface="Comic Sans MS" panose="030F0702030302020204" pitchFamily="66" charset="0"/>
              </a:rPr>
              <a:t>acare</a:t>
            </a:r>
            <a:r>
              <a:rPr lang="en-GB" sz="2400" dirty="0">
                <a:latin typeface="Comic Sans MS" panose="030F0702030302020204" pitchFamily="66" charset="0"/>
              </a:rPr>
              <a:t> professionals values, beliefs or assumptions could become a barrier to effective communication.</a:t>
            </a:r>
          </a:p>
          <a:p>
            <a:pPr marL="457200" indent="-457200">
              <a:buFont typeface="+mj-lt"/>
              <a:buAutoNum type="arabicPeriod"/>
            </a:pPr>
            <a:r>
              <a:rPr lang="en-GB" sz="2400" dirty="0">
                <a:latin typeface="Comic Sans MS" panose="030F0702030302020204" pitchFamily="66" charset="0"/>
              </a:rPr>
              <a:t>Explain how communication barriers associated with cultural differences could be overcome by a care worker.</a:t>
            </a:r>
          </a:p>
          <a:p>
            <a:pPr marL="457200" indent="-457200">
              <a:buFont typeface="+mj-lt"/>
              <a:buAutoNum type="arabicPeriod"/>
            </a:pPr>
            <a:r>
              <a:rPr lang="en-GB" sz="2400" dirty="0">
                <a:latin typeface="Comic Sans MS" panose="030F0702030302020204" pitchFamily="66" charset="0"/>
              </a:rPr>
              <a:t>How can personality &amp; self esteem problems prevent effective communication?</a:t>
            </a:r>
          </a:p>
          <a:p>
            <a:pPr marL="457200" indent="-457200">
              <a:buFont typeface="+mj-lt"/>
              <a:buAutoNum type="arabicPeriod"/>
            </a:pPr>
            <a:r>
              <a:rPr lang="en-GB" sz="2400" dirty="0">
                <a:latin typeface="Comic Sans MS" panose="030F0702030302020204" pitchFamily="66" charset="0"/>
              </a:rPr>
              <a:t>Explain how aggression can act as a barrier to effective communication in a care setting.</a:t>
            </a:r>
          </a:p>
        </p:txBody>
      </p:sp>
    </p:spTree>
    <p:extLst>
      <p:ext uri="{BB962C8B-B14F-4D97-AF65-F5344CB8AC3E}">
        <p14:creationId xmlns:p14="http://schemas.microsoft.com/office/powerpoint/2010/main" val="2113065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B050"/>
                </a:solidFill>
                <a:latin typeface="Comic Sans MS" panose="030F0702030302020204" pitchFamily="66" charset="0"/>
              </a:rPr>
              <a:t>Activity 6 - Group work </a:t>
            </a:r>
          </a:p>
        </p:txBody>
      </p:sp>
      <p:sp>
        <p:nvSpPr>
          <p:cNvPr id="3" name="Content Placeholder 2"/>
          <p:cNvSpPr>
            <a:spLocks noGrp="1"/>
          </p:cNvSpPr>
          <p:nvPr>
            <p:ph sz="half" idx="1"/>
          </p:nvPr>
        </p:nvSpPr>
        <p:spPr>
          <a:xfrm>
            <a:off x="441216" y="1600199"/>
            <a:ext cx="4546848" cy="4525963"/>
          </a:xfrm>
        </p:spPr>
        <p:txBody>
          <a:bodyPr>
            <a:normAutofit/>
          </a:bodyPr>
          <a:lstStyle/>
          <a:p>
            <a:pPr marL="0" indent="0">
              <a:buNone/>
            </a:pPr>
            <a:r>
              <a:rPr lang="en-GB" dirty="0" smtClean="0">
                <a:latin typeface="Comic Sans MS" panose="030F0702030302020204" pitchFamily="66" charset="0"/>
              </a:rPr>
              <a:t>Read </a:t>
            </a:r>
            <a:r>
              <a:rPr lang="en-GB" dirty="0">
                <a:latin typeface="Comic Sans MS" panose="030F0702030302020204" pitchFamily="66" charset="0"/>
              </a:rPr>
              <a:t>the case </a:t>
            </a:r>
            <a:r>
              <a:rPr lang="en-GB" dirty="0" smtClean="0">
                <a:latin typeface="Comic Sans MS" panose="030F0702030302020204" pitchFamily="66" charset="0"/>
              </a:rPr>
              <a:t>study – Mrs Singh.</a:t>
            </a:r>
            <a:endParaRPr lang="en-GB" dirty="0">
              <a:latin typeface="Comic Sans MS" panose="030F0702030302020204" pitchFamily="66" charset="0"/>
            </a:endParaRPr>
          </a:p>
          <a:p>
            <a:pPr marL="0" indent="0">
              <a:buNone/>
            </a:pPr>
            <a:r>
              <a:rPr lang="en-GB" dirty="0">
                <a:latin typeface="Comic Sans MS" panose="030F0702030302020204" pitchFamily="66" charset="0"/>
              </a:rPr>
              <a:t>Identify the potential barriers to effective communication</a:t>
            </a:r>
            <a:r>
              <a:rPr lang="en-GB" dirty="0" smtClean="0">
                <a:latin typeface="Comic Sans MS" panose="030F0702030302020204" pitchFamily="66" charset="0"/>
              </a:rPr>
              <a:t>.</a:t>
            </a:r>
          </a:p>
          <a:p>
            <a:pPr marL="0" indent="0">
              <a:buNone/>
            </a:pPr>
            <a:r>
              <a:rPr lang="en-GB" dirty="0" smtClean="0">
                <a:latin typeface="Comic Sans MS" panose="030F0702030302020204" pitchFamily="66" charset="0"/>
              </a:rPr>
              <a:t>Be ready to discuss the ideas of the group with the rest of the class.</a:t>
            </a:r>
            <a:endParaRPr lang="en-GB" dirty="0">
              <a:latin typeface="Comic Sans MS" panose="030F0702030302020204" pitchFamily="66" charset="0"/>
            </a:endParaRPr>
          </a:p>
        </p:txBody>
      </p:sp>
      <p:pic>
        <p:nvPicPr>
          <p:cNvPr id="8" name="Picture 7" descr="discus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8334"/>
            <a:ext cx="1785906" cy="1644482"/>
          </a:xfrm>
          <a:prstGeom prst="rect">
            <a:avLst/>
          </a:prstGeom>
        </p:spPr>
      </p:pic>
      <p:pic>
        <p:nvPicPr>
          <p:cNvPr id="6" name="Content Placeholder 5" descr="http://www.stanford.edu/~siegelr/india/oldwoman.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8225" y="2132856"/>
            <a:ext cx="2098576" cy="2304256"/>
          </a:xfrm>
        </p:spPr>
      </p:pic>
    </p:spTree>
    <p:extLst>
      <p:ext uri="{BB962C8B-B14F-4D97-AF65-F5344CB8AC3E}">
        <p14:creationId xmlns:p14="http://schemas.microsoft.com/office/powerpoint/2010/main" val="3294673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GB" dirty="0" smtClean="0">
                <a:solidFill>
                  <a:srgbClr val="FF0000"/>
                </a:solidFill>
                <a:latin typeface="Comic Sans MS" panose="030F0702030302020204" pitchFamily="66" charset="0"/>
              </a:rPr>
              <a:t>Activity 6 - Individual</a:t>
            </a:r>
            <a:endParaRPr lang="en-GB" dirty="0">
              <a:solidFill>
                <a:srgbClr val="FF0000"/>
              </a:solidFill>
              <a:latin typeface="Comic Sans MS" panose="030F0702030302020204" pitchFamily="66" charset="0"/>
            </a:endParaRPr>
          </a:p>
        </p:txBody>
      </p:sp>
      <p:sp>
        <p:nvSpPr>
          <p:cNvPr id="6" name="Content Placeholder 5"/>
          <p:cNvSpPr>
            <a:spLocks noGrp="1"/>
          </p:cNvSpPr>
          <p:nvPr>
            <p:ph idx="1"/>
          </p:nvPr>
        </p:nvSpPr>
        <p:spPr>
          <a:xfrm>
            <a:off x="457200" y="1600201"/>
            <a:ext cx="8229600" cy="2548880"/>
          </a:xfrm>
        </p:spPr>
        <p:txBody>
          <a:bodyPr/>
          <a:lstStyle/>
          <a:p>
            <a:r>
              <a:rPr lang="en-GB" dirty="0" smtClean="0">
                <a:latin typeface="Comic Sans MS" panose="030F0702030302020204" pitchFamily="66" charset="0"/>
              </a:rPr>
              <a:t>Complete the table on the back of the case study.</a:t>
            </a:r>
          </a:p>
          <a:p>
            <a:r>
              <a:rPr lang="en-GB" sz="2000" i="1" dirty="0" smtClean="0">
                <a:solidFill>
                  <a:srgbClr val="FF0000"/>
                </a:solidFill>
                <a:latin typeface="Comic Sans MS" panose="030F0702030302020204" pitchFamily="66" charset="0"/>
              </a:rPr>
              <a:t>This will be useful when completing your P3 &amp; P4 assignment.</a:t>
            </a:r>
            <a:endParaRPr lang="en-GB" sz="2000" i="1" dirty="0">
              <a:solidFill>
                <a:srgbClr val="FF0000"/>
              </a:solidFill>
              <a:latin typeface="Comic Sans MS" panose="030F0702030302020204" pitchFamily="66" charset="0"/>
            </a:endParaRPr>
          </a:p>
        </p:txBody>
      </p:sp>
      <p:pic>
        <p:nvPicPr>
          <p:cNvPr id="8" name="Picture 7" descr="external image Writing-writing-31277215-579-6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3853480"/>
            <a:ext cx="2596031" cy="2743991"/>
          </a:xfrm>
          <a:prstGeom prst="rect">
            <a:avLst/>
          </a:prstGeom>
        </p:spPr>
      </p:pic>
      <p:sp>
        <p:nvSpPr>
          <p:cNvPr id="2" name="TextBox 1"/>
          <p:cNvSpPr txBox="1"/>
          <p:nvPr/>
        </p:nvSpPr>
        <p:spPr>
          <a:xfrm>
            <a:off x="323528" y="5225475"/>
            <a:ext cx="5554960" cy="1200329"/>
          </a:xfrm>
          <a:prstGeom prst="rect">
            <a:avLst/>
          </a:prstGeom>
          <a:noFill/>
        </p:spPr>
        <p:txBody>
          <a:bodyPr wrap="square" rtlCol="0">
            <a:spAutoFit/>
          </a:bodyPr>
          <a:lstStyle/>
          <a:p>
            <a:r>
              <a:rPr lang="en-GB">
                <a:solidFill>
                  <a:srgbClr val="00B0F0"/>
                </a:solidFill>
              </a:rPr>
              <a:t>These notes will assist you when completing the environmental part of Assignment 3 – you will still need to do some extra reading to find other sources of information</a:t>
            </a:r>
            <a:endParaRPr lang="en-GB" dirty="0">
              <a:solidFill>
                <a:srgbClr val="00B0F0"/>
              </a:solidFill>
            </a:endParaRPr>
          </a:p>
        </p:txBody>
      </p:sp>
    </p:spTree>
    <p:extLst>
      <p:ext uri="{BB962C8B-B14F-4D97-AF65-F5344CB8AC3E}">
        <p14:creationId xmlns:p14="http://schemas.microsoft.com/office/powerpoint/2010/main" val="2372321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GB" altLang="en-US" sz="3200" b="1" dirty="0">
                <a:latin typeface="Comic Sans MS" panose="030F0702030302020204" pitchFamily="66" charset="0"/>
              </a:rPr>
              <a:t>Communications Skills - The Importance of Removing Barriers</a:t>
            </a:r>
          </a:p>
        </p:txBody>
      </p:sp>
      <p:sp>
        <p:nvSpPr>
          <p:cNvPr id="12291" name="Rectangle 3"/>
          <p:cNvSpPr>
            <a:spLocks noGrp="1" noChangeArrowheads="1"/>
          </p:cNvSpPr>
          <p:nvPr>
            <p:ph type="body" idx="1"/>
          </p:nvPr>
        </p:nvSpPr>
        <p:spPr/>
        <p:txBody>
          <a:bodyPr/>
          <a:lstStyle/>
          <a:p>
            <a:pPr eaLnBrk="1" hangingPunct="1"/>
            <a:r>
              <a:rPr lang="en-GB" altLang="en-US" sz="2400">
                <a:latin typeface="Comic Sans MS" panose="030F0702030302020204" pitchFamily="66" charset="0"/>
              </a:rPr>
              <a:t>Communication barriers can pop-up at every stage of the communication process and have the potential to create misunderstanding and confusion.</a:t>
            </a:r>
          </a:p>
          <a:p>
            <a:pPr eaLnBrk="1" hangingPunct="1"/>
            <a:r>
              <a:rPr lang="en-GB" altLang="en-US" sz="2400">
                <a:latin typeface="Comic Sans MS" panose="030F0702030302020204" pitchFamily="66" charset="0"/>
              </a:rPr>
              <a:t>To be an effective communicator and to get your point across without misunderstanding and confusion.</a:t>
            </a:r>
          </a:p>
          <a:p>
            <a:pPr eaLnBrk="1" hangingPunct="1"/>
            <a:r>
              <a:rPr lang="en-GB" altLang="en-US" sz="2400">
                <a:latin typeface="Comic Sans MS" panose="030F0702030302020204" pitchFamily="66" charset="0"/>
              </a:rPr>
              <a:t> Your goal should be to lessen the frequency of these barriers at each stage of this process with clear, concise, accurate, well-planned communications. </a:t>
            </a:r>
          </a:p>
          <a:p>
            <a:pPr eaLnBrk="1" hangingPunct="1"/>
            <a:endParaRPr lang="en-GB" altLang="en-US" sz="2400"/>
          </a:p>
        </p:txBody>
      </p:sp>
      <p:pic>
        <p:nvPicPr>
          <p:cNvPr id="12292" name="Picture 5" descr="home-man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684713"/>
            <a:ext cx="312261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00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75052248"/>
              </p:ext>
            </p:extLst>
          </p:nvPr>
        </p:nvGraphicFramePr>
        <p:xfrm>
          <a:off x="397496" y="260648"/>
          <a:ext cx="8712968" cy="6009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472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GB" altLang="en-US" sz="3200" b="1" dirty="0">
                <a:latin typeface="Comic Sans MS" panose="030F0702030302020204" pitchFamily="66" charset="0"/>
              </a:rPr>
              <a:t>Communications Skills - The Importance of Removing Barriers</a:t>
            </a:r>
          </a:p>
        </p:txBody>
      </p:sp>
      <p:sp>
        <p:nvSpPr>
          <p:cNvPr id="13315" name="Rectangle 3"/>
          <p:cNvSpPr>
            <a:spLocks noGrp="1" noChangeArrowheads="1"/>
          </p:cNvSpPr>
          <p:nvPr>
            <p:ph type="body" sz="half" idx="1"/>
          </p:nvPr>
        </p:nvSpPr>
        <p:spPr>
          <a:xfrm>
            <a:off x="457200" y="1600200"/>
            <a:ext cx="4330824" cy="4525963"/>
          </a:xfrm>
        </p:spPr>
        <p:txBody>
          <a:bodyPr>
            <a:noAutofit/>
          </a:bodyPr>
          <a:lstStyle/>
          <a:p>
            <a:pPr eaLnBrk="1" hangingPunct="1"/>
            <a:r>
              <a:rPr lang="en-GB" altLang="en-US" sz="2800" dirty="0">
                <a:latin typeface="Comic Sans MS" panose="030F0702030302020204" pitchFamily="66" charset="0"/>
              </a:rPr>
              <a:t>Communication can become blocked if individual differences are not understood.</a:t>
            </a:r>
          </a:p>
          <a:p>
            <a:pPr eaLnBrk="1" hangingPunct="1"/>
            <a:r>
              <a:rPr lang="en-GB" altLang="en-US" sz="2800" dirty="0">
                <a:latin typeface="Comic Sans MS" panose="030F0702030302020204" pitchFamily="66" charset="0"/>
              </a:rPr>
              <a:t>In order to minimise communication barriers it is important to learn as much as possible about others. </a:t>
            </a:r>
          </a:p>
        </p:txBody>
      </p:sp>
      <p:graphicFrame>
        <p:nvGraphicFramePr>
          <p:cNvPr id="13316" name="Object 4"/>
          <p:cNvGraphicFramePr>
            <a:graphicFrameLocks noGrp="1" noChangeAspect="1"/>
          </p:cNvGraphicFramePr>
          <p:nvPr>
            <p:ph sz="half" idx="2"/>
          </p:nvPr>
        </p:nvGraphicFramePr>
        <p:xfrm>
          <a:off x="5292725" y="2205038"/>
          <a:ext cx="2676525" cy="3810000"/>
        </p:xfrm>
        <a:graphic>
          <a:graphicData uri="http://schemas.openxmlformats.org/presentationml/2006/ole">
            <mc:AlternateContent xmlns:mc="http://schemas.openxmlformats.org/markup-compatibility/2006">
              <mc:Choice xmlns:v="urn:schemas-microsoft-com:vml" Requires="v">
                <p:oleObj spid="_x0000_s1039" name="Photo Editor Photo" r:id="rId4" imgW="2676899" imgH="3809524" progId="MSPhotoEd.3">
                  <p:embed/>
                </p:oleObj>
              </mc:Choice>
              <mc:Fallback>
                <p:oleObj name="Photo Editor Photo" r:id="rId4" imgW="2676899" imgH="3809524" progId="MSPhotoEd.3">
                  <p:embed/>
                  <p:pic>
                    <p:nvPicPr>
                      <p:cNvPr id="1331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2205038"/>
                        <a:ext cx="26765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6143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noFill/>
        </p:spPr>
        <p:txBody>
          <a:bodyPr>
            <a:normAutofit/>
          </a:bodyPr>
          <a:lstStyle/>
          <a:p>
            <a:pPr eaLnBrk="1" hangingPunct="1"/>
            <a:endParaRPr lang="en-GB" altLang="en-US" sz="4000" dirty="0"/>
          </a:p>
        </p:txBody>
      </p:sp>
      <p:sp>
        <p:nvSpPr>
          <p:cNvPr id="9219" name="Content Placeholder 2"/>
          <p:cNvSpPr>
            <a:spLocks noGrp="1"/>
          </p:cNvSpPr>
          <p:nvPr>
            <p:ph idx="4294967295"/>
          </p:nvPr>
        </p:nvSpPr>
        <p:spPr/>
        <p:txBody>
          <a:bodyPr/>
          <a:lstStyle/>
          <a:p>
            <a:r>
              <a:rPr lang="en-GB" altLang="en-US" dirty="0">
                <a:latin typeface="Comic Sans MS" panose="030F0702030302020204" pitchFamily="66" charset="0"/>
              </a:rPr>
              <a:t>Please read and complete the following instruction.</a:t>
            </a:r>
            <a:endParaRPr lang="en-GB" altLang="en-US" dirty="0">
              <a:solidFill>
                <a:srgbClr val="FFFF00"/>
              </a:solidFill>
              <a:latin typeface="Edwardian Script ITC" pitchFamily="66" charset="0"/>
            </a:endParaRPr>
          </a:p>
          <a:p>
            <a:pPr marL="0" indent="0" eaLnBrk="1" hangingPunct="1">
              <a:buNone/>
            </a:pPr>
            <a:r>
              <a:rPr lang="en-GB" altLang="en-US" dirty="0">
                <a:solidFill>
                  <a:srgbClr val="FFFF00"/>
                </a:solidFill>
                <a:latin typeface="Edwardian Script ITC" pitchFamily="66" charset="0"/>
              </a:rPr>
              <a:t>Please write your name.</a:t>
            </a:r>
          </a:p>
          <a:p>
            <a:pPr eaLnBrk="1" hangingPunct="1"/>
            <a:r>
              <a:rPr lang="en-GB" altLang="en-US" dirty="0">
                <a:solidFill>
                  <a:srgbClr val="FFFF00"/>
                </a:solidFill>
                <a:latin typeface="Edwardian Script ITC" pitchFamily="66" charset="0"/>
              </a:rPr>
              <a:t>Can you tell me how easy you find it to read this instruction?</a:t>
            </a:r>
          </a:p>
          <a:p>
            <a:pPr eaLnBrk="1" hangingPunct="1"/>
            <a:r>
              <a:rPr lang="en-GB" altLang="en-US" dirty="0">
                <a:solidFill>
                  <a:srgbClr val="FFFF00"/>
                </a:solidFill>
                <a:latin typeface="Edwardian Script ITC" pitchFamily="66" charset="0"/>
              </a:rPr>
              <a:t>What is making it difficult?</a:t>
            </a:r>
          </a:p>
          <a:p>
            <a:pPr eaLnBrk="1" hangingPunct="1"/>
            <a:r>
              <a:rPr lang="en-GB" altLang="en-US" dirty="0">
                <a:solidFill>
                  <a:srgbClr val="FFFF00"/>
                </a:solidFill>
                <a:latin typeface="Edwardian Script ITC" pitchFamily="66" charset="0"/>
              </a:rPr>
              <a:t>Is it the font? Is it the lighting?</a:t>
            </a:r>
          </a:p>
        </p:txBody>
      </p:sp>
    </p:spTree>
    <p:extLst>
      <p:ext uri="{BB962C8B-B14F-4D97-AF65-F5344CB8AC3E}">
        <p14:creationId xmlns:p14="http://schemas.microsoft.com/office/powerpoint/2010/main" val="424315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8"/>
          <p:cNvSpPr>
            <a:spLocks noChangeArrowheads="1"/>
          </p:cNvSpPr>
          <p:nvPr/>
        </p:nvSpPr>
        <p:spPr bwMode="auto">
          <a:xfrm>
            <a:off x="539750" y="2181225"/>
            <a:ext cx="79930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ar-SA" altLang="en-US" sz="3200">
                <a:solidFill>
                  <a:srgbClr val="009999"/>
                </a:solidFill>
                <a:latin typeface="Calibri" pitchFamily="34" charset="0"/>
                <a:cs typeface="Arial" charset="0"/>
              </a:rPr>
              <a:t>صبح لڑکوں اور لڑکیوں کو ہے. براہ کرم اور کڑیو</a:t>
            </a:r>
            <a:r>
              <a:rPr lang="ar-SA" altLang="en-US" sz="3200">
                <a:solidFill>
                  <a:srgbClr val="000000"/>
                </a:solidFill>
                <a:latin typeface="Calibri" pitchFamily="34" charset="0"/>
                <a:cs typeface="Arial" charset="0"/>
              </a:rPr>
              <a:t> </a:t>
            </a:r>
            <a:r>
              <a:rPr lang="ar-SA" altLang="en-US" sz="3200">
                <a:solidFill>
                  <a:srgbClr val="009999"/>
                </a:solidFill>
                <a:latin typeface="Calibri" pitchFamily="34" charset="0"/>
                <a:cs typeface="Arial" charset="0"/>
              </a:rPr>
              <a:t>خاموش ہے. اج ہم کام شروع یونٹ 1 3 ہے. مجھے بتا سکتے ہیں کہ کیا یہ کسی ہے؟</a:t>
            </a:r>
          </a:p>
        </p:txBody>
      </p:sp>
      <p:sp>
        <p:nvSpPr>
          <p:cNvPr id="10243" name="Rectangle 99"/>
          <p:cNvSpPr>
            <a:spLocks noGrp="1" noChangeArrowheads="1"/>
          </p:cNvSpPr>
          <p:nvPr>
            <p:ph type="title" idx="4294967295"/>
          </p:nvPr>
        </p:nvSpPr>
        <p:spPr>
          <a:xfrm>
            <a:off x="468313" y="549275"/>
            <a:ext cx="8229600" cy="1143000"/>
          </a:xfrm>
          <a:noFill/>
        </p:spPr>
        <p:txBody>
          <a:bodyPr/>
          <a:lstStyle/>
          <a:p>
            <a:pPr eaLnBrk="1" hangingPunct="1"/>
            <a:r>
              <a:rPr lang="en-GB" altLang="en-US" sz="4000" dirty="0">
                <a:solidFill>
                  <a:schemeClr val="tx1"/>
                </a:solidFill>
              </a:rPr>
              <a:t>Answer the question below….</a:t>
            </a:r>
          </a:p>
        </p:txBody>
      </p:sp>
      <p:sp>
        <p:nvSpPr>
          <p:cNvPr id="3172" name="Text Box 100"/>
          <p:cNvSpPr txBox="1">
            <a:spLocks noChangeArrowheads="1"/>
          </p:cNvSpPr>
          <p:nvPr/>
        </p:nvSpPr>
        <p:spPr bwMode="auto">
          <a:xfrm>
            <a:off x="876300" y="4437063"/>
            <a:ext cx="7127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dirty="0">
                <a:latin typeface="Comic Sans MS" panose="030F0702030302020204" pitchFamily="66" charset="0"/>
              </a:rPr>
              <a:t>What is preventing you from reading the instructions on the board?</a:t>
            </a:r>
          </a:p>
        </p:txBody>
      </p:sp>
    </p:spTree>
    <p:extLst>
      <p:ext uri="{BB962C8B-B14F-4D97-AF65-F5344CB8AC3E}">
        <p14:creationId xmlns:p14="http://schemas.microsoft.com/office/powerpoint/2010/main" val="3034365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2"/>
                                        </p:tgtEl>
                                        <p:attrNameLst>
                                          <p:attrName>style.visibility</p:attrName>
                                        </p:attrNameLst>
                                      </p:cBhvr>
                                      <p:to>
                                        <p:strVal val="visible"/>
                                      </p:to>
                                    </p:set>
                                    <p:anim calcmode="lin" valueType="num">
                                      <p:cBhvr additive="base">
                                        <p:cTn id="7" dur="500" fill="hold"/>
                                        <p:tgtEl>
                                          <p:spTgt spid="3172"/>
                                        </p:tgtEl>
                                        <p:attrNameLst>
                                          <p:attrName>ppt_x</p:attrName>
                                        </p:attrNameLst>
                                      </p:cBhvr>
                                      <p:tavLst>
                                        <p:tav tm="0">
                                          <p:val>
                                            <p:strVal val="#ppt_x"/>
                                          </p:val>
                                        </p:tav>
                                        <p:tav tm="100000">
                                          <p:val>
                                            <p:strVal val="#ppt_x"/>
                                          </p:val>
                                        </p:tav>
                                      </p:tavLst>
                                    </p:anim>
                                    <p:anim calcmode="lin" valueType="num">
                                      <p:cBhvr additive="base">
                                        <p:cTn id="8" dur="500" fill="hold"/>
                                        <p:tgtEl>
                                          <p:spTgt spid="3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Communication can be blocked if</a:t>
            </a:r>
          </a:p>
        </p:txBody>
      </p:sp>
      <p:sp>
        <p:nvSpPr>
          <p:cNvPr id="3" name="Content Placeholder 2"/>
          <p:cNvSpPr>
            <a:spLocks noGrp="1"/>
          </p:cNvSpPr>
          <p:nvPr>
            <p:ph idx="1"/>
          </p:nvPr>
        </p:nvSpPr>
        <p:spPr/>
        <p:txBody>
          <a:bodyPr>
            <a:normAutofit fontScale="85000" lnSpcReduction="10000"/>
          </a:bodyPr>
          <a:lstStyle/>
          <a:p>
            <a:r>
              <a:rPr lang="en-GB" dirty="0">
                <a:latin typeface="Comic Sans MS" panose="030F0702030302020204" pitchFamily="66" charset="0"/>
              </a:rPr>
              <a:t>A person cannot see, hear or receive the message</a:t>
            </a:r>
          </a:p>
          <a:p>
            <a:r>
              <a:rPr lang="en-GB" dirty="0">
                <a:latin typeface="Comic Sans MS" panose="030F0702030302020204" pitchFamily="66" charset="0"/>
              </a:rPr>
              <a:t>A person cannot make sense of the message</a:t>
            </a:r>
          </a:p>
          <a:p>
            <a:r>
              <a:rPr lang="en-GB" dirty="0">
                <a:latin typeface="Comic Sans MS" panose="030F0702030302020204" pitchFamily="66" charset="0"/>
              </a:rPr>
              <a:t>A person misunderstands the message</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solidFill>
                  <a:srgbClr val="FF0000"/>
                </a:solidFill>
                <a:latin typeface="Comic Sans MS" panose="030F0702030302020204" pitchFamily="66" charset="0"/>
              </a:rPr>
              <a:t>Effective communication depends on us identifying any factors that may create potential barriers that may block understanding.</a:t>
            </a:r>
          </a:p>
        </p:txBody>
      </p:sp>
    </p:spTree>
    <p:extLst>
      <p:ext uri="{BB962C8B-B14F-4D97-AF65-F5344CB8AC3E}">
        <p14:creationId xmlns:p14="http://schemas.microsoft.com/office/powerpoint/2010/main" val="385994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itchFamily="66" charset="0"/>
              </a:rPr>
              <a:t>What is a barrier?</a:t>
            </a:r>
          </a:p>
        </p:txBody>
      </p:sp>
      <p:sp>
        <p:nvSpPr>
          <p:cNvPr id="3" name="Content Placeholder 2"/>
          <p:cNvSpPr>
            <a:spLocks noGrp="1"/>
          </p:cNvSpPr>
          <p:nvPr>
            <p:ph idx="1"/>
          </p:nvPr>
        </p:nvSpPr>
        <p:spPr/>
        <p:txBody>
          <a:bodyPr>
            <a:normAutofit/>
          </a:bodyPr>
          <a:lstStyle/>
          <a:p>
            <a:r>
              <a:rPr lang="en-GB" dirty="0">
                <a:latin typeface="Comic Sans MS" pitchFamily="66" charset="0"/>
              </a:rPr>
              <a:t>A barrier is something that blocks things and stops them getting through.</a:t>
            </a:r>
          </a:p>
          <a:p>
            <a:endParaRPr lang="en-GB" dirty="0">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569788"/>
            <a:ext cx="4104456" cy="2427142"/>
          </a:xfrm>
          <a:prstGeom prst="rect">
            <a:avLst/>
          </a:prstGeom>
        </p:spPr>
      </p:pic>
    </p:spTree>
    <p:extLst>
      <p:ext uri="{BB962C8B-B14F-4D97-AF65-F5344CB8AC3E}">
        <p14:creationId xmlns:p14="http://schemas.microsoft.com/office/powerpoint/2010/main" val="239480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chemeClr val="accent1"/>
                </a:solidFill>
                <a:latin typeface="Comic Sans MS" panose="030F0702030302020204" pitchFamily="66" charset="0"/>
              </a:rPr>
              <a:t>Activity 1</a:t>
            </a:r>
          </a:p>
        </p:txBody>
      </p:sp>
      <p:sp>
        <p:nvSpPr>
          <p:cNvPr id="3" name="Content Placeholder 2"/>
          <p:cNvSpPr>
            <a:spLocks noGrp="1"/>
          </p:cNvSpPr>
          <p:nvPr>
            <p:ph idx="1"/>
          </p:nvPr>
        </p:nvSpPr>
        <p:spPr/>
        <p:txBody>
          <a:bodyPr/>
          <a:lstStyle/>
          <a:p>
            <a:r>
              <a:rPr lang="en-GB" altLang="en-US" dirty="0">
                <a:latin typeface="Comic Sans MS" panose="030F0702030302020204" pitchFamily="66" charset="0"/>
              </a:rPr>
              <a:t>On a sheet of paper please make a list of the things that you think may affect the effectiveness of interpersonal communication when you are having a conversation with another person…</a:t>
            </a:r>
          </a:p>
          <a:p>
            <a:pPr marL="0" indent="0">
              <a:buNone/>
            </a:pPr>
            <a:endParaRPr lang="en-GB" altLang="en-US" dirty="0">
              <a:latin typeface="Comic Sans MS" panose="030F0702030302020204" pitchFamily="66" charset="0"/>
            </a:endParaRPr>
          </a:p>
          <a:p>
            <a:r>
              <a:rPr lang="en-GB" altLang="en-US" dirty="0">
                <a:latin typeface="Comic Sans MS" panose="030F0702030302020204" pitchFamily="66" charset="0"/>
              </a:rPr>
              <a:t>2 minutes! </a:t>
            </a:r>
          </a:p>
          <a:p>
            <a:endParaRPr lang="en-GB" dirty="0"/>
          </a:p>
        </p:txBody>
      </p:sp>
      <p:pic>
        <p:nvPicPr>
          <p:cNvPr id="4" name="Picture 3" descr="exam-sweat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199" y="3861048"/>
            <a:ext cx="2185915" cy="2265115"/>
          </a:xfrm>
          <a:prstGeom prst="rect">
            <a:avLst/>
          </a:prstGeom>
        </p:spPr>
      </p:pic>
    </p:spTree>
    <p:extLst>
      <p:ext uri="{BB962C8B-B14F-4D97-AF65-F5344CB8AC3E}">
        <p14:creationId xmlns:p14="http://schemas.microsoft.com/office/powerpoint/2010/main" val="402871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Factors that affect communication</a:t>
            </a:r>
          </a:p>
        </p:txBody>
      </p:sp>
      <p:sp>
        <p:nvSpPr>
          <p:cNvPr id="6" name="Rounded Rectangular Callout 5"/>
          <p:cNvSpPr/>
          <p:nvPr/>
        </p:nvSpPr>
        <p:spPr>
          <a:xfrm>
            <a:off x="5292080" y="1340768"/>
            <a:ext cx="2066528" cy="828672"/>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solidFill>
                  <a:schemeClr val="tx1"/>
                </a:solidFill>
                <a:latin typeface="Comic Sans MS" pitchFamily="66" charset="0"/>
              </a:rPr>
              <a:t>Jargon, slang and acronyms</a:t>
            </a:r>
          </a:p>
          <a:p>
            <a:pPr algn="ctr"/>
            <a:endParaRPr lang="en-GB" dirty="0"/>
          </a:p>
        </p:txBody>
      </p:sp>
      <p:sp>
        <p:nvSpPr>
          <p:cNvPr id="7" name="Oval Callout 6"/>
          <p:cNvSpPr/>
          <p:nvPr/>
        </p:nvSpPr>
        <p:spPr>
          <a:xfrm>
            <a:off x="2847764" y="1521293"/>
            <a:ext cx="2232248" cy="1044696"/>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solidFill>
                  <a:schemeClr val="tx1"/>
                </a:solidFill>
                <a:latin typeface="Comic Sans MS" pitchFamily="66" charset="0"/>
              </a:rPr>
              <a:t>Disability</a:t>
            </a:r>
          </a:p>
          <a:p>
            <a:pPr algn="ctr"/>
            <a:endParaRPr lang="en-GB" dirty="0"/>
          </a:p>
        </p:txBody>
      </p:sp>
      <p:sp>
        <p:nvSpPr>
          <p:cNvPr id="8" name="Rectangular Callout 7"/>
          <p:cNvSpPr/>
          <p:nvPr/>
        </p:nvSpPr>
        <p:spPr>
          <a:xfrm>
            <a:off x="4283968" y="5841847"/>
            <a:ext cx="1479220" cy="700107"/>
          </a:xfrm>
          <a:prstGeom prst="wedgeRectCallout">
            <a:avLst>
              <a:gd name="adj1" fmla="val -43911"/>
              <a:gd name="adj2" fmla="val 6364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solidFill>
                  <a:schemeClr val="tx1"/>
                </a:solidFill>
                <a:latin typeface="Comic Sans MS" pitchFamily="66" charset="0"/>
              </a:rPr>
              <a:t>Noise</a:t>
            </a:r>
          </a:p>
          <a:p>
            <a:pPr algn="ctr"/>
            <a:endParaRPr lang="en-GB" dirty="0"/>
          </a:p>
        </p:txBody>
      </p:sp>
      <p:sp>
        <p:nvSpPr>
          <p:cNvPr id="9" name="Rounded Rectangular Callout 8"/>
          <p:cNvSpPr/>
          <p:nvPr/>
        </p:nvSpPr>
        <p:spPr>
          <a:xfrm>
            <a:off x="1361336" y="5793837"/>
            <a:ext cx="1944216" cy="886420"/>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dirty="0">
                <a:solidFill>
                  <a:schemeClr val="tx1"/>
                </a:solidFill>
                <a:latin typeface="Comic Sans MS" pitchFamily="66" charset="0"/>
              </a:rPr>
              <a:t>Sensory deprivation</a:t>
            </a:r>
          </a:p>
          <a:p>
            <a:pPr algn="ctr"/>
            <a:endParaRPr lang="en-GB" dirty="0"/>
          </a:p>
        </p:txBody>
      </p:sp>
      <p:sp>
        <p:nvSpPr>
          <p:cNvPr id="10" name="Rounded Rectangular Callout 9"/>
          <p:cNvSpPr/>
          <p:nvPr/>
        </p:nvSpPr>
        <p:spPr>
          <a:xfrm>
            <a:off x="5080012" y="4020665"/>
            <a:ext cx="1578046" cy="1076146"/>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solidFill>
                  <a:schemeClr val="tx1"/>
                </a:solidFill>
                <a:latin typeface="Comic Sans MS" pitchFamily="66" charset="0"/>
              </a:rPr>
              <a:t>Health Problems</a:t>
            </a:r>
          </a:p>
          <a:p>
            <a:pPr algn="ctr"/>
            <a:endParaRPr lang="en-GB" dirty="0"/>
          </a:p>
        </p:txBody>
      </p:sp>
      <p:sp>
        <p:nvSpPr>
          <p:cNvPr id="14" name="Oval Callout 13"/>
          <p:cNvSpPr/>
          <p:nvPr/>
        </p:nvSpPr>
        <p:spPr>
          <a:xfrm>
            <a:off x="2504017" y="4291759"/>
            <a:ext cx="2354560" cy="1177570"/>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solidFill>
                  <a:schemeClr val="tx1"/>
                </a:solidFill>
                <a:latin typeface="Comic Sans MS" pitchFamily="66" charset="0"/>
              </a:rPr>
              <a:t>Language Differences</a:t>
            </a:r>
          </a:p>
          <a:p>
            <a:pPr algn="ctr"/>
            <a:endParaRPr lang="en-GB" dirty="0"/>
          </a:p>
        </p:txBody>
      </p:sp>
      <p:sp>
        <p:nvSpPr>
          <p:cNvPr id="15" name="Rectangular Callout 14"/>
          <p:cNvSpPr/>
          <p:nvPr/>
        </p:nvSpPr>
        <p:spPr>
          <a:xfrm>
            <a:off x="6397352" y="2492896"/>
            <a:ext cx="1775048" cy="926958"/>
          </a:xfrm>
          <a:prstGeom prst="wedge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tx1"/>
                </a:solidFill>
                <a:latin typeface="Comic Sans MS" pitchFamily="66" charset="0"/>
              </a:rPr>
              <a:t>Cultural differences</a:t>
            </a:r>
          </a:p>
          <a:p>
            <a:pPr algn="ctr"/>
            <a:endParaRPr lang="en-GB" dirty="0"/>
          </a:p>
        </p:txBody>
      </p:sp>
      <p:sp>
        <p:nvSpPr>
          <p:cNvPr id="16" name="Rounded Rectangular Callout 15"/>
          <p:cNvSpPr/>
          <p:nvPr/>
        </p:nvSpPr>
        <p:spPr>
          <a:xfrm>
            <a:off x="298376" y="3282292"/>
            <a:ext cx="1274440" cy="73837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tx1"/>
                </a:solidFill>
                <a:latin typeface="Comic Sans MS" pitchFamily="66" charset="0"/>
              </a:rPr>
              <a:t>Dialect</a:t>
            </a:r>
          </a:p>
          <a:p>
            <a:pPr algn="ctr"/>
            <a:endParaRPr lang="en-GB" dirty="0"/>
          </a:p>
        </p:txBody>
      </p:sp>
      <p:sp>
        <p:nvSpPr>
          <p:cNvPr id="17" name="Oval Callout 16"/>
          <p:cNvSpPr/>
          <p:nvPr/>
        </p:nvSpPr>
        <p:spPr>
          <a:xfrm>
            <a:off x="6962320" y="3714340"/>
            <a:ext cx="1944216" cy="127740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solidFill>
                  <a:schemeClr val="tx1"/>
                </a:solidFill>
                <a:latin typeface="Comic Sans MS" pitchFamily="66" charset="0"/>
              </a:rPr>
              <a:t>Emotional distress</a:t>
            </a:r>
          </a:p>
          <a:p>
            <a:pPr algn="ctr"/>
            <a:endParaRPr lang="en-GB" dirty="0"/>
          </a:p>
        </p:txBody>
      </p:sp>
      <p:sp>
        <p:nvSpPr>
          <p:cNvPr id="4" name="Speech Bubble: Oval 3"/>
          <p:cNvSpPr/>
          <p:nvPr/>
        </p:nvSpPr>
        <p:spPr>
          <a:xfrm>
            <a:off x="6325344" y="5517232"/>
            <a:ext cx="2135088" cy="9361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Poor Lighting</a:t>
            </a:r>
          </a:p>
        </p:txBody>
      </p:sp>
      <p:sp>
        <p:nvSpPr>
          <p:cNvPr id="5" name="Speech Bubble: Rectangle with Corners Rounded 4"/>
          <p:cNvSpPr/>
          <p:nvPr/>
        </p:nvSpPr>
        <p:spPr>
          <a:xfrm>
            <a:off x="3064374" y="2850244"/>
            <a:ext cx="2006124" cy="864096"/>
          </a:xfrm>
          <a:prstGeom prst="wedgeRoundRectCallout">
            <a:avLst>
              <a:gd name="adj1" fmla="val -55720"/>
              <a:gd name="adj2" fmla="val 1076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Seating Arrangements</a:t>
            </a:r>
          </a:p>
        </p:txBody>
      </p:sp>
      <p:sp>
        <p:nvSpPr>
          <p:cNvPr id="11" name="Speech Bubble: Oval 10"/>
          <p:cNvSpPr/>
          <p:nvPr/>
        </p:nvSpPr>
        <p:spPr>
          <a:xfrm>
            <a:off x="132656" y="4590759"/>
            <a:ext cx="1847056" cy="10461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Time available</a:t>
            </a:r>
          </a:p>
        </p:txBody>
      </p:sp>
      <p:sp>
        <p:nvSpPr>
          <p:cNvPr id="12" name="Speech Bubble: Rectangle with Corners Rounded 11"/>
          <p:cNvSpPr/>
          <p:nvPr/>
        </p:nvSpPr>
        <p:spPr>
          <a:xfrm>
            <a:off x="298376" y="1701893"/>
            <a:ext cx="2185392" cy="96775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omic Sans MS" panose="030F0702030302020204" pitchFamily="66" charset="0"/>
              </a:rPr>
              <a:t>Setting</a:t>
            </a:r>
          </a:p>
        </p:txBody>
      </p:sp>
    </p:spTree>
    <p:extLst>
      <p:ext uri="{BB962C8B-B14F-4D97-AF65-F5344CB8AC3E}">
        <p14:creationId xmlns:p14="http://schemas.microsoft.com/office/powerpoint/2010/main" val="27250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We can divide these into two groups.</a:t>
            </a:r>
          </a:p>
        </p:txBody>
      </p:sp>
      <p:sp>
        <p:nvSpPr>
          <p:cNvPr id="19" name="Content Placeholder 18"/>
          <p:cNvSpPr>
            <a:spLocks noGrp="1"/>
          </p:cNvSpPr>
          <p:nvPr>
            <p:ph sz="half" idx="1"/>
          </p:nvPr>
        </p:nvSpPr>
        <p:spPr>
          <a:xfrm>
            <a:off x="457200" y="1268760"/>
            <a:ext cx="4038600" cy="4857403"/>
          </a:xfrm>
        </p:spPr>
        <p:txBody>
          <a:bodyPr>
            <a:normAutofit/>
          </a:bodyPr>
          <a:lstStyle/>
          <a:p>
            <a:r>
              <a:rPr lang="en-GB" b="1" dirty="0">
                <a:latin typeface="Comic Sans MS" panose="030F0702030302020204" pitchFamily="66" charset="0"/>
              </a:rPr>
              <a:t>Environmental Factors</a:t>
            </a:r>
          </a:p>
        </p:txBody>
      </p:sp>
      <p:sp>
        <p:nvSpPr>
          <p:cNvPr id="20" name="Content Placeholder 19"/>
          <p:cNvSpPr>
            <a:spLocks noGrp="1"/>
          </p:cNvSpPr>
          <p:nvPr>
            <p:ph sz="half" idx="2"/>
          </p:nvPr>
        </p:nvSpPr>
        <p:spPr>
          <a:xfrm>
            <a:off x="4648200" y="1268760"/>
            <a:ext cx="4038600" cy="5328592"/>
          </a:xfrm>
        </p:spPr>
        <p:txBody>
          <a:bodyPr/>
          <a:lstStyle/>
          <a:p>
            <a:r>
              <a:rPr lang="en-GB" b="1" dirty="0">
                <a:latin typeface="Comic Sans MS" panose="030F0702030302020204" pitchFamily="66" charset="0"/>
              </a:rPr>
              <a:t>Other Factors</a:t>
            </a:r>
          </a:p>
        </p:txBody>
      </p:sp>
      <p:sp>
        <p:nvSpPr>
          <p:cNvPr id="6" name="Rounded Rectangular Callout 5"/>
          <p:cNvSpPr/>
          <p:nvPr/>
        </p:nvSpPr>
        <p:spPr>
          <a:xfrm>
            <a:off x="6779556" y="1985276"/>
            <a:ext cx="2066528" cy="828672"/>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solidFill>
                  <a:schemeClr val="tx1"/>
                </a:solidFill>
                <a:latin typeface="Comic Sans MS" pitchFamily="66" charset="0"/>
              </a:rPr>
              <a:t>Jargon, slang and acronyms</a:t>
            </a:r>
          </a:p>
          <a:p>
            <a:pPr algn="ctr"/>
            <a:endParaRPr lang="en-GB" dirty="0"/>
          </a:p>
        </p:txBody>
      </p:sp>
      <p:sp>
        <p:nvSpPr>
          <p:cNvPr id="7" name="Oval Callout 6"/>
          <p:cNvSpPr/>
          <p:nvPr/>
        </p:nvSpPr>
        <p:spPr>
          <a:xfrm>
            <a:off x="4556680" y="2154813"/>
            <a:ext cx="2232248" cy="1044696"/>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solidFill>
                  <a:schemeClr val="tx1"/>
                </a:solidFill>
                <a:latin typeface="Comic Sans MS" pitchFamily="66" charset="0"/>
              </a:rPr>
              <a:t>Disability</a:t>
            </a:r>
          </a:p>
          <a:p>
            <a:pPr algn="ctr"/>
            <a:endParaRPr lang="en-GB" dirty="0"/>
          </a:p>
        </p:txBody>
      </p:sp>
      <p:sp>
        <p:nvSpPr>
          <p:cNvPr id="8" name="Rectangular Callout 7"/>
          <p:cNvSpPr/>
          <p:nvPr/>
        </p:nvSpPr>
        <p:spPr>
          <a:xfrm>
            <a:off x="554890" y="2858282"/>
            <a:ext cx="1479220" cy="700107"/>
          </a:xfrm>
          <a:prstGeom prst="wedgeRectCallout">
            <a:avLst>
              <a:gd name="adj1" fmla="val -43911"/>
              <a:gd name="adj2" fmla="val 63647"/>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solidFill>
                  <a:schemeClr val="tx1"/>
                </a:solidFill>
                <a:latin typeface="Comic Sans MS" pitchFamily="66" charset="0"/>
              </a:rPr>
              <a:t>Noise</a:t>
            </a:r>
          </a:p>
          <a:p>
            <a:pPr algn="ctr"/>
            <a:endParaRPr lang="en-GB" dirty="0"/>
          </a:p>
        </p:txBody>
      </p:sp>
      <p:sp>
        <p:nvSpPr>
          <p:cNvPr id="9" name="Rounded Rectangular Callout 8"/>
          <p:cNvSpPr/>
          <p:nvPr/>
        </p:nvSpPr>
        <p:spPr>
          <a:xfrm>
            <a:off x="4835340" y="3359310"/>
            <a:ext cx="1944216" cy="882999"/>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dirty="0">
                <a:solidFill>
                  <a:schemeClr val="tx1"/>
                </a:solidFill>
                <a:latin typeface="Comic Sans MS" pitchFamily="66" charset="0"/>
              </a:rPr>
              <a:t>Sensory deprivation</a:t>
            </a:r>
          </a:p>
          <a:p>
            <a:pPr algn="ctr"/>
            <a:endParaRPr lang="en-GB" dirty="0"/>
          </a:p>
        </p:txBody>
      </p:sp>
      <p:sp>
        <p:nvSpPr>
          <p:cNvPr id="10" name="Rounded Rectangular Callout 9"/>
          <p:cNvSpPr/>
          <p:nvPr/>
        </p:nvSpPr>
        <p:spPr>
          <a:xfrm>
            <a:off x="7049211" y="4247298"/>
            <a:ext cx="1578046" cy="1076146"/>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solidFill>
                  <a:schemeClr val="tx1"/>
                </a:solidFill>
                <a:latin typeface="Comic Sans MS" pitchFamily="66" charset="0"/>
              </a:rPr>
              <a:t>Health Problems</a:t>
            </a:r>
          </a:p>
          <a:p>
            <a:pPr algn="ctr"/>
            <a:endParaRPr lang="en-GB" dirty="0"/>
          </a:p>
        </p:txBody>
      </p:sp>
      <p:sp>
        <p:nvSpPr>
          <p:cNvPr id="14" name="Oval Callout 13"/>
          <p:cNvSpPr/>
          <p:nvPr/>
        </p:nvSpPr>
        <p:spPr>
          <a:xfrm>
            <a:off x="4650414" y="4460219"/>
            <a:ext cx="2354560" cy="896804"/>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solidFill>
                  <a:schemeClr val="tx1"/>
                </a:solidFill>
                <a:latin typeface="Comic Sans MS" pitchFamily="66" charset="0"/>
              </a:rPr>
              <a:t>Language Differences</a:t>
            </a:r>
          </a:p>
          <a:p>
            <a:pPr algn="ctr"/>
            <a:endParaRPr lang="en-GB" dirty="0"/>
          </a:p>
        </p:txBody>
      </p:sp>
      <p:sp>
        <p:nvSpPr>
          <p:cNvPr id="15" name="Rectangular Callout 14"/>
          <p:cNvSpPr/>
          <p:nvPr/>
        </p:nvSpPr>
        <p:spPr>
          <a:xfrm>
            <a:off x="6999522" y="3083716"/>
            <a:ext cx="1775048" cy="896530"/>
          </a:xfrm>
          <a:prstGeom prst="wedge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tx1"/>
                </a:solidFill>
                <a:latin typeface="Comic Sans MS" pitchFamily="66" charset="0"/>
              </a:rPr>
              <a:t>Cultural differences</a:t>
            </a:r>
          </a:p>
          <a:p>
            <a:pPr algn="ctr"/>
            <a:endParaRPr lang="en-GB" dirty="0"/>
          </a:p>
        </p:txBody>
      </p:sp>
      <p:sp>
        <p:nvSpPr>
          <p:cNvPr id="16" name="Rounded Rectangular Callout 15"/>
          <p:cNvSpPr/>
          <p:nvPr/>
        </p:nvSpPr>
        <p:spPr>
          <a:xfrm>
            <a:off x="4929066" y="5654883"/>
            <a:ext cx="1274440" cy="73837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tx1"/>
                </a:solidFill>
                <a:latin typeface="Comic Sans MS" pitchFamily="66" charset="0"/>
              </a:rPr>
              <a:t>Dialect</a:t>
            </a:r>
          </a:p>
          <a:p>
            <a:pPr algn="ctr"/>
            <a:endParaRPr lang="en-GB" dirty="0"/>
          </a:p>
        </p:txBody>
      </p:sp>
      <p:sp>
        <p:nvSpPr>
          <p:cNvPr id="17" name="Oval Callout 16"/>
          <p:cNvSpPr/>
          <p:nvPr/>
        </p:nvSpPr>
        <p:spPr>
          <a:xfrm>
            <a:off x="6572759" y="5541353"/>
            <a:ext cx="2394907" cy="1215799"/>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solidFill>
                  <a:schemeClr val="tx1"/>
                </a:solidFill>
                <a:latin typeface="Comic Sans MS" pitchFamily="66" charset="0"/>
              </a:rPr>
              <a:t>Emotional distress / anxiety</a:t>
            </a:r>
          </a:p>
          <a:p>
            <a:pPr algn="ctr"/>
            <a:endParaRPr lang="en-GB" dirty="0"/>
          </a:p>
        </p:txBody>
      </p:sp>
      <p:sp>
        <p:nvSpPr>
          <p:cNvPr id="4" name="Speech Bubble: Oval 3"/>
          <p:cNvSpPr/>
          <p:nvPr/>
        </p:nvSpPr>
        <p:spPr>
          <a:xfrm>
            <a:off x="323528" y="3774257"/>
            <a:ext cx="2135088" cy="9361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Poor Lighting</a:t>
            </a:r>
          </a:p>
        </p:txBody>
      </p:sp>
      <p:sp>
        <p:nvSpPr>
          <p:cNvPr id="5" name="Speech Bubble: Rectangle with Corners Rounded 4"/>
          <p:cNvSpPr/>
          <p:nvPr/>
        </p:nvSpPr>
        <p:spPr>
          <a:xfrm>
            <a:off x="2277844" y="4906053"/>
            <a:ext cx="2006124" cy="864096"/>
          </a:xfrm>
          <a:prstGeom prst="wedgeRoundRectCallout">
            <a:avLst>
              <a:gd name="adj1" fmla="val -55720"/>
              <a:gd name="adj2" fmla="val 1076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Seating Arrangements</a:t>
            </a:r>
          </a:p>
        </p:txBody>
      </p:sp>
      <p:sp>
        <p:nvSpPr>
          <p:cNvPr id="11" name="Speech Bubble: Oval 10"/>
          <p:cNvSpPr/>
          <p:nvPr/>
        </p:nvSpPr>
        <p:spPr>
          <a:xfrm>
            <a:off x="370972" y="4833930"/>
            <a:ext cx="1847056" cy="10461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Time available</a:t>
            </a:r>
          </a:p>
        </p:txBody>
      </p:sp>
      <p:sp>
        <p:nvSpPr>
          <p:cNvPr id="12" name="Speech Bubble: Rectangle with Corners Rounded 11"/>
          <p:cNvSpPr/>
          <p:nvPr/>
        </p:nvSpPr>
        <p:spPr>
          <a:xfrm>
            <a:off x="2230777" y="2809413"/>
            <a:ext cx="2185392" cy="96775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omic Sans MS" panose="030F0702030302020204" pitchFamily="66" charset="0"/>
              </a:rPr>
              <a:t>Setting</a:t>
            </a:r>
          </a:p>
        </p:txBody>
      </p:sp>
    </p:spTree>
    <p:extLst>
      <p:ext uri="{BB962C8B-B14F-4D97-AF65-F5344CB8AC3E}">
        <p14:creationId xmlns:p14="http://schemas.microsoft.com/office/powerpoint/2010/main" val="14544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1529</Words>
  <Application>Microsoft Office PowerPoint</Application>
  <PresentationFormat>On-screen Show (4:3)</PresentationFormat>
  <Paragraphs>185</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Comic Sans MS</vt:lpstr>
      <vt:lpstr>Edwardian Script ITC</vt:lpstr>
      <vt:lpstr>Times New Roman</vt:lpstr>
      <vt:lpstr>Office Theme</vt:lpstr>
      <vt:lpstr>Photo Editor Photo</vt:lpstr>
      <vt:lpstr>Factors that may influence communication and interpersonal interaction in Health &amp; Social Care settings.</vt:lpstr>
      <vt:lpstr>PowerPoint Presentation</vt:lpstr>
      <vt:lpstr>PowerPoint Presentation</vt:lpstr>
      <vt:lpstr>Answer the question below….</vt:lpstr>
      <vt:lpstr>Communication can be blocked if</vt:lpstr>
      <vt:lpstr>What is a barrier?</vt:lpstr>
      <vt:lpstr>Activity 1</vt:lpstr>
      <vt:lpstr>Factors that affect communication</vt:lpstr>
      <vt:lpstr>We can divide these into two groups.</vt:lpstr>
      <vt:lpstr>Environmental Factors</vt:lpstr>
      <vt:lpstr>Some Environmental Factors/Problems</vt:lpstr>
      <vt:lpstr>Activity 2 – 20 minutes</vt:lpstr>
      <vt:lpstr>Extension Activity – check your learning.</vt:lpstr>
      <vt:lpstr>Activity 3 - Group work </vt:lpstr>
      <vt:lpstr>Activity 4 – Paired Research                    Task</vt:lpstr>
      <vt:lpstr>Barriers to communication</vt:lpstr>
      <vt:lpstr>What factors other than environmental factors may affect a persons ability to send a message? </vt:lpstr>
      <vt:lpstr>What factors may affect a persons ability to understand message that is received? </vt:lpstr>
      <vt:lpstr>What factors may cause the understanding of the message to be distorted?</vt:lpstr>
      <vt:lpstr>Communication Barriers</vt:lpstr>
      <vt:lpstr>Individual activity 5 - </vt:lpstr>
      <vt:lpstr>Extension Activity- check your understanding.</vt:lpstr>
      <vt:lpstr>Activity 6 - Group work </vt:lpstr>
      <vt:lpstr>Activity 6 - Individual</vt:lpstr>
      <vt:lpstr>Communications Skills - The Importance of Removing Barriers</vt:lpstr>
      <vt:lpstr>PowerPoint Presentation</vt:lpstr>
      <vt:lpstr>Communications Skills - The Importance of Removing Barriers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build</dc:creator>
  <cp:lastModifiedBy>Ann Hodson</cp:lastModifiedBy>
  <cp:revision>63</cp:revision>
  <dcterms:created xsi:type="dcterms:W3CDTF">2012-09-25T15:38:15Z</dcterms:created>
  <dcterms:modified xsi:type="dcterms:W3CDTF">2016-10-14T08:20:43Z</dcterms:modified>
</cp:coreProperties>
</file>