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7" r:id="rId3"/>
    <p:sldId id="278" r:id="rId4"/>
    <p:sldId id="258" r:id="rId5"/>
    <p:sldId id="279" r:id="rId6"/>
    <p:sldId id="271" r:id="rId7"/>
    <p:sldId id="261" r:id="rId8"/>
    <p:sldId id="270" r:id="rId9"/>
    <p:sldId id="272"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E6C1826-BD87-47AE-9707-D75629725E63}" type="datetimeFigureOut">
              <a:rPr lang="en-GB" smtClean="0"/>
              <a:t>21/05/2019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549487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6C1826-BD87-47AE-9707-D75629725E63}" type="datetimeFigureOut">
              <a:rPr lang="en-GB" smtClean="0"/>
              <a:t>21/05/2019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2110960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6C1826-BD87-47AE-9707-D75629725E63}" type="datetimeFigureOut">
              <a:rPr lang="en-GB" smtClean="0"/>
              <a:t>21/05/2019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2621346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6C1826-BD87-47AE-9707-D75629725E63}" type="datetimeFigureOut">
              <a:rPr lang="en-GB" smtClean="0"/>
              <a:t>21/05/2019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3311958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6C1826-BD87-47AE-9707-D75629725E63}" type="datetimeFigureOut">
              <a:rPr lang="en-GB" smtClean="0"/>
              <a:t>21/05/2019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2502181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E6C1826-BD87-47AE-9707-D75629725E63}" type="datetimeFigureOut">
              <a:rPr lang="en-GB" smtClean="0"/>
              <a:t>21/05/2019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136009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E6C1826-BD87-47AE-9707-D75629725E63}" type="datetimeFigureOut">
              <a:rPr lang="en-GB" smtClean="0"/>
              <a:t>21/05/2019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315601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E6C1826-BD87-47AE-9707-D75629725E63}" type="datetimeFigureOut">
              <a:rPr lang="en-GB" smtClean="0"/>
              <a:t>21/05/2019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225792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C1826-BD87-47AE-9707-D75629725E63}" type="datetimeFigureOut">
              <a:rPr lang="en-GB" smtClean="0"/>
              <a:t>21/05/2019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2130659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6C1826-BD87-47AE-9707-D75629725E63}" type="datetimeFigureOut">
              <a:rPr lang="en-GB" smtClean="0"/>
              <a:t>21/05/2019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3924972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6C1826-BD87-47AE-9707-D75629725E63}" type="datetimeFigureOut">
              <a:rPr lang="en-GB" smtClean="0"/>
              <a:t>21/05/2019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C8354B-07C3-4520-9044-BFA1CEF88ADA}" type="slidenum">
              <a:rPr lang="en-GB" smtClean="0"/>
              <a:t>‹#›</a:t>
            </a:fld>
            <a:endParaRPr lang="en-GB"/>
          </a:p>
        </p:txBody>
      </p:sp>
    </p:spTree>
    <p:extLst>
      <p:ext uri="{BB962C8B-B14F-4D97-AF65-F5344CB8AC3E}">
        <p14:creationId xmlns:p14="http://schemas.microsoft.com/office/powerpoint/2010/main" val="210187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C1826-BD87-47AE-9707-D75629725E63}" type="datetimeFigureOut">
              <a:rPr lang="en-GB" smtClean="0"/>
              <a:t>21/05/2019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8354B-07C3-4520-9044-BFA1CEF88ADA}" type="slidenum">
              <a:rPr lang="en-GB" smtClean="0"/>
              <a:t>‹#›</a:t>
            </a:fld>
            <a:endParaRPr lang="en-GB"/>
          </a:p>
        </p:txBody>
      </p:sp>
    </p:spTree>
    <p:extLst>
      <p:ext uri="{BB962C8B-B14F-4D97-AF65-F5344CB8AC3E}">
        <p14:creationId xmlns:p14="http://schemas.microsoft.com/office/powerpoint/2010/main" val="1575408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cetl.org.uk/learning/dignity_in_care_video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a:latin typeface="Comic Sans MS" panose="030F0702030302020204" pitchFamily="66" charset="0"/>
              </a:rPr>
              <a:t>Individual Rights &amp; the Role of Health &amp; Social Care Practitioners</a:t>
            </a:r>
          </a:p>
        </p:txBody>
      </p:sp>
      <p:sp>
        <p:nvSpPr>
          <p:cNvPr id="5" name="Subtitle 4"/>
          <p:cNvSpPr>
            <a:spLocks noGrp="1"/>
          </p:cNvSpPr>
          <p:nvPr>
            <p:ph type="subTitle" idx="1"/>
          </p:nvPr>
        </p:nvSpPr>
        <p:spPr/>
        <p:txBody>
          <a:bodyPr/>
          <a:lstStyle/>
          <a:p>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0724" y="3957253"/>
            <a:ext cx="3322551" cy="1610494"/>
          </a:xfrm>
          <a:prstGeom prst="rect">
            <a:avLst/>
          </a:prstGeom>
        </p:spPr>
      </p:pic>
    </p:spTree>
    <p:extLst>
      <p:ext uri="{BB962C8B-B14F-4D97-AF65-F5344CB8AC3E}">
        <p14:creationId xmlns:p14="http://schemas.microsoft.com/office/powerpoint/2010/main" val="1221994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anose="030F0702030302020204" pitchFamily="66" charset="0"/>
              </a:rPr>
              <a:t>Case Study</a:t>
            </a:r>
          </a:p>
        </p:txBody>
      </p:sp>
      <p:sp>
        <p:nvSpPr>
          <p:cNvPr id="3" name="Content Placeholder 2"/>
          <p:cNvSpPr>
            <a:spLocks noGrp="1"/>
          </p:cNvSpPr>
          <p:nvPr>
            <p:ph idx="1"/>
          </p:nvPr>
        </p:nvSpPr>
        <p:spPr/>
        <p:txBody>
          <a:bodyPr>
            <a:normAutofit fontScale="55000" lnSpcReduction="20000"/>
          </a:bodyPr>
          <a:lstStyle/>
          <a:p>
            <a:pPr marL="0" indent="0">
              <a:buNone/>
            </a:pPr>
            <a:r>
              <a:rPr lang="en-GB" sz="3800" dirty="0">
                <a:latin typeface="Comic Sans MS" panose="030F0702030302020204" pitchFamily="66" charset="0"/>
              </a:rPr>
              <a:t>Shelia works in a care home for older people with dementia. She sees Carla , another assistant, dress Mr Newman. Carla chooses that clothes he should wear without consulting Mr Newman. </a:t>
            </a:r>
          </a:p>
          <a:p>
            <a:pPr marL="0" indent="0">
              <a:buNone/>
            </a:pPr>
            <a:r>
              <a:rPr lang="en-GB" sz="3800" dirty="0">
                <a:latin typeface="Comic Sans MS" panose="030F0702030302020204" pitchFamily="66" charset="0"/>
              </a:rPr>
              <a:t>After he is dressed, Mr Newman comes down for his breakfast. He is a strict orthodox Jew. The new care assistant, Tim is giving Mr Newman his breakfast of bacon and eggs and has not been told of Mr Newman's dietary requirements. </a:t>
            </a:r>
          </a:p>
          <a:p>
            <a:pPr marL="0" indent="0">
              <a:buNone/>
            </a:pPr>
            <a:r>
              <a:rPr lang="en-GB" sz="3800" dirty="0">
                <a:latin typeface="Comic Sans MS" panose="030F0702030302020204" pitchFamily="66" charset="0"/>
              </a:rPr>
              <a:t>Mr Newman later requests to visit the synagogue and this is denied.</a:t>
            </a:r>
          </a:p>
          <a:p>
            <a:pPr marL="0" indent="0">
              <a:buNone/>
            </a:pPr>
            <a:endParaRPr lang="en-GB" sz="3800" dirty="0">
              <a:latin typeface="Comic Sans MS" panose="030F0702030302020204" pitchFamily="66" charset="0"/>
            </a:endParaRPr>
          </a:p>
          <a:p>
            <a:pPr marL="0" indent="0">
              <a:buNone/>
            </a:pPr>
            <a:r>
              <a:rPr lang="en-GB" sz="3800" dirty="0">
                <a:latin typeface="Comic Sans MS" panose="030F0702030302020204" pitchFamily="66" charset="0"/>
              </a:rPr>
              <a:t>Later Carla, Tim and Shelia write up their notes from the shift. Shelia completes her notes and puts them away in the filing cabinet before leaving. Carla and Tim forget to put their notes away and are still talking about the shift and the demands of Mr Newman when they go for a drink after work</a:t>
            </a:r>
            <a:r>
              <a:rPr lang="en-GB" dirty="0">
                <a:latin typeface="Comic Sans MS" panose="030F0702030302020204" pitchFamily="66" charset="0"/>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296" y="-14858"/>
            <a:ext cx="1659870" cy="1659870"/>
          </a:xfrm>
          <a:prstGeom prst="rect">
            <a:avLst/>
          </a:prstGeom>
        </p:spPr>
      </p:pic>
    </p:spTree>
    <p:extLst>
      <p:ext uri="{BB962C8B-B14F-4D97-AF65-F5344CB8AC3E}">
        <p14:creationId xmlns:p14="http://schemas.microsoft.com/office/powerpoint/2010/main" val="1553433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Individual Rights</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Everyone has rights as a human being as set out in the Human Rights Act which should be protected and respected in Health &amp; Social Care settings.</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3251983"/>
            <a:ext cx="3076575" cy="30765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111" y="3933056"/>
            <a:ext cx="2010020" cy="264566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10724" y="4813912"/>
            <a:ext cx="3322551" cy="1610494"/>
          </a:xfrm>
          <a:prstGeom prst="rect">
            <a:avLst/>
          </a:prstGeom>
        </p:spPr>
      </p:pic>
    </p:spTree>
    <p:extLst>
      <p:ext uri="{BB962C8B-B14F-4D97-AF65-F5344CB8AC3E}">
        <p14:creationId xmlns:p14="http://schemas.microsoft.com/office/powerpoint/2010/main" val="425041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anose="030F0702030302020204" pitchFamily="66" charset="0"/>
              </a:rPr>
              <a:t>Individual rights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3140968"/>
            <a:ext cx="3534643" cy="3534643"/>
          </a:xfrm>
          <a:prstGeom prst="rect">
            <a:avLst/>
          </a:prstGeom>
        </p:spPr>
      </p:pic>
      <p:sp>
        <p:nvSpPr>
          <p:cNvPr id="3" name="Content Placeholder 2"/>
          <p:cNvSpPr>
            <a:spLocks noGrp="1"/>
          </p:cNvSpPr>
          <p:nvPr>
            <p:ph idx="1"/>
          </p:nvPr>
        </p:nvSpPr>
        <p:spPr/>
        <p:txBody>
          <a:bodyPr>
            <a:normAutofit fontScale="77500" lnSpcReduction="20000"/>
          </a:bodyPr>
          <a:lstStyle/>
          <a:p>
            <a:r>
              <a:rPr lang="en-GB" dirty="0">
                <a:latin typeface="Comic Sans MS" panose="030F0702030302020204" pitchFamily="66" charset="0"/>
              </a:rPr>
              <a:t>To be respected and treated as an individual.</a:t>
            </a:r>
          </a:p>
          <a:p>
            <a:r>
              <a:rPr lang="en-GB" dirty="0">
                <a:latin typeface="Comic Sans MS" panose="030F0702030302020204" pitchFamily="66" charset="0"/>
              </a:rPr>
              <a:t>To be treated equally &amp; not be discriminated against.</a:t>
            </a:r>
          </a:p>
          <a:p>
            <a:r>
              <a:rPr lang="en-GB" dirty="0">
                <a:latin typeface="Comic Sans MS" panose="030F0702030302020204" pitchFamily="66" charset="0"/>
              </a:rPr>
              <a:t>To be treated in a dignified way.</a:t>
            </a:r>
          </a:p>
          <a:p>
            <a:r>
              <a:rPr lang="en-GB" dirty="0">
                <a:latin typeface="Comic Sans MS" panose="030F0702030302020204" pitchFamily="66" charset="0"/>
              </a:rPr>
              <a:t>To be cared for in a way that meets their needs.</a:t>
            </a:r>
          </a:p>
          <a:p>
            <a:r>
              <a:rPr lang="en-GB" dirty="0">
                <a:latin typeface="Comic Sans MS" panose="030F0702030302020204" pitchFamily="66" charset="0"/>
              </a:rPr>
              <a:t>To exercise personal choice</a:t>
            </a:r>
          </a:p>
          <a:p>
            <a:r>
              <a:rPr lang="en-GB" dirty="0">
                <a:latin typeface="Comic Sans MS" panose="030F0702030302020204" pitchFamily="66" charset="0"/>
              </a:rPr>
              <a:t>A right to privacy.</a:t>
            </a:r>
          </a:p>
          <a:p>
            <a:r>
              <a:rPr lang="en-GB" dirty="0">
                <a:latin typeface="Comic Sans MS" panose="030F0702030302020204" pitchFamily="66" charset="0"/>
              </a:rPr>
              <a:t>To be safe and protected from danger and harm.</a:t>
            </a:r>
          </a:p>
          <a:p>
            <a:r>
              <a:rPr lang="en-GB" dirty="0">
                <a:latin typeface="Comic Sans MS" panose="030F0702030302020204" pitchFamily="66" charset="0"/>
              </a:rPr>
              <a:t>To be able to communicate in their preferred method.</a:t>
            </a:r>
          </a:p>
          <a:p>
            <a:r>
              <a:rPr lang="en-GB" dirty="0">
                <a:latin typeface="Comic Sans MS" panose="030F0702030302020204" pitchFamily="66" charset="0"/>
              </a:rPr>
              <a:t>To be allowed access to information about themselves.</a:t>
            </a:r>
          </a:p>
        </p:txBody>
      </p:sp>
    </p:spTree>
    <p:extLst>
      <p:ext uri="{BB962C8B-B14F-4D97-AF65-F5344CB8AC3E}">
        <p14:creationId xmlns:p14="http://schemas.microsoft.com/office/powerpoint/2010/main" val="367221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latin typeface="Comic Sans MS" panose="030F0702030302020204" pitchFamily="66" charset="0"/>
              </a:rPr>
              <a:t>The Role of Health &amp; Social Care Workers</a:t>
            </a:r>
          </a:p>
        </p:txBody>
      </p:sp>
      <p:sp>
        <p:nvSpPr>
          <p:cNvPr id="3" name="Content Placeholder 2"/>
          <p:cNvSpPr>
            <a:spLocks noGrp="1"/>
          </p:cNvSpPr>
          <p:nvPr>
            <p:ph idx="1"/>
          </p:nvPr>
        </p:nvSpPr>
        <p:spPr>
          <a:xfrm>
            <a:off x="683568" y="1628800"/>
            <a:ext cx="8229600" cy="4525963"/>
          </a:xfrm>
        </p:spPr>
        <p:txBody>
          <a:bodyPr>
            <a:normAutofit fontScale="92500" lnSpcReduction="10000"/>
          </a:bodyPr>
          <a:lstStyle/>
          <a:p>
            <a:r>
              <a:rPr lang="en-GB" dirty="0">
                <a:latin typeface="Comic Sans MS" pitchFamily="66" charset="0"/>
              </a:rPr>
              <a:t>All health and social care practitioners  must work within the law of the land and all relevant professional guidance and standards</a:t>
            </a:r>
            <a:r>
              <a:rPr lang="en-GB" dirty="0"/>
              <a:t>.</a:t>
            </a:r>
          </a:p>
          <a:p>
            <a:r>
              <a:rPr lang="en-GB" dirty="0">
                <a:latin typeface="Comic Sans MS" pitchFamily="66" charset="0"/>
              </a:rPr>
              <a:t>Practitioners are expected to promote equality and individuals rights within their work.</a:t>
            </a:r>
          </a:p>
          <a:p>
            <a:r>
              <a:rPr lang="en-GB" dirty="0">
                <a:latin typeface="Comic Sans MS" pitchFamily="66" charset="0"/>
              </a:rPr>
              <a:t>Treating people well has a beneficial effect on both their physical &amp; psychological health</a:t>
            </a:r>
          </a:p>
        </p:txBody>
      </p:sp>
      <p:pic>
        <p:nvPicPr>
          <p:cNvPr id="4" name="Picture 3"/>
          <p:cNvPicPr>
            <a:picLocks noChangeAspect="1"/>
          </p:cNvPicPr>
          <p:nvPr/>
        </p:nvPicPr>
        <p:blipFill>
          <a:blip r:embed="rId2"/>
          <a:stretch>
            <a:fillRect/>
          </a:stretch>
        </p:blipFill>
        <p:spPr>
          <a:xfrm>
            <a:off x="7254349" y="5085184"/>
            <a:ext cx="1658256" cy="1658256"/>
          </a:xfrm>
          <a:prstGeom prst="rect">
            <a:avLst/>
          </a:prstGeom>
        </p:spPr>
      </p:pic>
    </p:spTree>
    <p:extLst>
      <p:ext uri="{BB962C8B-B14F-4D97-AF65-F5344CB8AC3E}">
        <p14:creationId xmlns:p14="http://schemas.microsoft.com/office/powerpoint/2010/main" val="255566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Callout 4"/>
          <p:cNvSpPr/>
          <p:nvPr/>
        </p:nvSpPr>
        <p:spPr>
          <a:xfrm>
            <a:off x="1835696" y="188640"/>
            <a:ext cx="7128792" cy="4320480"/>
          </a:xfrm>
          <a:prstGeom prst="wedgeEllipseCallout">
            <a:avLst>
              <a:gd name="adj1" fmla="val -42582"/>
              <a:gd name="adj2" fmla="val 622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275856" y="771108"/>
            <a:ext cx="4464496" cy="3155544"/>
          </a:xfrm>
          <a:prstGeom prst="rect">
            <a:avLst/>
          </a:prstGeom>
          <a:noFill/>
        </p:spPr>
        <p:txBody>
          <a:bodyPr wrap="square" rtlCol="0">
            <a:spAutoFit/>
          </a:bodyPr>
          <a:lstStyle/>
          <a:p>
            <a:pPr>
              <a:lnSpc>
                <a:spcPct val="120000"/>
              </a:lnSpc>
            </a:pPr>
            <a:r>
              <a:rPr lang="en-GB" sz="2800" b="1" dirty="0">
                <a:latin typeface="Comic Sans MS" pitchFamily="66" charset="0"/>
              </a:rPr>
              <a:t>Care workers should ‘act in the best interest of the service user’ and put the service user at the heart of service provision.</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3" y="4509120"/>
            <a:ext cx="4762500" cy="3229508"/>
          </a:xfrm>
          <a:prstGeom prst="rect">
            <a:avLst/>
          </a:prstGeom>
        </p:spPr>
      </p:pic>
    </p:spTree>
    <p:extLst>
      <p:ext uri="{BB962C8B-B14F-4D97-AF65-F5344CB8AC3E}">
        <p14:creationId xmlns:p14="http://schemas.microsoft.com/office/powerpoint/2010/main" val="1434028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anose="030F0702030302020204" pitchFamily="66" charset="0"/>
              </a:rPr>
              <a:t>H&amp;SC workers must</a:t>
            </a:r>
          </a:p>
        </p:txBody>
      </p:sp>
      <p:pic>
        <p:nvPicPr>
          <p:cNvPr id="4" name="Picture 2" descr="C:\Users\annh\AppData\Local\Microsoft\Windows\Temporary Internet Files\Content.IE5\OTYA6KE8\MC9000712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2018" y="-29209"/>
            <a:ext cx="1539142" cy="169558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640589" y="1721485"/>
            <a:ext cx="8229600" cy="4525963"/>
          </a:xfrm>
        </p:spPr>
        <p:txBody>
          <a:bodyPr>
            <a:normAutofit fontScale="92500" lnSpcReduction="20000"/>
          </a:bodyPr>
          <a:lstStyle/>
          <a:p>
            <a:pPr>
              <a:lnSpc>
                <a:spcPct val="120000"/>
              </a:lnSpc>
            </a:pPr>
            <a:r>
              <a:rPr lang="en-GB" dirty="0">
                <a:latin typeface="Comic Sans MS" pitchFamily="66" charset="0"/>
              </a:rPr>
              <a:t>Value service users as individuals</a:t>
            </a:r>
          </a:p>
          <a:p>
            <a:pPr>
              <a:lnSpc>
                <a:spcPct val="120000"/>
              </a:lnSpc>
            </a:pPr>
            <a:r>
              <a:rPr lang="en-GB" dirty="0">
                <a:latin typeface="Comic Sans MS" pitchFamily="66" charset="0"/>
              </a:rPr>
              <a:t>Treat people in a way we would like to be treated ourselves</a:t>
            </a:r>
          </a:p>
          <a:p>
            <a:pPr>
              <a:lnSpc>
                <a:spcPct val="120000"/>
              </a:lnSpc>
            </a:pPr>
            <a:r>
              <a:rPr lang="en-GB" dirty="0">
                <a:latin typeface="Comic Sans MS" pitchFamily="66" charset="0"/>
              </a:rPr>
              <a:t>Show they ‘value’ each individual by following three key principles</a:t>
            </a:r>
          </a:p>
          <a:p>
            <a:pPr marL="514350" indent="-514350">
              <a:lnSpc>
                <a:spcPct val="120000"/>
              </a:lnSpc>
              <a:buFont typeface="+mj-lt"/>
              <a:buAutoNum type="arabicPeriod"/>
            </a:pPr>
            <a:r>
              <a:rPr lang="en-GB" dirty="0">
                <a:latin typeface="Comic Sans MS" pitchFamily="66" charset="0"/>
              </a:rPr>
              <a:t>Maintain confidentiality</a:t>
            </a:r>
          </a:p>
          <a:p>
            <a:pPr marL="514350" indent="-514350">
              <a:lnSpc>
                <a:spcPct val="120000"/>
              </a:lnSpc>
              <a:buFont typeface="+mj-lt"/>
              <a:buAutoNum type="arabicPeriod"/>
            </a:pPr>
            <a:r>
              <a:rPr lang="en-GB" dirty="0">
                <a:latin typeface="Comic Sans MS" pitchFamily="66" charset="0"/>
              </a:rPr>
              <a:t>Fostering Equality &amp; Diversity</a:t>
            </a:r>
          </a:p>
          <a:p>
            <a:pPr marL="514350" indent="-514350">
              <a:lnSpc>
                <a:spcPct val="120000"/>
              </a:lnSpc>
              <a:buFont typeface="+mj-lt"/>
              <a:buAutoNum type="arabicPeriod"/>
            </a:pPr>
            <a:r>
              <a:rPr lang="en-GB" dirty="0">
                <a:latin typeface="Comic Sans MS" pitchFamily="66" charset="0"/>
              </a:rPr>
              <a:t>Promoting rights and responsibilities</a:t>
            </a:r>
          </a:p>
        </p:txBody>
      </p:sp>
    </p:spTree>
    <p:extLst>
      <p:ext uri="{BB962C8B-B14F-4D97-AF65-F5344CB8AC3E}">
        <p14:creationId xmlns:p14="http://schemas.microsoft.com/office/powerpoint/2010/main" val="174520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899592" y="2132856"/>
            <a:ext cx="7344816" cy="324036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latin typeface="Comic Sans MS" pitchFamily="66" charset="0"/>
              </a:rPr>
              <a:t>What forms the basis of good care?</a:t>
            </a:r>
          </a:p>
          <a:p>
            <a:pPr algn="ctr"/>
            <a:endParaRPr lang="en-GB" dirty="0"/>
          </a:p>
        </p:txBody>
      </p:sp>
    </p:spTree>
    <p:extLst>
      <p:ext uri="{BB962C8B-B14F-4D97-AF65-F5344CB8AC3E}">
        <p14:creationId xmlns:p14="http://schemas.microsoft.com/office/powerpoint/2010/main" val="588510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latin typeface="Comic Sans MS" pitchFamily="66" charset="0"/>
              </a:rPr>
              <a:t>Dignity in Care Videos</a:t>
            </a:r>
            <a:br>
              <a:rPr lang="en-GB" dirty="0">
                <a:latin typeface="Comic Sans MS" pitchFamily="66" charset="0"/>
              </a:rPr>
            </a:br>
            <a:endParaRPr lang="en-GB" dirty="0">
              <a:latin typeface="Comic Sans MS" pitchFamily="66" charset="0"/>
            </a:endParaRPr>
          </a:p>
        </p:txBody>
      </p:sp>
      <p:sp>
        <p:nvSpPr>
          <p:cNvPr id="3" name="Content Placeholder 2"/>
          <p:cNvSpPr>
            <a:spLocks noGrp="1"/>
          </p:cNvSpPr>
          <p:nvPr>
            <p:ph idx="1"/>
          </p:nvPr>
        </p:nvSpPr>
        <p:spPr>
          <a:xfrm>
            <a:off x="457200" y="2564904"/>
            <a:ext cx="8229600" cy="3561259"/>
          </a:xfrm>
        </p:spPr>
        <p:txBody>
          <a:bodyPr/>
          <a:lstStyle/>
          <a:p>
            <a:pPr marL="0" indent="0">
              <a:buNone/>
            </a:pPr>
            <a:endParaRPr lang="en-GB" sz="2000" dirty="0">
              <a:latin typeface="Comic Sans MS" pitchFamily="66" charset="0"/>
              <a:hlinkClick r:id="rId2"/>
            </a:endParaRPr>
          </a:p>
          <a:p>
            <a:r>
              <a:rPr lang="en-GB" sz="2800" dirty="0">
                <a:latin typeface="Comic Sans MS" pitchFamily="66" charset="0"/>
              </a:rPr>
              <a:t> Watch the following series of several short videos. What values are being discussed.  How are rights promoted?</a:t>
            </a:r>
          </a:p>
          <a:p>
            <a:endParaRPr lang="en-GB" sz="2000" dirty="0">
              <a:latin typeface="Comic Sans MS" pitchFamily="66" charset="0"/>
              <a:hlinkClick r:id="rId2"/>
            </a:endParaRPr>
          </a:p>
          <a:p>
            <a:r>
              <a:rPr lang="en-GB" sz="2000" dirty="0">
                <a:latin typeface="Comic Sans MS" pitchFamily="66" charset="0"/>
                <a:hlinkClick r:id="rId2"/>
              </a:rPr>
              <a:t>http://www.cetl.org.uk/learning/dignity_in_care_videos.html</a:t>
            </a:r>
            <a:endParaRPr lang="en-GB" sz="2000" dirty="0">
              <a:latin typeface="Comic Sans MS" pitchFamily="66" charset="0"/>
            </a:endParaRPr>
          </a:p>
          <a:p>
            <a:pPr marL="0" indent="0">
              <a:buNone/>
            </a:pPr>
            <a:endParaRPr lang="en-GB" dirty="0">
              <a:latin typeface="Comic Sans MS" pitchFamily="66"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0192" y="381000"/>
            <a:ext cx="2843808" cy="1895872"/>
          </a:xfrm>
          <a:prstGeom prst="rect">
            <a:avLst/>
          </a:prstGeom>
        </p:spPr>
      </p:pic>
    </p:spTree>
    <p:extLst>
      <p:ext uri="{BB962C8B-B14F-4D97-AF65-F5344CB8AC3E}">
        <p14:creationId xmlns:p14="http://schemas.microsoft.com/office/powerpoint/2010/main" val="2293023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Comic Sans MS" panose="030F0702030302020204" pitchFamily="66" charset="0"/>
              </a:rPr>
              <a:t>Case Study</a:t>
            </a:r>
            <a:endParaRPr lang="en-GB" dirty="0">
              <a:latin typeface="Comic Sans MS" panose="030F0702030302020204" pitchFamily="66"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0132" y="4941168"/>
            <a:ext cx="1887272" cy="1541151"/>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75562"/>
            <a:ext cx="1887272" cy="1541151"/>
          </a:xfrm>
          <a:prstGeom prst="rect">
            <a:avLst/>
          </a:prstGeom>
        </p:spPr>
      </p:pic>
      <p:sp>
        <p:nvSpPr>
          <p:cNvPr id="3" name="Content Placeholder 2"/>
          <p:cNvSpPr>
            <a:spLocks noGrp="1"/>
          </p:cNvSpPr>
          <p:nvPr>
            <p:ph idx="1"/>
          </p:nvPr>
        </p:nvSpPr>
        <p:spPr/>
        <p:txBody>
          <a:bodyPr>
            <a:normAutofit fontScale="92500" lnSpcReduction="20000"/>
          </a:bodyPr>
          <a:lstStyle/>
          <a:p>
            <a:r>
              <a:rPr lang="en-GB" dirty="0">
                <a:latin typeface="Comic Sans MS" panose="030F0702030302020204" pitchFamily="66" charset="0"/>
              </a:rPr>
              <a:t>Read the case study and identify which care values are not being observed.</a:t>
            </a:r>
          </a:p>
          <a:p>
            <a:r>
              <a:rPr lang="en-GB" dirty="0">
                <a:latin typeface="Comic Sans MS" panose="030F0702030302020204" pitchFamily="66" charset="0"/>
              </a:rPr>
              <a:t>What should be done differently?</a:t>
            </a:r>
          </a:p>
          <a:p>
            <a:r>
              <a:rPr lang="en-GB" dirty="0">
                <a:latin typeface="Comic Sans MS" panose="030F0702030302020204" pitchFamily="66" charset="0"/>
              </a:rPr>
              <a:t>What would you do to challenge the situation if you were the manager?</a:t>
            </a:r>
          </a:p>
          <a:p>
            <a:r>
              <a:rPr lang="en-GB" dirty="0">
                <a:latin typeface="Comic Sans MS" panose="030F0702030302020204" pitchFamily="66" charset="0"/>
              </a:rPr>
              <a:t>How would this treatment affect Mr Newman if it didn’t change?</a:t>
            </a:r>
          </a:p>
          <a:p>
            <a:r>
              <a:rPr lang="en-GB" dirty="0">
                <a:latin typeface="Comic Sans MS" panose="030F0702030302020204" pitchFamily="66" charset="0"/>
              </a:rPr>
              <a:t>How would you change the behaviour of the staff to empower the people they are looking after?</a:t>
            </a:r>
          </a:p>
          <a:p>
            <a:endParaRPr lang="en-GB" dirty="0"/>
          </a:p>
        </p:txBody>
      </p:sp>
    </p:spTree>
    <p:extLst>
      <p:ext uri="{BB962C8B-B14F-4D97-AF65-F5344CB8AC3E}">
        <p14:creationId xmlns:p14="http://schemas.microsoft.com/office/powerpoint/2010/main" val="4293958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524</Words>
  <Application>Microsoft Office PowerPoint</Application>
  <PresentationFormat>On-screen Show (4:3)</PresentationFormat>
  <Paragraphs>43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Comic Sans MS</vt:lpstr>
      <vt:lpstr>Office Theme</vt:lpstr>
      <vt:lpstr>Individual Rights &amp; the Role of Health &amp; Social Care Practitioners</vt:lpstr>
      <vt:lpstr>Individual Rights</vt:lpstr>
      <vt:lpstr>Individual rights</vt:lpstr>
      <vt:lpstr>The Role of Health &amp; Social Care Workers</vt:lpstr>
      <vt:lpstr>PowerPoint Presentation</vt:lpstr>
      <vt:lpstr>H&amp;SC workers must</vt:lpstr>
      <vt:lpstr>PowerPoint Presentation</vt:lpstr>
      <vt:lpstr>Dignity in Care Videos </vt:lpstr>
      <vt:lpstr>Case Study</vt:lpstr>
      <vt:lpstr>Case Study</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Value Base</dc:title>
  <dc:creator>Carmel College</dc:creator>
  <cp:lastModifiedBy>Pam Maggs</cp:lastModifiedBy>
  <cp:revision>42</cp:revision>
  <dcterms:created xsi:type="dcterms:W3CDTF">2012-11-27T15:56:47Z</dcterms:created>
  <dcterms:modified xsi:type="dcterms:W3CDTF">2019-05-21T09:29:30Z</dcterms:modified>
</cp:coreProperties>
</file>