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71" r:id="rId3"/>
    <p:sldId id="272" r:id="rId4"/>
    <p:sldId id="266" r:id="rId5"/>
    <p:sldId id="257" r:id="rId6"/>
    <p:sldId id="261" r:id="rId7"/>
    <p:sldId id="262" r:id="rId8"/>
    <p:sldId id="258" r:id="rId9"/>
    <p:sldId id="273" r:id="rId10"/>
    <p:sldId id="269" r:id="rId11"/>
    <p:sldId id="268" r:id="rId12"/>
    <p:sldId id="260" r:id="rId13"/>
    <p:sldId id="263" r:id="rId14"/>
    <p:sldId id="275" r:id="rId15"/>
    <p:sldId id="264" r:id="rId16"/>
    <p:sldId id="270" r:id="rId17"/>
    <p:sldId id="265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551C8D-2552-44DF-80A7-3BE048A1949F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31F2799-6DEA-4382-BBCA-74E32A50B028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>
              <a:latin typeface="Comic Sans MS" pitchFamily="66" charset="0"/>
            </a:rPr>
            <a:t>Food &amp; water</a:t>
          </a:r>
        </a:p>
      </dgm:t>
    </dgm:pt>
    <dgm:pt modelId="{6780299C-EEF9-4B68-89B8-32ECBB287196}" type="parTrans" cxnId="{015CE320-C893-42C5-B676-CA9416101C54}">
      <dgm:prSet/>
      <dgm:spPr/>
      <dgm:t>
        <a:bodyPr/>
        <a:lstStyle/>
        <a:p>
          <a:endParaRPr lang="en-GB"/>
        </a:p>
      </dgm:t>
    </dgm:pt>
    <dgm:pt modelId="{6B8BEBE9-E118-4A40-A394-E996B427FA39}" type="sibTrans" cxnId="{015CE320-C893-42C5-B676-CA9416101C54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>
              <a:latin typeface="Comic Sans MS" pitchFamily="66" charset="0"/>
            </a:rPr>
            <a:t>Breath</a:t>
          </a:r>
        </a:p>
      </dgm:t>
    </dgm:pt>
    <dgm:pt modelId="{D2EA755B-878B-4498-8287-0ADFFBA99446}">
      <dgm:prSet phldrT="[Text]" custT="1"/>
      <dgm:spPr/>
      <dgm:t>
        <a:bodyPr/>
        <a:lstStyle/>
        <a:p>
          <a:r>
            <a:rPr lang="en-GB" sz="2400" dirty="0">
              <a:latin typeface="Comic Sans MS" pitchFamily="66" charset="0"/>
            </a:rPr>
            <a:t>Human Needs</a:t>
          </a:r>
        </a:p>
      </dgm:t>
    </dgm:pt>
    <dgm:pt modelId="{5FFE67CC-576D-4433-9064-9BEA11288197}" type="parTrans" cxnId="{FE24565F-B07D-4760-B7B4-7804DB9FD71D}">
      <dgm:prSet/>
      <dgm:spPr/>
      <dgm:t>
        <a:bodyPr/>
        <a:lstStyle/>
        <a:p>
          <a:endParaRPr lang="en-GB"/>
        </a:p>
      </dgm:t>
    </dgm:pt>
    <dgm:pt modelId="{DD6A2665-DB2F-4898-8E22-86D2CC05E365}" type="sibTrans" cxnId="{FE24565F-B07D-4760-B7B4-7804DB9FD71D}">
      <dgm:prSet/>
      <dgm:spPr/>
      <dgm:t>
        <a:bodyPr/>
        <a:lstStyle/>
        <a:p>
          <a:endParaRPr lang="en-GB"/>
        </a:p>
      </dgm:t>
    </dgm:pt>
    <dgm:pt modelId="{550660FF-63DD-49C2-A08C-735E8F41C7E9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>
              <a:latin typeface="Comic Sans MS" pitchFamily="66" charset="0"/>
            </a:rPr>
            <a:t>Same blood groups</a:t>
          </a:r>
        </a:p>
      </dgm:t>
    </dgm:pt>
    <dgm:pt modelId="{24916577-B94C-4273-B518-7DE79761D94D}" type="parTrans" cxnId="{EE5E7D45-BCB3-4861-BAF3-DF95656DF772}">
      <dgm:prSet/>
      <dgm:spPr/>
      <dgm:t>
        <a:bodyPr/>
        <a:lstStyle/>
        <a:p>
          <a:endParaRPr lang="en-GB"/>
        </a:p>
      </dgm:t>
    </dgm:pt>
    <dgm:pt modelId="{20D1DADF-80C6-47BD-A6E8-194CD9633702}" type="sibTrans" cxnId="{EE5E7D45-BCB3-4861-BAF3-DF95656DF772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1400" dirty="0">
              <a:latin typeface="Comic Sans MS" pitchFamily="66" charset="0"/>
            </a:rPr>
            <a:t>Happiness</a:t>
          </a:r>
        </a:p>
      </dgm:t>
    </dgm:pt>
    <dgm:pt modelId="{7483F915-0892-4961-8492-701BC9320149}">
      <dgm:prSet phldrT="[Text]" custT="1"/>
      <dgm:spPr/>
      <dgm:t>
        <a:bodyPr/>
        <a:lstStyle/>
        <a:p>
          <a:pPr algn="l"/>
          <a:r>
            <a:rPr lang="en-GB" sz="2400" dirty="0">
              <a:latin typeface="Comic Sans MS" pitchFamily="66" charset="0"/>
            </a:rPr>
            <a:t>Human Characteristics</a:t>
          </a:r>
        </a:p>
      </dgm:t>
    </dgm:pt>
    <dgm:pt modelId="{0BDB98E1-3239-41CC-8761-9AE19B238F62}" type="parTrans" cxnId="{AE83B4D5-9E76-4108-AEE9-308E77B839C0}">
      <dgm:prSet/>
      <dgm:spPr/>
      <dgm:t>
        <a:bodyPr/>
        <a:lstStyle/>
        <a:p>
          <a:endParaRPr lang="en-GB"/>
        </a:p>
      </dgm:t>
    </dgm:pt>
    <dgm:pt modelId="{7AC24894-1AA1-41D2-B31D-58CF6D596FE4}" type="sibTrans" cxnId="{AE83B4D5-9E76-4108-AEE9-308E77B839C0}">
      <dgm:prSet/>
      <dgm:spPr/>
      <dgm:t>
        <a:bodyPr/>
        <a:lstStyle/>
        <a:p>
          <a:endParaRPr lang="en-GB"/>
        </a:p>
      </dgm:t>
    </dgm:pt>
    <dgm:pt modelId="{22C51451-1997-4FFE-8367-E3ECB60DDD30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dirty="0">
              <a:latin typeface="Comic Sans MS" pitchFamily="66" charset="0"/>
            </a:rPr>
            <a:t>Sleep</a:t>
          </a:r>
        </a:p>
      </dgm:t>
    </dgm:pt>
    <dgm:pt modelId="{5953EC6D-18AB-46B9-8A22-EDBE61DEC21B}" type="parTrans" cxnId="{56DB4122-6BCA-4D65-AB8F-9A83A32F1F19}">
      <dgm:prSet/>
      <dgm:spPr/>
      <dgm:t>
        <a:bodyPr/>
        <a:lstStyle/>
        <a:p>
          <a:endParaRPr lang="en-GB"/>
        </a:p>
      </dgm:t>
    </dgm:pt>
    <dgm:pt modelId="{8D1D163B-6C45-47A8-85DF-49E308DFCCD5}" type="sibTrans" cxnId="{56DB4122-6BCA-4D65-AB8F-9A83A32F1F19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1400" dirty="0">
              <a:latin typeface="Comic Sans MS" pitchFamily="66" charset="0"/>
            </a:rPr>
            <a:t>Growth</a:t>
          </a:r>
        </a:p>
        <a:p>
          <a:r>
            <a:rPr lang="en-GB" sz="1400" dirty="0">
              <a:latin typeface="Comic Sans MS" pitchFamily="66" charset="0"/>
            </a:rPr>
            <a:t> &amp; development</a:t>
          </a:r>
        </a:p>
      </dgm:t>
    </dgm:pt>
    <dgm:pt modelId="{628E5420-1584-47B6-A42F-DD880FDBB1B7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1400" dirty="0">
              <a:latin typeface="Comic Sans MS" pitchFamily="66" charset="0"/>
            </a:rPr>
            <a:t>Shelter</a:t>
          </a:r>
        </a:p>
      </dgm:t>
    </dgm:pt>
    <dgm:pt modelId="{E29E5E6D-CDAD-4ED4-9F8E-7C975B0DC32F}" type="parTrans" cxnId="{78A7697E-5072-4FE2-A6BD-E7510132C7F8}">
      <dgm:prSet/>
      <dgm:spPr/>
      <dgm:t>
        <a:bodyPr/>
        <a:lstStyle/>
        <a:p>
          <a:endParaRPr lang="en-GB"/>
        </a:p>
      </dgm:t>
    </dgm:pt>
    <dgm:pt modelId="{7B025F22-70C5-4258-AE0A-220FF0FCFCE1}" type="sibTrans" cxnId="{78A7697E-5072-4FE2-A6BD-E7510132C7F8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GB" sz="1800" dirty="0">
              <a:latin typeface="Comic Sans MS" pitchFamily="66" charset="0"/>
            </a:rPr>
            <a:t>Love</a:t>
          </a:r>
          <a:endParaRPr lang="en-GB" dirty="0"/>
        </a:p>
      </dgm:t>
    </dgm:pt>
    <dgm:pt modelId="{25D742B9-1FCA-4E0D-B8F9-2D3CADFE594A}" type="pres">
      <dgm:prSet presAssocID="{B4551C8D-2552-44DF-80A7-3BE048A1949F}" presName="Name0" presStyleCnt="0">
        <dgm:presLayoutVars>
          <dgm:chMax/>
          <dgm:chPref/>
          <dgm:dir/>
          <dgm:animLvl val="lvl"/>
        </dgm:presLayoutVars>
      </dgm:prSet>
      <dgm:spPr/>
    </dgm:pt>
    <dgm:pt modelId="{38CE58BE-0535-48C1-B21C-A9DBBCF808C0}" type="pres">
      <dgm:prSet presAssocID="{C31F2799-6DEA-4382-BBCA-74E32A50B028}" presName="composite" presStyleCnt="0"/>
      <dgm:spPr/>
    </dgm:pt>
    <dgm:pt modelId="{09BDE7A5-63E6-40B4-921C-BB498B65753C}" type="pres">
      <dgm:prSet presAssocID="{C31F2799-6DEA-4382-BBCA-74E32A50B028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</dgm:pt>
    <dgm:pt modelId="{7741FBB2-8570-490D-9624-1BE0BE2B1F7F}" type="pres">
      <dgm:prSet presAssocID="{C31F2799-6DEA-4382-BBCA-74E32A50B028}" presName="Childtext1" presStyleLbl="revTx" presStyleIdx="0" presStyleCnt="4" custScaleX="131840" custLinFactNeighborX="22916" custLinFactNeighborY="-2021">
        <dgm:presLayoutVars>
          <dgm:chMax val="0"/>
          <dgm:chPref val="0"/>
          <dgm:bulletEnabled val="1"/>
        </dgm:presLayoutVars>
      </dgm:prSet>
      <dgm:spPr/>
    </dgm:pt>
    <dgm:pt modelId="{602B9FD9-9689-4792-94D5-D7A881DE60DE}" type="pres">
      <dgm:prSet presAssocID="{C31F2799-6DEA-4382-BBCA-74E32A50B028}" presName="BalanceSpacing" presStyleCnt="0"/>
      <dgm:spPr/>
    </dgm:pt>
    <dgm:pt modelId="{416F2162-9658-4C96-91A3-FBE729BDC2CF}" type="pres">
      <dgm:prSet presAssocID="{C31F2799-6DEA-4382-BBCA-74E32A50B028}" presName="BalanceSpacing1" presStyleCnt="0"/>
      <dgm:spPr/>
    </dgm:pt>
    <dgm:pt modelId="{71E43E20-D4E9-47C1-9ED4-9EAE0622598B}" type="pres">
      <dgm:prSet presAssocID="{6B8BEBE9-E118-4A40-A394-E996B427FA39}" presName="Accent1Text" presStyleLbl="node1" presStyleIdx="1" presStyleCnt="8"/>
      <dgm:spPr/>
    </dgm:pt>
    <dgm:pt modelId="{DF403E42-00DB-4FE0-AE17-0EE0B5E7283C}" type="pres">
      <dgm:prSet presAssocID="{6B8BEBE9-E118-4A40-A394-E996B427FA39}" presName="spaceBetweenRectangles" presStyleCnt="0"/>
      <dgm:spPr/>
    </dgm:pt>
    <dgm:pt modelId="{ABAAD3E8-BAE8-4B4F-90B0-BC268954E211}" type="pres">
      <dgm:prSet presAssocID="{550660FF-63DD-49C2-A08C-735E8F41C7E9}" presName="composite" presStyleCnt="0"/>
      <dgm:spPr/>
    </dgm:pt>
    <dgm:pt modelId="{9F6D6010-87F9-4A63-8D71-09D32CC37865}" type="pres">
      <dgm:prSet presAssocID="{550660FF-63DD-49C2-A08C-735E8F41C7E9}" presName="Parent1" presStyleLbl="node1" presStyleIdx="2" presStyleCnt="8" custLinFactNeighborX="-19144" custLinFactNeighborY="6793">
        <dgm:presLayoutVars>
          <dgm:chMax val="1"/>
          <dgm:chPref val="1"/>
          <dgm:bulletEnabled val="1"/>
        </dgm:presLayoutVars>
      </dgm:prSet>
      <dgm:spPr/>
    </dgm:pt>
    <dgm:pt modelId="{81BB1BA4-2379-4B66-B5F7-234B9DB6E925}" type="pres">
      <dgm:prSet presAssocID="{550660FF-63DD-49C2-A08C-735E8F41C7E9}" presName="Childtext1" presStyleLbl="revTx" presStyleIdx="1" presStyleCnt="4" custScaleX="194196" custScaleY="100641" custLinFactNeighborX="-87335" custLinFactNeighborY="-1619">
        <dgm:presLayoutVars>
          <dgm:chMax val="0"/>
          <dgm:chPref val="0"/>
          <dgm:bulletEnabled val="1"/>
        </dgm:presLayoutVars>
      </dgm:prSet>
      <dgm:spPr/>
    </dgm:pt>
    <dgm:pt modelId="{FEE16E59-9C13-4920-B551-48DFEDB8098B}" type="pres">
      <dgm:prSet presAssocID="{550660FF-63DD-49C2-A08C-735E8F41C7E9}" presName="BalanceSpacing" presStyleCnt="0"/>
      <dgm:spPr/>
    </dgm:pt>
    <dgm:pt modelId="{8E1693CB-D35C-4248-8EBD-E53F8054BA2A}" type="pres">
      <dgm:prSet presAssocID="{550660FF-63DD-49C2-A08C-735E8F41C7E9}" presName="BalanceSpacing1" presStyleCnt="0"/>
      <dgm:spPr/>
    </dgm:pt>
    <dgm:pt modelId="{165FD5EC-48C8-4E7E-97BB-43A9C0EB9023}" type="pres">
      <dgm:prSet presAssocID="{20D1DADF-80C6-47BD-A6E8-194CD9633702}" presName="Accent1Text" presStyleLbl="node1" presStyleIdx="3" presStyleCnt="8" custScaleX="121282"/>
      <dgm:spPr/>
    </dgm:pt>
    <dgm:pt modelId="{CD65A02C-2496-4D90-933F-258D8F841242}" type="pres">
      <dgm:prSet presAssocID="{20D1DADF-80C6-47BD-A6E8-194CD9633702}" presName="spaceBetweenRectangles" presStyleCnt="0"/>
      <dgm:spPr/>
    </dgm:pt>
    <dgm:pt modelId="{AD753C17-EBD2-48BF-B451-324AF837994D}" type="pres">
      <dgm:prSet presAssocID="{22C51451-1997-4FFE-8367-E3ECB60DDD30}" presName="composite" presStyleCnt="0"/>
      <dgm:spPr/>
    </dgm:pt>
    <dgm:pt modelId="{8C162476-19BB-4FB3-9603-1C3E24DE0FBC}" type="pres">
      <dgm:prSet presAssocID="{22C51451-1997-4FFE-8367-E3ECB60DDD30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</dgm:pt>
    <dgm:pt modelId="{76A8D2E6-328E-481E-B311-683EF959F26D}" type="pres">
      <dgm:prSet presAssocID="{22C51451-1997-4FFE-8367-E3ECB60DDD30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AB8FA33B-3000-4B76-AEED-2265C43B409A}" type="pres">
      <dgm:prSet presAssocID="{22C51451-1997-4FFE-8367-E3ECB60DDD30}" presName="BalanceSpacing" presStyleCnt="0"/>
      <dgm:spPr/>
    </dgm:pt>
    <dgm:pt modelId="{7822AD65-738D-44D8-858F-B07EE17C0CA5}" type="pres">
      <dgm:prSet presAssocID="{22C51451-1997-4FFE-8367-E3ECB60DDD30}" presName="BalanceSpacing1" presStyleCnt="0"/>
      <dgm:spPr/>
    </dgm:pt>
    <dgm:pt modelId="{59FAC839-4D59-4E03-9525-4FF03F438798}" type="pres">
      <dgm:prSet presAssocID="{8D1D163B-6C45-47A8-85DF-49E308DFCCD5}" presName="Accent1Text" presStyleLbl="node1" presStyleIdx="5" presStyleCnt="8" custScaleX="148152" custScaleY="119850" custLinFactNeighborX="-25928" custLinFactNeighborY="-12503"/>
      <dgm:spPr/>
    </dgm:pt>
    <dgm:pt modelId="{F4E44F8B-99F8-4A97-8D03-54093B7BC8B5}" type="pres">
      <dgm:prSet presAssocID="{8D1D163B-6C45-47A8-85DF-49E308DFCCD5}" presName="spaceBetweenRectangles" presStyleCnt="0"/>
      <dgm:spPr/>
    </dgm:pt>
    <dgm:pt modelId="{3951A36A-E329-4687-945E-7D966664631E}" type="pres">
      <dgm:prSet presAssocID="{628E5420-1584-47B6-A42F-DD880FDBB1B7}" presName="composite" presStyleCnt="0"/>
      <dgm:spPr/>
    </dgm:pt>
    <dgm:pt modelId="{ABA66078-4244-41ED-AFA2-197A451951C6}" type="pres">
      <dgm:prSet presAssocID="{628E5420-1584-47B6-A42F-DD880FDBB1B7}" presName="Parent1" presStyleLbl="node1" presStyleIdx="6" presStyleCnt="8" custScaleX="116394" custLinFactX="76017" custLinFactNeighborX="100000" custLinFactNeighborY="-88785">
        <dgm:presLayoutVars>
          <dgm:chMax val="1"/>
          <dgm:chPref val="1"/>
          <dgm:bulletEnabled val="1"/>
        </dgm:presLayoutVars>
      </dgm:prSet>
      <dgm:spPr/>
    </dgm:pt>
    <dgm:pt modelId="{B40D8CED-8C85-44AB-B465-D4ABD6F5C7A8}" type="pres">
      <dgm:prSet presAssocID="{628E5420-1584-47B6-A42F-DD880FDBB1B7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2E5DE601-C4A8-4D9F-A3C7-D51BCA70E2C9}" type="pres">
      <dgm:prSet presAssocID="{628E5420-1584-47B6-A42F-DD880FDBB1B7}" presName="BalanceSpacing" presStyleCnt="0"/>
      <dgm:spPr/>
    </dgm:pt>
    <dgm:pt modelId="{BD26A844-EAB7-4A65-B39C-BA49326F3E71}" type="pres">
      <dgm:prSet presAssocID="{628E5420-1584-47B6-A42F-DD880FDBB1B7}" presName="BalanceSpacing1" presStyleCnt="0"/>
      <dgm:spPr/>
    </dgm:pt>
    <dgm:pt modelId="{AEC09D4E-8EF8-4BD3-BFE6-4D5868AD2EE7}" type="pres">
      <dgm:prSet presAssocID="{7B025F22-70C5-4258-AE0A-220FF0FCFCE1}" presName="Accent1Text" presStyleLbl="node1" presStyleIdx="7" presStyleCnt="8" custLinFactNeighborX="9579" custLinFactNeighborY="-20998"/>
      <dgm:spPr/>
    </dgm:pt>
  </dgm:ptLst>
  <dgm:cxnLst>
    <dgm:cxn modelId="{015CE320-C893-42C5-B676-CA9416101C54}" srcId="{B4551C8D-2552-44DF-80A7-3BE048A1949F}" destId="{C31F2799-6DEA-4382-BBCA-74E32A50B028}" srcOrd="0" destOrd="0" parTransId="{6780299C-EEF9-4B68-89B8-32ECBB287196}" sibTransId="{6B8BEBE9-E118-4A40-A394-E996B427FA39}"/>
    <dgm:cxn modelId="{56DB4122-6BCA-4D65-AB8F-9A83A32F1F19}" srcId="{B4551C8D-2552-44DF-80A7-3BE048A1949F}" destId="{22C51451-1997-4FFE-8367-E3ECB60DDD30}" srcOrd="2" destOrd="0" parTransId="{5953EC6D-18AB-46B9-8A22-EDBE61DEC21B}" sibTransId="{8D1D163B-6C45-47A8-85DF-49E308DFCCD5}"/>
    <dgm:cxn modelId="{51314222-C18D-405E-95E0-0E7915FBE50C}" type="presOf" srcId="{7483F915-0892-4961-8492-701BC9320149}" destId="{81BB1BA4-2379-4B66-B5F7-234B9DB6E925}" srcOrd="0" destOrd="0" presId="urn:microsoft.com/office/officeart/2008/layout/AlternatingHexagons"/>
    <dgm:cxn modelId="{B7DEDF33-0BA7-466A-940A-4F36C360F2AD}" type="presOf" srcId="{628E5420-1584-47B6-A42F-DD880FDBB1B7}" destId="{ABA66078-4244-41ED-AFA2-197A451951C6}" srcOrd="0" destOrd="0" presId="urn:microsoft.com/office/officeart/2008/layout/AlternatingHexagons"/>
    <dgm:cxn modelId="{6B62015B-214E-47B3-9B23-F996A0661A60}" type="presOf" srcId="{8D1D163B-6C45-47A8-85DF-49E308DFCCD5}" destId="{59FAC839-4D59-4E03-9525-4FF03F438798}" srcOrd="0" destOrd="0" presId="urn:microsoft.com/office/officeart/2008/layout/AlternatingHexagons"/>
    <dgm:cxn modelId="{FE24565F-B07D-4760-B7B4-7804DB9FD71D}" srcId="{C31F2799-6DEA-4382-BBCA-74E32A50B028}" destId="{D2EA755B-878B-4498-8287-0ADFFBA99446}" srcOrd="0" destOrd="0" parTransId="{5FFE67CC-576D-4433-9064-9BEA11288197}" sibTransId="{DD6A2665-DB2F-4898-8E22-86D2CC05E365}"/>
    <dgm:cxn modelId="{F447C442-338B-4C55-9B06-B2EE45343A14}" type="presOf" srcId="{7B025F22-70C5-4258-AE0A-220FF0FCFCE1}" destId="{AEC09D4E-8EF8-4BD3-BFE6-4D5868AD2EE7}" srcOrd="0" destOrd="0" presId="urn:microsoft.com/office/officeart/2008/layout/AlternatingHexagons"/>
    <dgm:cxn modelId="{5C806C44-AB3F-4F08-A8C5-16DB0FA2A848}" type="presOf" srcId="{B4551C8D-2552-44DF-80A7-3BE048A1949F}" destId="{25D742B9-1FCA-4E0D-B8F9-2D3CADFE594A}" srcOrd="0" destOrd="0" presId="urn:microsoft.com/office/officeart/2008/layout/AlternatingHexagons"/>
    <dgm:cxn modelId="{EE5E7D45-BCB3-4861-BAF3-DF95656DF772}" srcId="{B4551C8D-2552-44DF-80A7-3BE048A1949F}" destId="{550660FF-63DD-49C2-A08C-735E8F41C7E9}" srcOrd="1" destOrd="0" parTransId="{24916577-B94C-4273-B518-7DE79761D94D}" sibTransId="{20D1DADF-80C6-47BD-A6E8-194CD9633702}"/>
    <dgm:cxn modelId="{EBABDD55-D7CC-4998-AF4A-A775F6453FAB}" type="presOf" srcId="{20D1DADF-80C6-47BD-A6E8-194CD9633702}" destId="{165FD5EC-48C8-4E7E-97BB-43A9C0EB9023}" srcOrd="0" destOrd="0" presId="urn:microsoft.com/office/officeart/2008/layout/AlternatingHexagons"/>
    <dgm:cxn modelId="{78A7697E-5072-4FE2-A6BD-E7510132C7F8}" srcId="{B4551C8D-2552-44DF-80A7-3BE048A1949F}" destId="{628E5420-1584-47B6-A42F-DD880FDBB1B7}" srcOrd="3" destOrd="0" parTransId="{E29E5E6D-CDAD-4ED4-9F8E-7C975B0DC32F}" sibTransId="{7B025F22-70C5-4258-AE0A-220FF0FCFCE1}"/>
    <dgm:cxn modelId="{B136F49D-2D93-4B15-8E70-76E29016239F}" type="presOf" srcId="{C31F2799-6DEA-4382-BBCA-74E32A50B028}" destId="{09BDE7A5-63E6-40B4-921C-BB498B65753C}" srcOrd="0" destOrd="0" presId="urn:microsoft.com/office/officeart/2008/layout/AlternatingHexagons"/>
    <dgm:cxn modelId="{39BE9F9F-CD9F-43D0-AD2E-FD8BE81EFE2B}" type="presOf" srcId="{22C51451-1997-4FFE-8367-E3ECB60DDD30}" destId="{8C162476-19BB-4FB3-9603-1C3E24DE0FBC}" srcOrd="0" destOrd="0" presId="urn:microsoft.com/office/officeart/2008/layout/AlternatingHexagons"/>
    <dgm:cxn modelId="{8585E0AA-EDB4-4D8C-9F62-60EA421B91C0}" type="presOf" srcId="{550660FF-63DD-49C2-A08C-735E8F41C7E9}" destId="{9F6D6010-87F9-4A63-8D71-09D32CC37865}" srcOrd="0" destOrd="0" presId="urn:microsoft.com/office/officeart/2008/layout/AlternatingHexagons"/>
    <dgm:cxn modelId="{65D87DC2-8311-4AD7-9E71-CF5F76171D8A}" type="presOf" srcId="{D2EA755B-878B-4498-8287-0ADFFBA99446}" destId="{7741FBB2-8570-490D-9624-1BE0BE2B1F7F}" srcOrd="0" destOrd="0" presId="urn:microsoft.com/office/officeart/2008/layout/AlternatingHexagons"/>
    <dgm:cxn modelId="{AE83B4D5-9E76-4108-AEE9-308E77B839C0}" srcId="{550660FF-63DD-49C2-A08C-735E8F41C7E9}" destId="{7483F915-0892-4961-8492-701BC9320149}" srcOrd="0" destOrd="0" parTransId="{0BDB98E1-3239-41CC-8761-9AE19B238F62}" sibTransId="{7AC24894-1AA1-41D2-B31D-58CF6D596FE4}"/>
    <dgm:cxn modelId="{5359CCD8-3CE8-47A2-8CA9-7954258C8569}" type="presOf" srcId="{6B8BEBE9-E118-4A40-A394-E996B427FA39}" destId="{71E43E20-D4E9-47C1-9ED4-9EAE0622598B}" srcOrd="0" destOrd="0" presId="urn:microsoft.com/office/officeart/2008/layout/AlternatingHexagons"/>
    <dgm:cxn modelId="{630BDA0D-A37C-4565-8819-791848AF1939}" type="presParOf" srcId="{25D742B9-1FCA-4E0D-B8F9-2D3CADFE594A}" destId="{38CE58BE-0535-48C1-B21C-A9DBBCF808C0}" srcOrd="0" destOrd="0" presId="urn:microsoft.com/office/officeart/2008/layout/AlternatingHexagons"/>
    <dgm:cxn modelId="{D516F780-A811-47B0-A998-0A7D325F674A}" type="presParOf" srcId="{38CE58BE-0535-48C1-B21C-A9DBBCF808C0}" destId="{09BDE7A5-63E6-40B4-921C-BB498B65753C}" srcOrd="0" destOrd="0" presId="urn:microsoft.com/office/officeart/2008/layout/AlternatingHexagons"/>
    <dgm:cxn modelId="{B4D02883-7CAE-4153-B1B6-69B9021A470C}" type="presParOf" srcId="{38CE58BE-0535-48C1-B21C-A9DBBCF808C0}" destId="{7741FBB2-8570-490D-9624-1BE0BE2B1F7F}" srcOrd="1" destOrd="0" presId="urn:microsoft.com/office/officeart/2008/layout/AlternatingHexagons"/>
    <dgm:cxn modelId="{5A547F97-55A3-4620-84C9-B5258ACD102B}" type="presParOf" srcId="{38CE58BE-0535-48C1-B21C-A9DBBCF808C0}" destId="{602B9FD9-9689-4792-94D5-D7A881DE60DE}" srcOrd="2" destOrd="0" presId="urn:microsoft.com/office/officeart/2008/layout/AlternatingHexagons"/>
    <dgm:cxn modelId="{ACA52422-05F6-45F3-B0A9-9126AD0A2D68}" type="presParOf" srcId="{38CE58BE-0535-48C1-B21C-A9DBBCF808C0}" destId="{416F2162-9658-4C96-91A3-FBE729BDC2CF}" srcOrd="3" destOrd="0" presId="urn:microsoft.com/office/officeart/2008/layout/AlternatingHexagons"/>
    <dgm:cxn modelId="{EC579B57-F928-4177-BAB5-6893A92DE1F2}" type="presParOf" srcId="{38CE58BE-0535-48C1-B21C-A9DBBCF808C0}" destId="{71E43E20-D4E9-47C1-9ED4-9EAE0622598B}" srcOrd="4" destOrd="0" presId="urn:microsoft.com/office/officeart/2008/layout/AlternatingHexagons"/>
    <dgm:cxn modelId="{8259776E-2B0A-458F-A3AC-61996FB97F61}" type="presParOf" srcId="{25D742B9-1FCA-4E0D-B8F9-2D3CADFE594A}" destId="{DF403E42-00DB-4FE0-AE17-0EE0B5E7283C}" srcOrd="1" destOrd="0" presId="urn:microsoft.com/office/officeart/2008/layout/AlternatingHexagons"/>
    <dgm:cxn modelId="{E592B55C-EAAD-46C2-99F0-7DA2BE43BB3F}" type="presParOf" srcId="{25D742B9-1FCA-4E0D-B8F9-2D3CADFE594A}" destId="{ABAAD3E8-BAE8-4B4F-90B0-BC268954E211}" srcOrd="2" destOrd="0" presId="urn:microsoft.com/office/officeart/2008/layout/AlternatingHexagons"/>
    <dgm:cxn modelId="{80C08386-B4C3-4303-8BC0-E1A85ED05218}" type="presParOf" srcId="{ABAAD3E8-BAE8-4B4F-90B0-BC268954E211}" destId="{9F6D6010-87F9-4A63-8D71-09D32CC37865}" srcOrd="0" destOrd="0" presId="urn:microsoft.com/office/officeart/2008/layout/AlternatingHexagons"/>
    <dgm:cxn modelId="{46998BB2-CC4C-4AE0-B299-72DC38AACBEF}" type="presParOf" srcId="{ABAAD3E8-BAE8-4B4F-90B0-BC268954E211}" destId="{81BB1BA4-2379-4B66-B5F7-234B9DB6E925}" srcOrd="1" destOrd="0" presId="urn:microsoft.com/office/officeart/2008/layout/AlternatingHexagons"/>
    <dgm:cxn modelId="{18FD95AA-9797-43BE-9104-292A1742894D}" type="presParOf" srcId="{ABAAD3E8-BAE8-4B4F-90B0-BC268954E211}" destId="{FEE16E59-9C13-4920-B551-48DFEDB8098B}" srcOrd="2" destOrd="0" presId="urn:microsoft.com/office/officeart/2008/layout/AlternatingHexagons"/>
    <dgm:cxn modelId="{9B749360-3C6D-4AAD-9BEF-4EAC7B22C837}" type="presParOf" srcId="{ABAAD3E8-BAE8-4B4F-90B0-BC268954E211}" destId="{8E1693CB-D35C-4248-8EBD-E53F8054BA2A}" srcOrd="3" destOrd="0" presId="urn:microsoft.com/office/officeart/2008/layout/AlternatingHexagons"/>
    <dgm:cxn modelId="{C824354C-58C9-4E6C-A5F8-065DDCCBDEF6}" type="presParOf" srcId="{ABAAD3E8-BAE8-4B4F-90B0-BC268954E211}" destId="{165FD5EC-48C8-4E7E-97BB-43A9C0EB9023}" srcOrd="4" destOrd="0" presId="urn:microsoft.com/office/officeart/2008/layout/AlternatingHexagons"/>
    <dgm:cxn modelId="{BF52DCD4-9B92-4160-981C-F96ECB502BCA}" type="presParOf" srcId="{25D742B9-1FCA-4E0D-B8F9-2D3CADFE594A}" destId="{CD65A02C-2496-4D90-933F-258D8F841242}" srcOrd="3" destOrd="0" presId="urn:microsoft.com/office/officeart/2008/layout/AlternatingHexagons"/>
    <dgm:cxn modelId="{EB136675-7311-4B2A-BA8F-AECB57328BE5}" type="presParOf" srcId="{25D742B9-1FCA-4E0D-B8F9-2D3CADFE594A}" destId="{AD753C17-EBD2-48BF-B451-324AF837994D}" srcOrd="4" destOrd="0" presId="urn:microsoft.com/office/officeart/2008/layout/AlternatingHexagons"/>
    <dgm:cxn modelId="{CBCBDE52-B1DD-4AE9-AE7C-A6509A15F934}" type="presParOf" srcId="{AD753C17-EBD2-48BF-B451-324AF837994D}" destId="{8C162476-19BB-4FB3-9603-1C3E24DE0FBC}" srcOrd="0" destOrd="0" presId="urn:microsoft.com/office/officeart/2008/layout/AlternatingHexagons"/>
    <dgm:cxn modelId="{43C88866-A827-4916-A347-116B059233B3}" type="presParOf" srcId="{AD753C17-EBD2-48BF-B451-324AF837994D}" destId="{76A8D2E6-328E-481E-B311-683EF959F26D}" srcOrd="1" destOrd="0" presId="urn:microsoft.com/office/officeart/2008/layout/AlternatingHexagons"/>
    <dgm:cxn modelId="{F8109DE8-E699-4017-87BD-7CB3450F8BEF}" type="presParOf" srcId="{AD753C17-EBD2-48BF-B451-324AF837994D}" destId="{AB8FA33B-3000-4B76-AEED-2265C43B409A}" srcOrd="2" destOrd="0" presId="urn:microsoft.com/office/officeart/2008/layout/AlternatingHexagons"/>
    <dgm:cxn modelId="{82346180-7900-4F1F-A94D-6E62A991AC62}" type="presParOf" srcId="{AD753C17-EBD2-48BF-B451-324AF837994D}" destId="{7822AD65-738D-44D8-858F-B07EE17C0CA5}" srcOrd="3" destOrd="0" presId="urn:microsoft.com/office/officeart/2008/layout/AlternatingHexagons"/>
    <dgm:cxn modelId="{54736F33-7A69-43C0-86BF-66B1877A5FEF}" type="presParOf" srcId="{AD753C17-EBD2-48BF-B451-324AF837994D}" destId="{59FAC839-4D59-4E03-9525-4FF03F438798}" srcOrd="4" destOrd="0" presId="urn:microsoft.com/office/officeart/2008/layout/AlternatingHexagons"/>
    <dgm:cxn modelId="{3D8BCD83-9043-4D7D-9E0E-8B8F83E43011}" type="presParOf" srcId="{25D742B9-1FCA-4E0D-B8F9-2D3CADFE594A}" destId="{F4E44F8B-99F8-4A97-8D03-54093B7BC8B5}" srcOrd="5" destOrd="0" presId="urn:microsoft.com/office/officeart/2008/layout/AlternatingHexagons"/>
    <dgm:cxn modelId="{24EB02AA-6567-4031-A58A-F420CC01C8FF}" type="presParOf" srcId="{25D742B9-1FCA-4E0D-B8F9-2D3CADFE594A}" destId="{3951A36A-E329-4687-945E-7D966664631E}" srcOrd="6" destOrd="0" presId="urn:microsoft.com/office/officeart/2008/layout/AlternatingHexagons"/>
    <dgm:cxn modelId="{C325FF38-B461-4EA9-82A7-CCEDEEA7F313}" type="presParOf" srcId="{3951A36A-E329-4687-945E-7D966664631E}" destId="{ABA66078-4244-41ED-AFA2-197A451951C6}" srcOrd="0" destOrd="0" presId="urn:microsoft.com/office/officeart/2008/layout/AlternatingHexagons"/>
    <dgm:cxn modelId="{9328EF9F-A483-4904-AC4C-73462379DB43}" type="presParOf" srcId="{3951A36A-E329-4687-945E-7D966664631E}" destId="{B40D8CED-8C85-44AB-B465-D4ABD6F5C7A8}" srcOrd="1" destOrd="0" presId="urn:microsoft.com/office/officeart/2008/layout/AlternatingHexagons"/>
    <dgm:cxn modelId="{855BA190-049E-4BDE-911D-DF1A7213C25C}" type="presParOf" srcId="{3951A36A-E329-4687-945E-7D966664631E}" destId="{2E5DE601-C4A8-4D9F-A3C7-D51BCA70E2C9}" srcOrd="2" destOrd="0" presId="urn:microsoft.com/office/officeart/2008/layout/AlternatingHexagons"/>
    <dgm:cxn modelId="{B05986FD-13F0-4AE6-A416-D6FB8ACD3A7F}" type="presParOf" srcId="{3951A36A-E329-4687-945E-7D966664631E}" destId="{BD26A844-EAB7-4A65-B39C-BA49326F3E71}" srcOrd="3" destOrd="0" presId="urn:microsoft.com/office/officeart/2008/layout/AlternatingHexagons"/>
    <dgm:cxn modelId="{2A417BDE-4932-4D86-A0B1-94C35BB7AA49}" type="presParOf" srcId="{3951A36A-E329-4687-945E-7D966664631E}" destId="{AEC09D4E-8EF8-4BD3-BFE6-4D5868AD2EE7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BDE7A5-63E6-40B4-921C-BB498B65753C}">
      <dsp:nvSpPr>
        <dsp:cNvPr id="0" name=""/>
        <dsp:cNvSpPr/>
      </dsp:nvSpPr>
      <dsp:spPr>
        <a:xfrm rot="5400000">
          <a:off x="3672484" y="80051"/>
          <a:ext cx="1207740" cy="1050734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latin typeface="Comic Sans MS" pitchFamily="66" charset="0"/>
            </a:rPr>
            <a:t>Food &amp; water</a:t>
          </a:r>
        </a:p>
      </dsp:txBody>
      <dsp:txXfrm rot="-5400000">
        <a:off x="3914726" y="189754"/>
        <a:ext cx="723256" cy="831328"/>
      </dsp:txXfrm>
    </dsp:sp>
    <dsp:sp modelId="{7741FBB2-8570-490D-9624-1BE0BE2B1F7F}">
      <dsp:nvSpPr>
        <dsp:cNvPr id="0" name=""/>
        <dsp:cNvSpPr/>
      </dsp:nvSpPr>
      <dsp:spPr>
        <a:xfrm>
          <a:off x="4927901" y="228451"/>
          <a:ext cx="1776989" cy="724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Comic Sans MS" pitchFamily="66" charset="0"/>
            </a:rPr>
            <a:t>Human Needs</a:t>
          </a:r>
        </a:p>
      </dsp:txBody>
      <dsp:txXfrm>
        <a:off x="4927901" y="228451"/>
        <a:ext cx="1776989" cy="724644"/>
      </dsp:txXfrm>
    </dsp:sp>
    <dsp:sp modelId="{71E43E20-D4E9-47C1-9ED4-9EAE0622598B}">
      <dsp:nvSpPr>
        <dsp:cNvPr id="0" name=""/>
        <dsp:cNvSpPr/>
      </dsp:nvSpPr>
      <dsp:spPr>
        <a:xfrm rot="5400000">
          <a:off x="2537692" y="80051"/>
          <a:ext cx="1207740" cy="1050734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>
              <a:latin typeface="Comic Sans MS" pitchFamily="66" charset="0"/>
            </a:rPr>
            <a:t>Breath</a:t>
          </a:r>
        </a:p>
      </dsp:txBody>
      <dsp:txXfrm rot="-5400000">
        <a:off x="2779934" y="189754"/>
        <a:ext cx="723256" cy="831328"/>
      </dsp:txXfrm>
    </dsp:sp>
    <dsp:sp modelId="{9F6D6010-87F9-4A63-8D71-09D32CC37865}">
      <dsp:nvSpPr>
        <dsp:cNvPr id="0" name=""/>
        <dsp:cNvSpPr/>
      </dsp:nvSpPr>
      <dsp:spPr>
        <a:xfrm rot="5400000">
          <a:off x="3316213" y="1187223"/>
          <a:ext cx="1207740" cy="1050734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latin typeface="Comic Sans MS" pitchFamily="66" charset="0"/>
            </a:rPr>
            <a:t>Same blood groups</a:t>
          </a:r>
        </a:p>
      </dsp:txBody>
      <dsp:txXfrm rot="-5400000">
        <a:off x="3558455" y="1296926"/>
        <a:ext cx="723256" cy="831328"/>
      </dsp:txXfrm>
    </dsp:sp>
    <dsp:sp modelId="{81BB1BA4-2379-4B66-B5F7-234B9DB6E925}">
      <dsp:nvSpPr>
        <dsp:cNvPr id="0" name=""/>
        <dsp:cNvSpPr/>
      </dsp:nvSpPr>
      <dsp:spPr>
        <a:xfrm>
          <a:off x="494541" y="1254171"/>
          <a:ext cx="2533013" cy="729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Comic Sans MS" pitchFamily="66" charset="0"/>
            </a:rPr>
            <a:t>Human Characteristics</a:t>
          </a:r>
        </a:p>
      </dsp:txBody>
      <dsp:txXfrm>
        <a:off x="494541" y="1254171"/>
        <a:ext cx="2533013" cy="729289"/>
      </dsp:txXfrm>
    </dsp:sp>
    <dsp:sp modelId="{165FD5EC-48C8-4E7E-97BB-43A9C0EB9023}">
      <dsp:nvSpPr>
        <dsp:cNvPr id="0" name=""/>
        <dsp:cNvSpPr/>
      </dsp:nvSpPr>
      <dsp:spPr>
        <a:xfrm rot="5400000">
          <a:off x="4652158" y="993372"/>
          <a:ext cx="1207740" cy="1274351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Comic Sans MS" pitchFamily="66" charset="0"/>
            </a:rPr>
            <a:t>Happiness</a:t>
          </a:r>
        </a:p>
      </dsp:txBody>
      <dsp:txXfrm rot="-5400000">
        <a:off x="4831245" y="1227967"/>
        <a:ext cx="849567" cy="805160"/>
      </dsp:txXfrm>
    </dsp:sp>
    <dsp:sp modelId="{8C162476-19BB-4FB3-9603-1C3E24DE0FBC}">
      <dsp:nvSpPr>
        <dsp:cNvPr id="0" name=""/>
        <dsp:cNvSpPr/>
      </dsp:nvSpPr>
      <dsp:spPr>
        <a:xfrm rot="5400000">
          <a:off x="3779772" y="2250179"/>
          <a:ext cx="1207740" cy="1050734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latin typeface="Comic Sans MS" pitchFamily="66" charset="0"/>
            </a:rPr>
            <a:t>Sleep</a:t>
          </a:r>
        </a:p>
      </dsp:txBody>
      <dsp:txXfrm rot="-5400000">
        <a:off x="4022014" y="2359882"/>
        <a:ext cx="723256" cy="831328"/>
      </dsp:txXfrm>
    </dsp:sp>
    <dsp:sp modelId="{76A8D2E6-328E-481E-B311-683EF959F26D}">
      <dsp:nvSpPr>
        <dsp:cNvPr id="0" name=""/>
        <dsp:cNvSpPr/>
      </dsp:nvSpPr>
      <dsp:spPr>
        <a:xfrm>
          <a:off x="4940894" y="2413224"/>
          <a:ext cx="1347838" cy="724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FAC839-4D59-4E03-9525-4FF03F438798}">
      <dsp:nvSpPr>
        <dsp:cNvPr id="0" name=""/>
        <dsp:cNvSpPr/>
      </dsp:nvSpPr>
      <dsp:spPr>
        <a:xfrm rot="5400000">
          <a:off x="2252677" y="1846200"/>
          <a:ext cx="1447476" cy="1556683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Comic Sans MS" pitchFamily="66" charset="0"/>
            </a:rPr>
            <a:t>Growth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Comic Sans MS" pitchFamily="66" charset="0"/>
            </a:rPr>
            <a:t> &amp; development</a:t>
          </a:r>
        </a:p>
      </dsp:txBody>
      <dsp:txXfrm rot="-5400000">
        <a:off x="2457521" y="2142049"/>
        <a:ext cx="1037789" cy="964984"/>
      </dsp:txXfrm>
    </dsp:sp>
    <dsp:sp modelId="{ABA66078-4244-41ED-AFA2-197A451951C6}">
      <dsp:nvSpPr>
        <dsp:cNvPr id="0" name=""/>
        <dsp:cNvSpPr/>
      </dsp:nvSpPr>
      <dsp:spPr>
        <a:xfrm rot="5400000">
          <a:off x="5059673" y="2236756"/>
          <a:ext cx="1207740" cy="1222991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>
              <a:latin typeface="Comic Sans MS" pitchFamily="66" charset="0"/>
            </a:rPr>
            <a:t>Shelter</a:t>
          </a:r>
        </a:p>
      </dsp:txBody>
      <dsp:txXfrm rot="-5400000">
        <a:off x="5255880" y="2445671"/>
        <a:ext cx="815327" cy="805160"/>
      </dsp:txXfrm>
    </dsp:sp>
    <dsp:sp modelId="{B40D8CED-8C85-44AB-B465-D4ABD6F5C7A8}">
      <dsp:nvSpPr>
        <dsp:cNvPr id="0" name=""/>
        <dsp:cNvSpPr/>
      </dsp:nvSpPr>
      <dsp:spPr>
        <a:xfrm>
          <a:off x="1940867" y="3558222"/>
          <a:ext cx="1304359" cy="724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09D4E-8EF8-4BD3-BFE6-4D5868AD2EE7}">
      <dsp:nvSpPr>
        <dsp:cNvPr id="0" name=""/>
        <dsp:cNvSpPr/>
      </dsp:nvSpPr>
      <dsp:spPr>
        <a:xfrm rot="5400000">
          <a:off x="4445645" y="3141576"/>
          <a:ext cx="1207740" cy="1050734"/>
        </a:xfrm>
        <a:prstGeom prst="hexagon">
          <a:avLst>
            <a:gd name="adj" fmla="val 25000"/>
            <a:gd name="vf" fmla="val 11547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Comic Sans MS" pitchFamily="66" charset="0"/>
            </a:rPr>
            <a:t>Love</a:t>
          </a:r>
          <a:endParaRPr lang="en-GB" kern="1200" dirty="0"/>
        </a:p>
      </dsp:txBody>
      <dsp:txXfrm rot="-5400000">
        <a:off x="4687887" y="3251279"/>
        <a:ext cx="723256" cy="831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1F8BA-DB16-4F36-8F0A-BCACC226CCB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37EFB-4D67-40B1-987A-A80A8234C3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568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CAB40-77B4-4DCC-8D11-B610CB4B3F77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CE9F4-2A6B-4194-A22E-B2D12C05A33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jEM6PS_Q1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://www.youtube.com/watch?v=zerCK0lRjp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Equality, Diversity &amp; Rights in Health &amp; Social Care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Introducing Equality, Diversity &amp; Rights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FF0000"/>
                </a:solidFill>
              </a:rPr>
              <a:t>Where do we get our attitudes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Watch this clip that shows how attitudes have changed over time.</a:t>
            </a: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  <a:hlinkClick r:id="rId2"/>
              </a:rPr>
              <a:t>https://www.youtube.com/watch?v=_jEM6PS_Q10</a:t>
            </a: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What we learn from others creates our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attitudes</a:t>
            </a:r>
            <a:r>
              <a:rPr lang="en-GB" dirty="0">
                <a:latin typeface="Comic Sans MS" pitchFamily="66" charset="0"/>
              </a:rPr>
              <a:t>.</a:t>
            </a:r>
          </a:p>
          <a:p>
            <a:r>
              <a:rPr lang="en-GB" dirty="0">
                <a:latin typeface="Comic Sans MS" pitchFamily="66" charset="0"/>
              </a:rPr>
              <a:t>Primary Socialisation – Family &amp; Carers</a:t>
            </a:r>
          </a:p>
          <a:p>
            <a:r>
              <a:rPr lang="en-GB" dirty="0">
                <a:latin typeface="Comic Sans MS" pitchFamily="66" charset="0"/>
              </a:rPr>
              <a:t>Secondary Socialisation – Peer groups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550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>
                <a:latin typeface="Comic Sans MS" pitchFamily="66" charset="0"/>
              </a:rPr>
              <a:t>Bandura’s Social Learning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latin typeface="Comic Sans MS" pitchFamily="66" charset="0"/>
              </a:rPr>
              <a:t>Perhaps the most influential theory of learning and development. </a:t>
            </a:r>
          </a:p>
          <a:p>
            <a:r>
              <a:rPr lang="en-GB" dirty="0">
                <a:latin typeface="Comic Sans MS" pitchFamily="66" charset="0"/>
              </a:rPr>
              <a:t>He suggested that people can learn behaviours by watching other people and will model their behaviour. </a:t>
            </a:r>
          </a:p>
          <a:p>
            <a:r>
              <a:rPr lang="en-GB" dirty="0" err="1">
                <a:solidFill>
                  <a:srgbClr val="FF0000"/>
                </a:solidFill>
                <a:effectLst/>
                <a:latin typeface="Comic Sans MS" pitchFamily="66" charset="0"/>
              </a:rPr>
              <a:t>Bobo</a:t>
            </a:r>
            <a:r>
              <a:rPr lang="en-GB" dirty="0">
                <a:solidFill>
                  <a:srgbClr val="FF0000"/>
                </a:solidFill>
                <a:effectLst/>
                <a:latin typeface="Comic Sans MS" pitchFamily="66" charset="0"/>
              </a:rPr>
              <a:t> doll – 1961 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effectLst/>
                <a:latin typeface="Comic Sans MS" pitchFamily="66" charset="0"/>
              </a:rPr>
              <a:t>           </a:t>
            </a:r>
          </a:p>
          <a:p>
            <a:pPr marL="0" indent="0">
              <a:buNone/>
            </a:pPr>
            <a:r>
              <a:rPr lang="en-GB" dirty="0">
                <a:latin typeface="Comic Sans MS" pitchFamily="66" charset="0"/>
                <a:hlinkClick r:id="rId2"/>
              </a:rPr>
              <a:t>http://www.youtube.com/watch?v=zerCK0lRjp8</a:t>
            </a:r>
            <a:r>
              <a:rPr lang="en-GB" dirty="0">
                <a:latin typeface="Comic Sans MS" pitchFamily="66" charset="0"/>
              </a:rPr>
              <a:t> </a:t>
            </a:r>
            <a:endParaRPr lang="en-GB" dirty="0">
              <a:effectLst/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501008"/>
            <a:ext cx="1202829" cy="129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546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What is Equality?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Equality is being equal in terms of rights, status and opportunity.</a:t>
            </a:r>
          </a:p>
          <a:p>
            <a:r>
              <a:rPr lang="en-GB" dirty="0">
                <a:latin typeface="Comic Sans MS" pitchFamily="66" charset="0"/>
              </a:rPr>
              <a:t>It means that people are given equal opportunities in relation to education, employment and different services.</a:t>
            </a:r>
          </a:p>
          <a:p>
            <a:r>
              <a:rPr lang="en-GB" dirty="0">
                <a:latin typeface="Comic Sans MS" pitchFamily="66" charset="0"/>
              </a:rPr>
              <a:t>Equality is not about treating everyone in the same way, but recognises their needs are met in different ways.</a:t>
            </a:r>
          </a:p>
        </p:txBody>
      </p:sp>
      <p:pic>
        <p:nvPicPr>
          <p:cNvPr id="4" name="Picture 3" descr="MH9000711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0"/>
            <a:ext cx="1772816" cy="2132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What are rights?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>
                <a:latin typeface="Comic Sans MS" pitchFamily="66" charset="0"/>
              </a:rPr>
              <a:t>By rights we mean human rights</a:t>
            </a:r>
          </a:p>
          <a:p>
            <a:r>
              <a:rPr lang="en-GB" dirty="0">
                <a:latin typeface="Comic Sans MS" pitchFamily="66" charset="0"/>
              </a:rPr>
              <a:t>These are the basic rights and freedoms to which all humans are entitled.</a:t>
            </a:r>
          </a:p>
          <a:p>
            <a:r>
              <a:rPr lang="en-GB" dirty="0">
                <a:latin typeface="Comic Sans MS" pitchFamily="66" charset="0"/>
              </a:rPr>
              <a:t>First defined by the Scottish philosopher John Locke (1632-1704)  and by other conventions since such as the United Nation’s Declaration of Human Rights in 1948. </a:t>
            </a:r>
          </a:p>
          <a:p>
            <a:r>
              <a:rPr lang="en-GB" sz="3800" dirty="0">
                <a:latin typeface="Comic Sans MS" pitchFamily="66" charset="0"/>
              </a:rPr>
              <a:t>The Human Rights Act 1998 </a:t>
            </a:r>
            <a:r>
              <a:rPr lang="en-GB" dirty="0">
                <a:latin typeface="Comic Sans MS" pitchFamily="66" charset="0"/>
              </a:rPr>
              <a:t>came into force in Britain in  October 2000.</a:t>
            </a:r>
            <a:br>
              <a:rPr lang="en-GB" dirty="0">
                <a:latin typeface="Comic Sans MS" pitchFamily="66" charset="0"/>
              </a:rPr>
            </a:br>
            <a:br>
              <a:rPr lang="en-GB" dirty="0"/>
            </a:br>
            <a:endParaRPr lang="en-GB" dirty="0">
              <a:latin typeface="Comic Sans MS" pitchFamily="66" charset="0"/>
            </a:endParaRPr>
          </a:p>
        </p:txBody>
      </p:sp>
      <p:pic>
        <p:nvPicPr>
          <p:cNvPr id="1026" name="Picture 2" descr="C:\Users\annh\AppData\Local\Microsoft\Windows\Temporary Internet Files\Content.IE5\OTYA6KE8\MC9004419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520825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nh\AppData\Local\Microsoft\Windows\Temporary Internet Files\Content.IE5\J3FQ0BMD\MM900174020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557" y="5229200"/>
            <a:ext cx="1276350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475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B3100-3233-4724-9B09-A29CEBB0A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individual rights.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67A26-185F-49B4-B1FC-D247F86FC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i="1" dirty="0"/>
              <a:t>you can find information on each of these rights in Stretch &amp; Whitehouse pages 62 -64 and Rasheed pages 28-29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The right to be respected</a:t>
            </a:r>
          </a:p>
          <a:p>
            <a:pPr marL="0" indent="0">
              <a:buNone/>
            </a:pPr>
            <a:r>
              <a:rPr lang="en-GB" dirty="0"/>
              <a:t>The right to be treated equally and not discriminated against </a:t>
            </a:r>
          </a:p>
          <a:p>
            <a:pPr marL="0" indent="0">
              <a:buNone/>
            </a:pPr>
            <a:r>
              <a:rPr lang="en-GB" dirty="0"/>
              <a:t>The right to be treated as an individual</a:t>
            </a:r>
          </a:p>
          <a:p>
            <a:pPr marL="0" indent="0">
              <a:buNone/>
            </a:pPr>
            <a:r>
              <a:rPr lang="en-GB" dirty="0"/>
              <a:t>The right to be treated in a dignified way</a:t>
            </a:r>
          </a:p>
          <a:p>
            <a:pPr marL="0" indent="0">
              <a:buNone/>
            </a:pPr>
            <a:r>
              <a:rPr lang="en-GB" dirty="0"/>
              <a:t>The right to be allowed privacy</a:t>
            </a:r>
          </a:p>
          <a:p>
            <a:pPr marL="0" indent="0">
              <a:buNone/>
            </a:pPr>
            <a:r>
              <a:rPr lang="en-GB" dirty="0"/>
              <a:t>The right to be protected from danger and harm</a:t>
            </a:r>
          </a:p>
          <a:p>
            <a:pPr marL="0" indent="0">
              <a:buNone/>
            </a:pPr>
            <a:r>
              <a:rPr lang="en-GB" dirty="0"/>
              <a:t>The right to be allowed access to information about themselves</a:t>
            </a:r>
          </a:p>
          <a:p>
            <a:pPr marL="0" indent="0">
              <a:buNone/>
            </a:pPr>
            <a:r>
              <a:rPr lang="en-GB" dirty="0"/>
              <a:t>The right to be able to communicate using their preferred methods of communication and language.</a:t>
            </a:r>
          </a:p>
          <a:p>
            <a:pPr marL="0" indent="0">
              <a:buNone/>
            </a:pPr>
            <a:r>
              <a:rPr lang="en-GB" dirty="0"/>
              <a:t>The right to be cared for in a way that meets their needs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897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Comic Sans MS" pitchFamily="66" charset="0"/>
              </a:rPr>
              <a:t>Independent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itchFamily="66" charset="0"/>
              </a:rPr>
              <a:t>Using the information overview on the Human Rights Act 1998</a:t>
            </a:r>
          </a:p>
          <a:p>
            <a:pPr marL="0" indent="0">
              <a:buNone/>
            </a:pPr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>
                <a:latin typeface="Comic Sans MS" pitchFamily="66" charset="0"/>
              </a:rPr>
              <a:t>List a person’s Human Rights as set out in law by this act.</a:t>
            </a:r>
          </a:p>
        </p:txBody>
      </p:sp>
      <p:pic>
        <p:nvPicPr>
          <p:cNvPr id="2050" name="Picture 2" descr="C:\Users\annh\AppData\Local\Microsoft\Windows\Temporary Internet Files\Content.IE5\J3FQ0BMD\MC900437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060848"/>
            <a:ext cx="1816100" cy="17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nnh\AppData\Local\Microsoft\Windows\Temporary Internet Files\Content.IE5\DC21K56B\MC90044042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329289"/>
            <a:ext cx="17367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658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Investigating the terminology used in Equality &amp; Diversity.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Equality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Equity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Diversity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Tolerance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Rights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Opportunity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Difference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Direct discrimination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Indirect discrimination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Stereotyping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Labelling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Prejudice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Disadvantage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Beliefs &amp; Values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Vulnerability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Abuse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Empowerment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Independence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Interdependence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Hate crime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Racism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Sexism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Ageism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9289" y="4514677"/>
            <a:ext cx="1737511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160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Explain diversity</a:t>
            </a:r>
          </a:p>
          <a:p>
            <a:r>
              <a:rPr lang="en-GB" dirty="0">
                <a:latin typeface="Comic Sans MS" pitchFamily="66" charset="0"/>
              </a:rPr>
              <a:t>Explain what is meant by equality</a:t>
            </a:r>
          </a:p>
          <a:p>
            <a:r>
              <a:rPr lang="en-GB" dirty="0">
                <a:latin typeface="Comic Sans MS" pitchFamily="66" charset="0"/>
              </a:rPr>
              <a:t>What are rights?</a:t>
            </a:r>
          </a:p>
          <a:p>
            <a:r>
              <a:rPr lang="en-GB" dirty="0">
                <a:latin typeface="Comic Sans MS" pitchFamily="66" charset="0"/>
              </a:rPr>
              <a:t>What is a key piece of legislation as regards a persons rights?</a:t>
            </a:r>
          </a:p>
        </p:txBody>
      </p:sp>
      <p:pic>
        <p:nvPicPr>
          <p:cNvPr id="3075" name="Picture 3" descr="C:\Users\annh\AppData\Local\Microsoft\Windows\Temporary Internet Files\Content.IE5\DC21K56B\MC9004343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32656"/>
            <a:ext cx="1206500" cy="1901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651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9D0B8-3D44-44EC-9841-AC32826EA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Introducing Unit 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9E784-DB6A-4B68-B879-9F0564FAFE5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The unit introduction and highlight/ underline any words you are unsure of.</a:t>
            </a:r>
          </a:p>
          <a:p>
            <a:pPr marL="0" indent="0">
              <a:buNone/>
            </a:pPr>
            <a:r>
              <a:rPr lang="en-GB" dirty="0"/>
              <a:t>Note down your answers to the following:</a:t>
            </a:r>
          </a:p>
          <a:p>
            <a:pPr marL="0" indent="0">
              <a:buNone/>
            </a:pPr>
            <a:r>
              <a:rPr lang="en-GB" dirty="0"/>
              <a:t>1. What are you expected to know when you have completed this work?</a:t>
            </a:r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2. Why are we interested in diversity and the promotion of equality and rights in Health &amp; Social Care?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88D6AA4-2053-409F-9826-A62B4305444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66926" y="1600200"/>
            <a:ext cx="3619874" cy="4853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762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F0BE6-F6EE-4E37-8F18-E28FF1E0E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will you be assessed?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D475073-BD65-474B-9B23-E39703138C3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3528" y="1600200"/>
            <a:ext cx="4172273" cy="4525963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8BF94-1A02-41AB-9A65-01AF72F28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3968" y="1600200"/>
            <a:ext cx="4402832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You will complete a number of assignments designed to cover all the criteria on the assessment grid.</a:t>
            </a:r>
          </a:p>
          <a:p>
            <a:pPr marL="0" indent="0">
              <a:buNone/>
            </a:pPr>
            <a:r>
              <a:rPr lang="en-GB" dirty="0"/>
              <a:t>If you achieve </a:t>
            </a:r>
            <a:r>
              <a:rPr lang="en-GB" dirty="0">
                <a:solidFill>
                  <a:srgbClr val="FF0000"/>
                </a:solidFill>
              </a:rPr>
              <a:t>all the criteria</a:t>
            </a:r>
            <a:r>
              <a:rPr lang="en-GB" dirty="0"/>
              <a:t> on the grid you will achieve a </a:t>
            </a:r>
            <a:r>
              <a:rPr lang="en-GB" dirty="0">
                <a:solidFill>
                  <a:srgbClr val="FF0000"/>
                </a:solidFill>
              </a:rPr>
              <a:t>DISTINCTION.</a:t>
            </a:r>
          </a:p>
          <a:p>
            <a:pPr marL="0" indent="0">
              <a:buNone/>
            </a:pPr>
            <a:r>
              <a:rPr lang="en-GB" i="1" dirty="0"/>
              <a:t>For each assignment you have one resubmission opportunity</a:t>
            </a:r>
          </a:p>
        </p:txBody>
      </p:sp>
    </p:spTree>
    <p:extLst>
      <p:ext uri="{BB962C8B-B14F-4D97-AF65-F5344CB8AC3E}">
        <p14:creationId xmlns:p14="http://schemas.microsoft.com/office/powerpoint/2010/main" val="1815117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>
                <a:latin typeface="Comic Sans MS" pitchFamily="66" charset="0"/>
              </a:rPr>
              <a:t>Starter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Using the whiteboard – make a list of the following:</a:t>
            </a:r>
          </a:p>
          <a:p>
            <a:r>
              <a:rPr lang="en-GB" dirty="0">
                <a:latin typeface="Comic Sans MS" pitchFamily="66" charset="0"/>
              </a:rPr>
              <a:t>Your favourite foods.</a:t>
            </a:r>
          </a:p>
          <a:p>
            <a:r>
              <a:rPr lang="en-GB" dirty="0">
                <a:latin typeface="Comic Sans MS" pitchFamily="66" charset="0"/>
              </a:rPr>
              <a:t>Your favourite films.</a:t>
            </a:r>
          </a:p>
          <a:p>
            <a:r>
              <a:rPr lang="en-GB" dirty="0">
                <a:latin typeface="Comic Sans MS" pitchFamily="66" charset="0"/>
              </a:rPr>
              <a:t>The music you like.</a:t>
            </a:r>
          </a:p>
          <a:p>
            <a:r>
              <a:rPr lang="en-GB" dirty="0">
                <a:latin typeface="Comic Sans MS" pitchFamily="66" charset="0"/>
              </a:rPr>
              <a:t>The languages you speak.</a:t>
            </a:r>
          </a:p>
          <a:p>
            <a:r>
              <a:rPr lang="en-GB" dirty="0">
                <a:latin typeface="Comic Sans MS" pitchFamily="66" charset="0"/>
              </a:rPr>
              <a:t>The nationalities of your family and close friends.</a:t>
            </a:r>
          </a:p>
        </p:txBody>
      </p:sp>
      <p:pic>
        <p:nvPicPr>
          <p:cNvPr id="1026" name="Picture 2" descr="c:\tempie\Content.IE5\WCIU9SQ4\MC90015725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0298"/>
            <a:ext cx="1824228" cy="1101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9900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latin typeface="Comic Sans MS" pitchFamily="66" charset="0"/>
              </a:rPr>
              <a:t>What have we learned from the starter activity and our discussion?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We are all different  - </a:t>
            </a:r>
            <a:r>
              <a:rPr lang="en-GB" b="1" dirty="0">
                <a:latin typeface="Comic Sans MS" pitchFamily="66" charset="0"/>
              </a:rPr>
              <a:t>Diverse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Cloud Callout 3"/>
          <p:cNvSpPr/>
          <p:nvPr/>
        </p:nvSpPr>
        <p:spPr>
          <a:xfrm>
            <a:off x="827584" y="2348880"/>
            <a:ext cx="3096344" cy="2304256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  <a:latin typeface="Comic Sans MS" pitchFamily="66" charset="0"/>
              </a:rPr>
              <a:t>What is Diversity?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364088" y="2492896"/>
            <a:ext cx="2592288" cy="352839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>
                <a:solidFill>
                  <a:schemeClr val="tx1"/>
                </a:solidFill>
                <a:latin typeface="Comic Sans MS" pitchFamily="66" charset="0"/>
              </a:rPr>
              <a:t>Basically diversity means differences and people’s differences can be many and varied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latin typeface="Comic Sans MS" pitchFamily="66" charset="0"/>
              </a:rPr>
              <a:t>Why are we interested in Diversity in Health &amp; Social Care?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Right Arrow Callout 5"/>
          <p:cNvSpPr/>
          <p:nvPr/>
        </p:nvSpPr>
        <p:spPr>
          <a:xfrm>
            <a:off x="467544" y="1556792"/>
            <a:ext cx="4104456" cy="453650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Diversity is a broad concept, embracing culture, belief, disability, gender, race and ethnicity as well as including overlooked and marginalised populations in society</a:t>
            </a:r>
          </a:p>
        </p:txBody>
      </p:sp>
      <p:sp>
        <p:nvSpPr>
          <p:cNvPr id="7" name="Flowchart: Predefined Process 6"/>
          <p:cNvSpPr/>
          <p:nvPr/>
        </p:nvSpPr>
        <p:spPr>
          <a:xfrm>
            <a:off x="4716016" y="1628800"/>
            <a:ext cx="4032448" cy="4824536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As Health &amp; Social Care  professionals we must respect the differences between people........ </a:t>
            </a:r>
          </a:p>
          <a:p>
            <a:r>
              <a:rPr lang="en-GB" sz="2400" dirty="0">
                <a:solidFill>
                  <a:schemeClr val="tx1"/>
                </a:solidFill>
                <a:latin typeface="Comic Sans MS" pitchFamily="66" charset="0"/>
              </a:rPr>
              <a:t>We will be dealing with a very diverse Client base so must be very understanding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latin typeface="Comic Sans MS" pitchFamily="66" charset="0"/>
              </a:rPr>
              <a:t>Before we look at what makes us different – What makes us similar?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3462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Users\annh\AppData\Local\Microsoft\Windows\Temporary Internet Files\Content.IE5\OTYA6KE8\MP900411828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132856"/>
            <a:ext cx="2336498" cy="198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nnh\AppData\Local\Microsoft\Windows\Temporary Internet Files\Content.IE5\OTYA6KE8\MP900411828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09120"/>
            <a:ext cx="1998117" cy="17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019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omic Sans MS" pitchFamily="66" charset="0"/>
              </a:rPr>
              <a:t>Different factors that help make us diverse or different.</a:t>
            </a:r>
          </a:p>
        </p:txBody>
      </p:sp>
      <p:pic>
        <p:nvPicPr>
          <p:cNvPr id="1027" name="Picture 3" descr="View detai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28088" y="-19415125"/>
            <a:ext cx="914400" cy="914400"/>
          </a:xfrm>
          <a:prstGeom prst="rect">
            <a:avLst/>
          </a:prstGeom>
          <a:noFill/>
        </p:spPr>
      </p:pic>
      <p:pic>
        <p:nvPicPr>
          <p:cNvPr id="1029" name="Picture 5" descr="View detai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28088" y="-19415125"/>
            <a:ext cx="914400" cy="914400"/>
          </a:xfrm>
          <a:prstGeom prst="rect">
            <a:avLst/>
          </a:prstGeom>
          <a:noFill/>
        </p:spPr>
      </p:pic>
      <p:pic>
        <p:nvPicPr>
          <p:cNvPr id="7" name="Picture 6" descr="MR9002889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348880"/>
            <a:ext cx="2160240" cy="20882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1560" y="4509120"/>
            <a:ext cx="2571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Family structure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24328" y="2636912"/>
            <a:ext cx="1236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Culture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08304" y="4005064"/>
            <a:ext cx="1774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Nationality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372200" y="4797152"/>
            <a:ext cx="1221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Gender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27784" y="4941168"/>
            <a:ext cx="1486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Values</a:t>
            </a:r>
          </a:p>
          <a:p>
            <a:r>
              <a:rPr lang="en-GB" sz="2400" dirty="0">
                <a:latin typeface="Comic Sans MS" pitchFamily="66" charset="0"/>
              </a:rPr>
              <a:t>&amp; Beliefs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40152" y="5661248"/>
            <a:ext cx="2823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Sexual orientation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79912" y="1556792"/>
            <a:ext cx="7409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Age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9552" y="2564904"/>
            <a:ext cx="1351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Hobbies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5536" y="3933056"/>
            <a:ext cx="223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Marital status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5616" y="3212976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Politics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64088" y="1628800"/>
            <a:ext cx="1545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Disability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092280" y="184482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Ethnicity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08304" y="3284984"/>
            <a:ext cx="862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Race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355976" y="5661248"/>
            <a:ext cx="12923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prstClr val="black"/>
                </a:solidFill>
                <a:latin typeface="Comic Sans MS" pitchFamily="66" charset="0"/>
              </a:rPr>
              <a:t>Religion</a:t>
            </a:r>
            <a:endParaRPr lang="en-GB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827584" y="1916832"/>
            <a:ext cx="2626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Comic Sans MS" pitchFamily="66" charset="0"/>
              </a:rPr>
              <a:t>Lifestyle choices</a:t>
            </a:r>
          </a:p>
        </p:txBody>
      </p:sp>
      <p:cxnSp>
        <p:nvCxnSpPr>
          <p:cNvPr id="26" name="Straight Arrow Connector 25"/>
          <p:cNvCxnSpPr>
            <a:endCxn id="19" idx="2"/>
          </p:cNvCxnSpPr>
          <p:nvPr/>
        </p:nvCxnSpPr>
        <p:spPr>
          <a:xfrm flipV="1">
            <a:off x="5364088" y="2090465"/>
            <a:ext cx="772808" cy="834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5940152" y="2276872"/>
            <a:ext cx="115212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0" idx="1"/>
          </p:cNvCxnSpPr>
          <p:nvPr/>
        </p:nvCxnSpPr>
        <p:spPr>
          <a:xfrm flipV="1">
            <a:off x="6228184" y="2867745"/>
            <a:ext cx="1296144" cy="3452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228184" y="350100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084168" y="3861048"/>
            <a:ext cx="108012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508104" y="4005064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076056" y="4149080"/>
            <a:ext cx="108012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4644008" y="4221088"/>
            <a:ext cx="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3707904" y="4149080"/>
            <a:ext cx="28803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131840" y="3933056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17" idx="3"/>
          </p:cNvCxnSpPr>
          <p:nvPr/>
        </p:nvCxnSpPr>
        <p:spPr>
          <a:xfrm flipH="1">
            <a:off x="2625634" y="3717032"/>
            <a:ext cx="578214" cy="4468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2411760" y="335699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16" idx="3"/>
          </p:cNvCxnSpPr>
          <p:nvPr/>
        </p:nvCxnSpPr>
        <p:spPr>
          <a:xfrm flipH="1" flipV="1">
            <a:off x="1891204" y="2795737"/>
            <a:ext cx="1312644" cy="1292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24" idx="3"/>
          </p:cNvCxnSpPr>
          <p:nvPr/>
        </p:nvCxnSpPr>
        <p:spPr>
          <a:xfrm flipH="1" flipV="1">
            <a:off x="3453624" y="2147665"/>
            <a:ext cx="254280" cy="3452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4355976" y="1988840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6" grpId="0"/>
      <p:bldP spid="17" grpId="0"/>
      <p:bldP spid="18" grpId="0"/>
      <p:bldP spid="21" grpId="0"/>
      <p:bldP spid="22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6F93-82B6-4E77-BB74-67283DA98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B0CA4-CE27-474A-8B88-78CF2B4F1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Our </a:t>
            </a:r>
            <a:r>
              <a:rPr lang="en-GB" dirty="0">
                <a:solidFill>
                  <a:srgbClr val="FF0000"/>
                </a:solidFill>
              </a:rPr>
              <a:t>attitudes</a:t>
            </a:r>
            <a:r>
              <a:rPr lang="en-GB" dirty="0"/>
              <a:t> to the things that make us different varies not all of us will think the same. 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Attitudes</a:t>
            </a:r>
            <a:r>
              <a:rPr lang="en-GB" dirty="0"/>
              <a:t> = assumptions we use to make sense of our social experience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86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698</Words>
  <Application>Microsoft Office PowerPoint</Application>
  <PresentationFormat>On-screen Show (4:3)</PresentationFormat>
  <Paragraphs>130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Comic Sans MS</vt:lpstr>
      <vt:lpstr>Office Theme</vt:lpstr>
      <vt:lpstr>Equality, Diversity &amp; Rights in Health &amp; Social Care</vt:lpstr>
      <vt:lpstr>Introducing Unit 2</vt:lpstr>
      <vt:lpstr>How will you be assessed?</vt:lpstr>
      <vt:lpstr>Starter Activity</vt:lpstr>
      <vt:lpstr>What have we learned from the starter activity and our discussion?</vt:lpstr>
      <vt:lpstr>Why are we interested in Diversity in Health &amp; Social Care?</vt:lpstr>
      <vt:lpstr>Before we look at what makes us different – What makes us similar?</vt:lpstr>
      <vt:lpstr>Different factors that help make us diverse or different.</vt:lpstr>
      <vt:lpstr>PowerPoint Presentation</vt:lpstr>
      <vt:lpstr>Where do we get our attitudes from?</vt:lpstr>
      <vt:lpstr>Bandura’s Social Learning Theory</vt:lpstr>
      <vt:lpstr>What is Equality?</vt:lpstr>
      <vt:lpstr>What are rights?</vt:lpstr>
      <vt:lpstr> individual rights. </vt:lpstr>
      <vt:lpstr>Independent Activity</vt:lpstr>
      <vt:lpstr>Investigating the terminology used in Equality &amp; Diversity.</vt:lpstr>
      <vt:lpstr>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Equality, Diversity &amp; Rights in Health &amp; Social Care</dc:title>
  <dc:creator>Ann</dc:creator>
  <cp:lastModifiedBy>Pam Maggs</cp:lastModifiedBy>
  <cp:revision>41</cp:revision>
  <cp:lastPrinted>2014-01-06T15:04:19Z</cp:lastPrinted>
  <dcterms:created xsi:type="dcterms:W3CDTF">2012-07-26T08:34:28Z</dcterms:created>
  <dcterms:modified xsi:type="dcterms:W3CDTF">2019-05-16T12:54:53Z</dcterms:modified>
</cp:coreProperties>
</file>