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57" r:id="rId6"/>
    <p:sldId id="258" r:id="rId7"/>
    <p:sldId id="261" r:id="rId8"/>
    <p:sldId id="259" r:id="rId9"/>
    <p:sldId id="269" r:id="rId10"/>
    <p:sldId id="270" r:id="rId11"/>
    <p:sldId id="268" r:id="rId12"/>
    <p:sldId id="267" r:id="rId13"/>
    <p:sldId id="260" r:id="rId14"/>
    <p:sldId id="272" r:id="rId15"/>
    <p:sldId id="271" r:id="rId16"/>
    <p:sldId id="276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104" d="100"/>
          <a:sy n="104" d="100"/>
        </p:scale>
        <p:origin x="118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9BE6-00F7-46B8-97D2-4135F041340C}" type="datetimeFigureOut">
              <a:rPr lang="en-GB" smtClean="0"/>
              <a:pPr/>
              <a:t>27/08/2019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2EE-4F59-4C0E-9885-42D994A9D7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9BE6-00F7-46B8-97D2-4135F041340C}" type="datetimeFigureOut">
              <a:rPr lang="en-GB" smtClean="0"/>
              <a:pPr/>
              <a:t>27/08/2019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2EE-4F59-4C0E-9885-42D994A9D7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9BE6-00F7-46B8-97D2-4135F041340C}" type="datetimeFigureOut">
              <a:rPr lang="en-GB" smtClean="0"/>
              <a:pPr/>
              <a:t>27/08/2019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2EE-4F59-4C0E-9885-42D994A9D7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9BE6-00F7-46B8-97D2-4135F041340C}" type="datetimeFigureOut">
              <a:rPr lang="en-GB" smtClean="0"/>
              <a:pPr/>
              <a:t>27/08/2019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2EE-4F59-4C0E-9885-42D994A9D7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9BE6-00F7-46B8-97D2-4135F041340C}" type="datetimeFigureOut">
              <a:rPr lang="en-GB" smtClean="0"/>
              <a:pPr/>
              <a:t>27/08/2019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2EE-4F59-4C0E-9885-42D994A9D7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9BE6-00F7-46B8-97D2-4135F041340C}" type="datetimeFigureOut">
              <a:rPr lang="en-GB" smtClean="0"/>
              <a:pPr/>
              <a:t>27/08/2019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2EE-4F59-4C0E-9885-42D994A9D7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9BE6-00F7-46B8-97D2-4135F041340C}" type="datetimeFigureOut">
              <a:rPr lang="en-GB" smtClean="0"/>
              <a:pPr/>
              <a:t>27/08/2019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2EE-4F59-4C0E-9885-42D994A9D7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9BE6-00F7-46B8-97D2-4135F041340C}" type="datetimeFigureOut">
              <a:rPr lang="en-GB" smtClean="0"/>
              <a:pPr/>
              <a:t>27/08/2019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2EE-4F59-4C0E-9885-42D994A9D7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9BE6-00F7-46B8-97D2-4135F041340C}" type="datetimeFigureOut">
              <a:rPr lang="en-GB" smtClean="0"/>
              <a:pPr/>
              <a:t>27/08/2019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2EE-4F59-4C0E-9885-42D994A9D7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9BE6-00F7-46B8-97D2-4135F041340C}" type="datetimeFigureOut">
              <a:rPr lang="en-GB" smtClean="0"/>
              <a:pPr/>
              <a:t>27/08/2019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2EE-4F59-4C0E-9885-42D994A9D7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9BE6-00F7-46B8-97D2-4135F041340C}" type="datetimeFigureOut">
              <a:rPr lang="en-GB" smtClean="0"/>
              <a:pPr/>
              <a:t>27/08/2019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2EE-4F59-4C0E-9885-42D994A9D7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A9BE6-00F7-46B8-97D2-4135F041340C}" type="datetimeFigureOut">
              <a:rPr lang="en-GB" smtClean="0"/>
              <a:pPr/>
              <a:t>27/08/2019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222EE-4F59-4C0E-9885-42D994A9D7E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xc.hu/browse.phtml?f=download&amp;id=704459" TargetMode="External"/><Relationship Id="rId13" Type="http://schemas.openxmlformats.org/officeDocument/2006/relationships/image" Target="../media/image34.jpeg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hyperlink" Target="http://www.sxc.hu/browse.phtml?f=download&amp;id=1192039" TargetMode="External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xc.hu/browse.phtml?f=download&amp;id=1052098" TargetMode="External"/><Relationship Id="rId11" Type="http://schemas.openxmlformats.org/officeDocument/2006/relationships/image" Target="../media/image32.jpeg"/><Relationship Id="rId5" Type="http://schemas.openxmlformats.org/officeDocument/2006/relationships/image" Target="../media/image29.jpeg"/><Relationship Id="rId15" Type="http://schemas.openxmlformats.org/officeDocument/2006/relationships/image" Target="../media/image36.jpeg"/><Relationship Id="rId10" Type="http://schemas.openxmlformats.org/officeDocument/2006/relationships/hyperlink" Target="http://www.sxc.hu/browse.phtml?f=download&amp;id=817921" TargetMode="External"/><Relationship Id="rId4" Type="http://schemas.openxmlformats.org/officeDocument/2006/relationships/hyperlink" Target="http://www.sxc.hu/browse.phtml?f=download&amp;id=1109209" TargetMode="External"/><Relationship Id="rId9" Type="http://schemas.openxmlformats.org/officeDocument/2006/relationships/image" Target="../media/image31.jpeg"/><Relationship Id="rId1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legraph.co.uk/health/healthnews/10376026/Number-of-foreign-nurses-coming-to-UK-doubled-in-three-years-as-NHS-poaches-workers-from-abroad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annahwarrenauthor.com/?p=5520" TargetMode="External"/><Relationship Id="rId4" Type="http://schemas.openxmlformats.org/officeDocument/2006/relationships/image" Target="../media/image4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BNxUKGxV0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The Benefits of Diversity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MB9000711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573016"/>
            <a:ext cx="2908920" cy="29089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A mix of music and dance</a:t>
            </a:r>
          </a:p>
        </p:txBody>
      </p:sp>
      <p:pic>
        <p:nvPicPr>
          <p:cNvPr id="2150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603500"/>
            <a:ext cx="1368425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1196975"/>
            <a:ext cx="2062163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933825"/>
            <a:ext cx="230505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565400"/>
            <a:ext cx="22780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05263"/>
            <a:ext cx="1296987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4" descr="http://www.firstnews.co.uk/site_data/images/tinie_tempah_4c88b528c5f2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2225"/>
            <a:ext cx="201612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1196975"/>
            <a:ext cx="13906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292600"/>
            <a:ext cx="2027238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3933825"/>
            <a:ext cx="139065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341438"/>
            <a:ext cx="1792288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2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813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565400"/>
            <a:ext cx="2087563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2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708275"/>
            <a:ext cx="15875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566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Our cultural life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British young people set the fashion trends worldwide by combining a unique mix of ethnic styles.</a:t>
            </a:r>
          </a:p>
        </p:txBody>
      </p:sp>
      <p:pic>
        <p:nvPicPr>
          <p:cNvPr id="26628" name="Picture 6" descr="j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829" y="3064070"/>
            <a:ext cx="1233488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8" descr="Attitud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883" y="4948126"/>
            <a:ext cx="1295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0" descr="Hoodi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738" y="3195425"/>
            <a:ext cx="143986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6" descr="Collection 01/2007 - 2 3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389" y="4977103"/>
            <a:ext cx="12969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8" descr="Francis Valadj 02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881" y="3424238"/>
            <a:ext cx="1223962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22" descr="http://www.sneakerobsession.com/wp-content/uploads/2008/12/supra-tk-pro-model-black-red-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958" y="4732337"/>
            <a:ext cx="1592263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24" descr="http://www.polyvore.com/cgi/img-thing?.out=jpg&amp;size=l&amp;tid=2858804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520" y="5172869"/>
            <a:ext cx="1633537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26" descr="http://2.bp.blogspot.com/_m_3PqTnwV8k/S8pFDu5P1lI/AAAAAAAAPNU/7xIag3Q7AGs/s1600/Shu+Pei+-+Vogue+China+May+2010+-+3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5504" r="7431" b="20186"/>
          <a:stretch>
            <a:fillRect/>
          </a:stretch>
        </p:blipFill>
        <p:spPr bwMode="auto">
          <a:xfrm>
            <a:off x="256115" y="4691063"/>
            <a:ext cx="136842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28" descr="http://4.bp.blogspot.com/-VBImxGY3M1M/Tar7ggEgorI/AAAAAAAAAZ4/rH44Hi8Xbgg/s1600/model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659" y="145760"/>
            <a:ext cx="1060698" cy="151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5" y="3858634"/>
            <a:ext cx="19431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599" y="3751121"/>
            <a:ext cx="1524000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895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Sporting Success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Sportsmen and women from ethnic minority groups have made huge contributions to our sporting success and achieved world class status.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187" y="3863181"/>
            <a:ext cx="29114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 descr="http://www.britsattheirbest.com/images/ss_holmes_400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99082"/>
            <a:ext cx="2376488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2" y="3853070"/>
            <a:ext cx="2055863" cy="213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0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6"/>
                </a:solidFill>
                <a:latin typeface="Comic Sans MS" pitchFamily="66" charset="0"/>
              </a:rPr>
              <a:t>Social,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>
                <a:solidFill>
                  <a:schemeClr val="accent2"/>
                </a:solidFill>
                <a:latin typeface="Comic Sans MS" pitchFamily="66" charset="0"/>
              </a:rPr>
              <a:t>Cultural </a:t>
            </a:r>
            <a:r>
              <a:rPr lang="en-GB" dirty="0">
                <a:latin typeface="Comic Sans MS" pitchFamily="66" charset="0"/>
              </a:rPr>
              <a:t>&amp; </a:t>
            </a:r>
            <a:r>
              <a:rPr lang="en-GB" dirty="0">
                <a:solidFill>
                  <a:schemeClr val="accent3"/>
                </a:solidFill>
                <a:latin typeface="Comic Sans MS" pitchFamily="66" charset="0"/>
              </a:rPr>
              <a:t>Economic</a:t>
            </a:r>
            <a:r>
              <a:rPr lang="en-GB" dirty="0">
                <a:latin typeface="Comic Sans MS" pitchFamily="66" charset="0"/>
              </a:rPr>
              <a:t> Benefits</a:t>
            </a:r>
          </a:p>
        </p:txBody>
      </p:sp>
      <p:pic>
        <p:nvPicPr>
          <p:cNvPr id="4" name="Content Placeholder 3" descr="MR9002889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2420888"/>
            <a:ext cx="2232248" cy="2115517"/>
          </a:xfrm>
        </p:spPr>
      </p:pic>
      <p:sp>
        <p:nvSpPr>
          <p:cNvPr id="5" name="TextBox 4"/>
          <p:cNvSpPr txBox="1"/>
          <p:nvPr/>
        </p:nvSpPr>
        <p:spPr>
          <a:xfrm>
            <a:off x="251520" y="2492896"/>
            <a:ext cx="323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The arts – museums,</a:t>
            </a:r>
          </a:p>
          <a:p>
            <a:r>
              <a:rPr lang="en-GB" sz="2400" dirty="0">
                <a:latin typeface="Comic Sans MS" pitchFamily="66" charset="0"/>
              </a:rPr>
              <a:t>                   theatres,  		music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4223177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Diet -  foods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09" y="3639067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Language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36096" y="1412776"/>
            <a:ext cx="3456384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Social / Community Cohesion</a:t>
            </a:r>
          </a:p>
          <a:p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Everyone value’s &amp; circumstances are respected and the community work together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3528" y="1608823"/>
            <a:ext cx="273630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GB" b="1" dirty="0">
                <a:solidFill>
                  <a:prstClr val="black"/>
                </a:solidFill>
                <a:latin typeface="Comic Sans MS" pitchFamily="66" charset="0"/>
              </a:rPr>
              <a:t>Cultural enrichment</a:t>
            </a:r>
          </a:p>
          <a:p>
            <a:pPr lvl="0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00192" y="3501008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>
                <a:solidFill>
                  <a:prstClr val="black"/>
                </a:solidFill>
                <a:latin typeface="Comic Sans MS" pitchFamily="66" charset="0"/>
              </a:rPr>
              <a:t>Education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44208" y="4365103"/>
            <a:ext cx="17281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>
                <a:solidFill>
                  <a:prstClr val="black"/>
                </a:solidFill>
                <a:latin typeface="Comic Sans MS" pitchFamily="66" charset="0"/>
              </a:rPr>
              <a:t>Tolerance</a:t>
            </a:r>
          </a:p>
        </p:txBody>
      </p:sp>
      <p:sp>
        <p:nvSpPr>
          <p:cNvPr id="15" name="Left-Right Arrow 14"/>
          <p:cNvSpPr/>
          <p:nvPr/>
        </p:nvSpPr>
        <p:spPr>
          <a:xfrm rot="5400000">
            <a:off x="7773538" y="3869959"/>
            <a:ext cx="1216152" cy="56244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419872" y="4509120"/>
            <a:ext cx="187220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itchFamily="66" charset="0"/>
              </a:rPr>
              <a:t>Economic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0061" y="6076746"/>
            <a:ext cx="2778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Knowledge &amp; skills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63888" y="5877272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Employment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275856" y="5085184"/>
            <a:ext cx="360040" cy="991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11960" y="5013176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48064" y="5445224"/>
            <a:ext cx="3488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Improved performance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788024" y="5085184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6285" y="4854351"/>
            <a:ext cx="2170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Sport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699792" y="4970785"/>
            <a:ext cx="690094" cy="610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9297" y="5441965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New Businesses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Economic Benefits of Diversity &amp; Immigration.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People have throughout the centuries come to Britain to work, providing both manpower and skills.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What would be the effect on the NHS if we didn’t have overseas workers?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7279FA-E349-43AC-9344-83284C23F4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90586" y="1785258"/>
            <a:ext cx="3929886" cy="479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6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The links below link to the NHS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http://www.telegraph.co.uk/health/healthnews/10376026/Number-of-foreign-nurses-coming-to-UK-doubled-in-three-years-as-NHS-poaches-workers-from-abroad.html</a:t>
            </a:r>
            <a:r>
              <a:rPr lang="en-GB" dirty="0"/>
              <a:t> (article)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260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E01F8-FEAA-4550-AEE2-83474C44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rgbClr val="FF0000"/>
                </a:solidFill>
              </a:rPr>
              <a:t>Individual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C48CE-6EA6-40EA-ACB8-D10563888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Using the word document available on connect – The Benefits of Diversity</a:t>
            </a:r>
          </a:p>
          <a:p>
            <a:pPr marL="0" indent="0">
              <a:buNone/>
            </a:pPr>
            <a:r>
              <a:rPr lang="en-GB" i="1" dirty="0">
                <a:solidFill>
                  <a:srgbClr val="00B050"/>
                </a:solidFill>
              </a:rPr>
              <a:t>Read the two articles and answer the questions</a:t>
            </a:r>
          </a:p>
          <a:p>
            <a:pPr marL="0" indent="0">
              <a:buNone/>
            </a:pPr>
            <a:r>
              <a:rPr lang="en-GB" i="1" dirty="0"/>
              <a:t>Your work should be uploaded to Connect</a:t>
            </a:r>
          </a:p>
          <a:p>
            <a:pPr marL="0" indent="0">
              <a:buNone/>
            </a:pPr>
            <a:endParaRPr lang="en-GB" i="1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9546B2-C1E5-4353-8288-8BE4DBE46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17032"/>
            <a:ext cx="2857500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AA71C6-DED8-4B04-8F35-3AD1AD143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506" y="4136547"/>
            <a:ext cx="1895872" cy="18958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4881B0-0E4C-47F3-B0DA-53037EC1F5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28184" y="4065886"/>
            <a:ext cx="2242592" cy="23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17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Produce an A3 poster on the computer showing the benefits on diversity which could be displayed in a Health &amp; Social Care setting. 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(you must include references)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789040"/>
            <a:ext cx="2928984" cy="25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2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>
                <a:latin typeface="Comic Sans MS" pitchFamily="66" charset="0"/>
              </a:rPr>
              <a:t>Before we consider the benefits of diversity lets look at how diverse Britain is</a:t>
            </a:r>
            <a:r>
              <a:rPr lang="en-GB" dirty="0">
                <a:latin typeface="Comic Sans MS" pitchFamily="66" charset="0"/>
              </a:rPr>
              <a:t>.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214" t="32452" r="55966" b="21409"/>
          <a:stretch>
            <a:fillRect/>
          </a:stretch>
        </p:blipFill>
        <p:spPr bwMode="auto">
          <a:xfrm>
            <a:off x="251519" y="1772816"/>
            <a:ext cx="46085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4048" y="1484784"/>
            <a:ext cx="381642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“A </a:t>
            </a:r>
            <a:r>
              <a:rPr lang="en-GB" sz="2400" dirty="0">
                <a:latin typeface="Comic Sans MS" pitchFamily="66" charset="0"/>
              </a:rPr>
              <a:t>second tranche of figures has been released from the 2011 census.</a:t>
            </a:r>
          </a:p>
          <a:p>
            <a:r>
              <a:rPr lang="en-GB" sz="2400" dirty="0">
                <a:latin typeface="Comic Sans MS" pitchFamily="66" charset="0"/>
              </a:rPr>
              <a:t>The data highlights increased ethnic diversity in England and Wales since the 2001 census, with the proportion of white British people having dropped from 87.5% to 80.5% of the population.”</a:t>
            </a:r>
          </a:p>
          <a:p>
            <a:r>
              <a:rPr lang="en-GB" sz="2400" dirty="0">
                <a:latin typeface="Comic Sans MS" pitchFamily="66" charset="0"/>
              </a:rPr>
              <a:t>	</a:t>
            </a:r>
            <a:r>
              <a:rPr lang="en-GB" sz="2000" b="1" dirty="0">
                <a:latin typeface="Comic Sans MS" pitchFamily="66" charset="0"/>
              </a:rPr>
              <a:t>BBC News 1/12/12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Ethnicity in Britain.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sz="2800" dirty="0">
                <a:hlinkClick r:id="rId2"/>
              </a:rPr>
              <a:t>https://www.youtube.com/watch?v=GBNxUKGxV0Y</a:t>
            </a:r>
            <a:endParaRPr lang="en-GB" sz="2800" dirty="0"/>
          </a:p>
          <a:p>
            <a:pPr>
              <a:buNone/>
            </a:pPr>
            <a:r>
              <a:rPr lang="en-GB" dirty="0"/>
              <a:t>	(</a:t>
            </a:r>
            <a:r>
              <a:rPr lang="en-GB" sz="2400" dirty="0">
                <a:latin typeface="Comic Sans MS" pitchFamily="66" charset="0"/>
              </a:rPr>
              <a:t>This link includes information that may be useful and a short video clip)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_64703456_non-uk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37397" y="980728"/>
            <a:ext cx="9006604" cy="540102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800" dirty="0">
                <a:latin typeface="Comic Sans MS" pitchFamily="66" charset="0"/>
              </a:rPr>
              <a:t>Diversity should benefit everyone, with people</a:t>
            </a:r>
          </a:p>
          <a:p>
            <a:pPr>
              <a:buNone/>
            </a:pPr>
            <a:r>
              <a:rPr lang="en-GB" sz="2800" dirty="0">
                <a:latin typeface="Comic Sans MS" pitchFamily="66" charset="0"/>
              </a:rPr>
              <a:t>valuing each other and experiencing a strong </a:t>
            </a:r>
          </a:p>
          <a:p>
            <a:pPr>
              <a:buNone/>
            </a:pPr>
            <a:r>
              <a:rPr lang="en-GB" sz="2800" dirty="0">
                <a:latin typeface="Comic Sans MS" pitchFamily="66" charset="0"/>
              </a:rPr>
              <a:t>bond with others from different backgrounds. </a:t>
            </a:r>
          </a:p>
          <a:p>
            <a:pPr>
              <a:buNone/>
            </a:pPr>
            <a:r>
              <a:rPr lang="en-GB" sz="2800" dirty="0">
                <a:latin typeface="Comic Sans MS" pitchFamily="66" charset="0"/>
              </a:rPr>
              <a:t>Unfortunately this is not always the case.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sp>
        <p:nvSpPr>
          <p:cNvPr id="4" name="Cloud Callout 3"/>
          <p:cNvSpPr/>
          <p:nvPr/>
        </p:nvSpPr>
        <p:spPr>
          <a:xfrm>
            <a:off x="971600" y="4005064"/>
            <a:ext cx="2232248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Comic Sans MS" pitchFamily="66" charset="0"/>
              </a:rPr>
              <a:t>WHY?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8024" y="3861048"/>
            <a:ext cx="3384376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Spend 2 minutes discussing why this is not always the case and be ready to feed back to the rest of the class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latin typeface="Comic Sans MS" pitchFamily="66" charset="0"/>
              </a:rPr>
              <a:t>Reasons why  people may not value people from other backgrounds.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Personal Attitudes &amp; Prejudices</a:t>
            </a:r>
          </a:p>
          <a:p>
            <a:r>
              <a:rPr lang="en-GB" dirty="0">
                <a:latin typeface="Comic Sans MS" pitchFamily="66" charset="0"/>
              </a:rPr>
              <a:t>Lack of Knowledge/ignorance</a:t>
            </a:r>
          </a:p>
          <a:p>
            <a:r>
              <a:rPr lang="en-GB" dirty="0">
                <a:latin typeface="Comic Sans MS" pitchFamily="66" charset="0"/>
              </a:rPr>
              <a:t>Fear</a:t>
            </a:r>
          </a:p>
          <a:p>
            <a:r>
              <a:rPr lang="en-GB" dirty="0">
                <a:latin typeface="Comic Sans MS" pitchFamily="66" charset="0"/>
              </a:rPr>
              <a:t>Vulnerability</a:t>
            </a:r>
          </a:p>
        </p:txBody>
      </p:sp>
      <p:sp>
        <p:nvSpPr>
          <p:cNvPr id="4" name="Oval 3"/>
          <p:cNvSpPr/>
          <p:nvPr/>
        </p:nvSpPr>
        <p:spPr>
          <a:xfrm>
            <a:off x="6156176" y="3933056"/>
            <a:ext cx="2448272" cy="13464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Define Attitude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47864" y="5050913"/>
            <a:ext cx="2592288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/>
              <a:t>Define Prejudice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95536" y="4005064"/>
            <a:ext cx="2376264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itchFamily="66" charset="0"/>
              </a:rPr>
              <a:t>Define Vulnerability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rgbClr val="FF0000"/>
                </a:solidFill>
              </a:rPr>
              <a:t>Individual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Read Stretch &amp; Whitehouse pages 49- 52 and Rasheed pages 22-23 making your own set of notes.</a:t>
            </a:r>
          </a:p>
        </p:txBody>
      </p:sp>
      <p:pic>
        <p:nvPicPr>
          <p:cNvPr id="4" name="Picture 3" descr="MR9004404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260648"/>
            <a:ext cx="1512168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R9002309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420888"/>
            <a:ext cx="1728192" cy="1728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The Benefits of Diversity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>
              <a:latin typeface="Comic Sans MS" pitchFamily="66" charset="0"/>
            </a:endParaRPr>
          </a:p>
          <a:p>
            <a:pPr>
              <a:buNone/>
            </a:pPr>
            <a:endParaRPr lang="en-GB" dirty="0">
              <a:latin typeface="Comic Sans MS" pitchFamily="66" charset="0"/>
            </a:endParaRPr>
          </a:p>
          <a:p>
            <a:pPr>
              <a:buNone/>
            </a:pPr>
            <a:endParaRPr lang="en-GB" dirty="0">
              <a:latin typeface="Comic Sans MS" pitchFamily="66" charset="0"/>
            </a:endParaRPr>
          </a:p>
          <a:p>
            <a:pPr>
              <a:buNone/>
            </a:pPr>
            <a:endParaRPr lang="en-GB" dirty="0">
              <a:latin typeface="Comic Sans MS" pitchFamily="66" charset="0"/>
            </a:endParaRP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In groups you have five minutes to come up with as many benefits of diversity as you can ... under the above headings.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467544" y="1520788"/>
            <a:ext cx="3528392" cy="180020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Comic Sans MS" pitchFamily="66" charset="0"/>
              </a:rPr>
              <a:t>Social &amp; Cultural</a:t>
            </a:r>
          </a:p>
          <a:p>
            <a:pPr algn="ctr"/>
            <a:endParaRPr lang="en-GB" dirty="0"/>
          </a:p>
        </p:txBody>
      </p:sp>
      <p:sp>
        <p:nvSpPr>
          <p:cNvPr id="9" name="Cloud Callout 8"/>
          <p:cNvSpPr/>
          <p:nvPr/>
        </p:nvSpPr>
        <p:spPr>
          <a:xfrm>
            <a:off x="5652120" y="1520788"/>
            <a:ext cx="2952328" cy="1296144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itchFamily="66" charset="0"/>
              </a:rPr>
              <a:t>Economic</a:t>
            </a:r>
          </a:p>
          <a:p>
            <a:pPr algn="ctr"/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71663"/>
            <a:ext cx="24828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3167063"/>
            <a:ext cx="27035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A mix of food</a:t>
            </a:r>
          </a:p>
        </p:txBody>
      </p:sp>
      <p:pic>
        <p:nvPicPr>
          <p:cNvPr id="2048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341438"/>
            <a:ext cx="1992312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48150"/>
            <a:ext cx="195580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3095625"/>
            <a:ext cx="17780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35263"/>
            <a:ext cx="22574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3527425"/>
            <a:ext cx="1973263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95850"/>
            <a:ext cx="2232025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582738"/>
            <a:ext cx="231616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181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448</Words>
  <Application>Microsoft Office PowerPoint</Application>
  <PresentationFormat>On-screen Show (4:3)</PresentationFormat>
  <Paragraphs>75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Comic Sans MS</vt:lpstr>
      <vt:lpstr>Office Theme</vt:lpstr>
      <vt:lpstr>The Benefits of Diversity </vt:lpstr>
      <vt:lpstr>Before we consider the benefits of diversity lets look at how diverse Britain is.</vt:lpstr>
      <vt:lpstr>Ethnicity in Britain.</vt:lpstr>
      <vt:lpstr>PowerPoint Presentation</vt:lpstr>
      <vt:lpstr>PowerPoint Presentation</vt:lpstr>
      <vt:lpstr>Reasons why  people may not value people from other backgrounds.</vt:lpstr>
      <vt:lpstr>Individual Activity</vt:lpstr>
      <vt:lpstr>The Benefits of Diversity</vt:lpstr>
      <vt:lpstr>A mix of food</vt:lpstr>
      <vt:lpstr>A mix of music and dance</vt:lpstr>
      <vt:lpstr>Our cultural life</vt:lpstr>
      <vt:lpstr>Sporting Success</vt:lpstr>
      <vt:lpstr>Social, Cultural &amp; Economic Benefits</vt:lpstr>
      <vt:lpstr>Economic Benefits of Diversity &amp; Immigration.</vt:lpstr>
      <vt:lpstr>The links below link to the NHS</vt:lpstr>
      <vt:lpstr>Individual Activity</vt:lpstr>
      <vt:lpstr>Individual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Benefits of Diversity</dc:title>
  <dc:creator>Ann</dc:creator>
  <cp:lastModifiedBy>Peter Bruce</cp:lastModifiedBy>
  <cp:revision>32</cp:revision>
  <dcterms:created xsi:type="dcterms:W3CDTF">2012-07-26T12:23:12Z</dcterms:created>
  <dcterms:modified xsi:type="dcterms:W3CDTF">2019-08-27T12:18:27Z</dcterms:modified>
</cp:coreProperties>
</file>