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7" r:id="rId2"/>
    <p:sldId id="256" r:id="rId3"/>
    <p:sldId id="258" r:id="rId4"/>
    <p:sldId id="261" r:id="rId5"/>
    <p:sldId id="284" r:id="rId6"/>
    <p:sldId id="259" r:id="rId7"/>
    <p:sldId id="260" r:id="rId8"/>
    <p:sldId id="269" r:id="rId9"/>
    <p:sldId id="268" r:id="rId10"/>
    <p:sldId id="278" r:id="rId11"/>
    <p:sldId id="275" r:id="rId12"/>
    <p:sldId id="276" r:id="rId13"/>
    <p:sldId id="279" r:id="rId14"/>
    <p:sldId id="280" r:id="rId15"/>
    <p:sldId id="262" r:id="rId16"/>
    <p:sldId id="263" r:id="rId17"/>
    <p:sldId id="281" r:id="rId18"/>
    <p:sldId id="265" r:id="rId19"/>
    <p:sldId id="270" r:id="rId20"/>
    <p:sldId id="271" r:id="rId21"/>
    <p:sldId id="272" r:id="rId22"/>
    <p:sldId id="274" r:id="rId23"/>
    <p:sldId id="282" r:id="rId24"/>
    <p:sldId id="264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AECE9D-B9C6-41FE-BF95-65BDFCC99D7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CC706DF-A650-419B-AD16-3B96403D2E3D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Effects of discrimination</a:t>
          </a:r>
        </a:p>
      </dgm:t>
    </dgm:pt>
    <dgm:pt modelId="{E8DF59C8-572C-46AB-B707-EC98B2DD409C}" type="parTrans" cxnId="{6FBF02F6-128D-4646-8A4B-E022491FE3D3}">
      <dgm:prSet/>
      <dgm:spPr/>
      <dgm:t>
        <a:bodyPr/>
        <a:lstStyle/>
        <a:p>
          <a:endParaRPr lang="en-GB"/>
        </a:p>
      </dgm:t>
    </dgm:pt>
    <dgm:pt modelId="{D9281C73-5C58-4B14-8B15-21CB0196018A}" type="sibTrans" cxnId="{6FBF02F6-128D-4646-8A4B-E022491FE3D3}">
      <dgm:prSet/>
      <dgm:spPr/>
      <dgm:t>
        <a:bodyPr/>
        <a:lstStyle/>
        <a:p>
          <a:endParaRPr lang="en-GB"/>
        </a:p>
      </dgm:t>
    </dgm:pt>
    <dgm:pt modelId="{8E739642-F249-4CA3-B5E8-03CB7A784765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Expecting to be rejected</a:t>
          </a:r>
        </a:p>
      </dgm:t>
    </dgm:pt>
    <dgm:pt modelId="{E6A75DC1-8C8E-4E23-BB2E-5A5B4D33FCA9}" type="parTrans" cxnId="{CEA5B8FE-4453-4FAE-8EDB-3F932B08AC85}">
      <dgm:prSet/>
      <dgm:spPr/>
      <dgm:t>
        <a:bodyPr/>
        <a:lstStyle/>
        <a:p>
          <a:endParaRPr lang="en-GB"/>
        </a:p>
      </dgm:t>
    </dgm:pt>
    <dgm:pt modelId="{D07BBA1C-3689-475E-B40D-A1AB3DC4829B}" type="sibTrans" cxnId="{CEA5B8FE-4453-4FAE-8EDB-3F932B08AC85}">
      <dgm:prSet/>
      <dgm:spPr/>
      <dgm:t>
        <a:bodyPr/>
        <a:lstStyle/>
        <a:p>
          <a:endParaRPr lang="en-GB"/>
        </a:p>
      </dgm:t>
    </dgm:pt>
    <dgm:pt modelId="{220B518E-FCA8-4362-B339-309BDF011900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Being no good at things</a:t>
          </a:r>
        </a:p>
      </dgm:t>
    </dgm:pt>
    <dgm:pt modelId="{1AAE7A51-3915-48CC-8669-1F0D6D5CE928}" type="parTrans" cxnId="{851A3BA9-1E65-4970-8FDF-FE4D16BBBAE9}">
      <dgm:prSet/>
      <dgm:spPr/>
      <dgm:t>
        <a:bodyPr/>
        <a:lstStyle/>
        <a:p>
          <a:endParaRPr lang="en-GB"/>
        </a:p>
      </dgm:t>
    </dgm:pt>
    <dgm:pt modelId="{C328D132-C3F0-42F8-AA48-34849FE44D02}" type="sibTrans" cxnId="{851A3BA9-1E65-4970-8FDF-FE4D16BBBAE9}">
      <dgm:prSet/>
      <dgm:spPr/>
      <dgm:t>
        <a:bodyPr/>
        <a:lstStyle/>
        <a:p>
          <a:endParaRPr lang="en-GB"/>
        </a:p>
      </dgm:t>
    </dgm:pt>
    <dgm:pt modelId="{97352A10-DB26-41F2-95E7-4AB5E8DA6049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Depression</a:t>
          </a:r>
        </a:p>
      </dgm:t>
    </dgm:pt>
    <dgm:pt modelId="{EBE0BCBF-015F-489D-8096-380C3DA5D8DC}" type="parTrans" cxnId="{2A2AA9C9-A938-49A3-AE87-5534A278803E}">
      <dgm:prSet/>
      <dgm:spPr/>
      <dgm:t>
        <a:bodyPr/>
        <a:lstStyle/>
        <a:p>
          <a:endParaRPr lang="en-GB"/>
        </a:p>
      </dgm:t>
    </dgm:pt>
    <dgm:pt modelId="{AE179FA3-ED06-45FD-8325-B4B2AC8556E2}" type="sibTrans" cxnId="{2A2AA9C9-A938-49A3-AE87-5534A278803E}">
      <dgm:prSet/>
      <dgm:spPr/>
      <dgm:t>
        <a:bodyPr/>
        <a:lstStyle/>
        <a:p>
          <a:endParaRPr lang="en-GB"/>
        </a:p>
      </dgm:t>
    </dgm:pt>
    <dgm:pt modelId="{310A6893-5CB0-496E-AD28-D133915E9931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Loss of motivation</a:t>
          </a:r>
        </a:p>
      </dgm:t>
    </dgm:pt>
    <dgm:pt modelId="{068362D5-D4E7-4A27-8B52-F53625634B32}" type="parTrans" cxnId="{4ADBB90A-12C4-4344-86C6-3536B54719BF}">
      <dgm:prSet/>
      <dgm:spPr/>
      <dgm:t>
        <a:bodyPr/>
        <a:lstStyle/>
        <a:p>
          <a:endParaRPr lang="en-GB"/>
        </a:p>
      </dgm:t>
    </dgm:pt>
    <dgm:pt modelId="{07E24F72-5C35-48F2-85DA-3DE4D1A0492A}" type="sibTrans" cxnId="{4ADBB90A-12C4-4344-86C6-3536B54719BF}">
      <dgm:prSet/>
      <dgm:spPr/>
      <dgm:t>
        <a:bodyPr/>
        <a:lstStyle/>
        <a:p>
          <a:endParaRPr lang="en-GB"/>
        </a:p>
      </dgm:t>
    </dgm:pt>
    <dgm:pt modelId="{E0D96DBE-E2D3-4CB5-8AAE-6203211892CF}">
      <dgm:prSet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Low self esteem</a:t>
          </a:r>
        </a:p>
      </dgm:t>
    </dgm:pt>
    <dgm:pt modelId="{BB49254A-234D-4798-BFB1-2B8285762111}" type="parTrans" cxnId="{C0EB1B46-A957-4104-AC00-0BDADBC78C68}">
      <dgm:prSet/>
      <dgm:spPr/>
      <dgm:t>
        <a:bodyPr/>
        <a:lstStyle/>
        <a:p>
          <a:endParaRPr lang="en-GB"/>
        </a:p>
      </dgm:t>
    </dgm:pt>
    <dgm:pt modelId="{64BA876F-64E2-45C4-862C-BD3C69AD5562}" type="sibTrans" cxnId="{C0EB1B46-A957-4104-AC00-0BDADBC78C68}">
      <dgm:prSet/>
      <dgm:spPr/>
      <dgm:t>
        <a:bodyPr/>
        <a:lstStyle/>
        <a:p>
          <a:endParaRPr lang="en-GB"/>
        </a:p>
      </dgm:t>
    </dgm:pt>
    <dgm:pt modelId="{B4BAE04B-1996-4A02-9CA1-D46A87903173}">
      <dgm:prSet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Self –fulfilling prophecies, not achieving</a:t>
          </a:r>
        </a:p>
      </dgm:t>
    </dgm:pt>
    <dgm:pt modelId="{1389028D-3061-4A12-9517-30F149DEAD3B}" type="parTrans" cxnId="{4815FED9-6431-4BA5-9645-96BA356CE1D8}">
      <dgm:prSet/>
      <dgm:spPr/>
      <dgm:t>
        <a:bodyPr/>
        <a:lstStyle/>
        <a:p>
          <a:endParaRPr lang="en-GB"/>
        </a:p>
      </dgm:t>
    </dgm:pt>
    <dgm:pt modelId="{31977D9D-5071-4C6D-8AB5-0530A52AE59A}" type="sibTrans" cxnId="{4815FED9-6431-4BA5-9645-96BA356CE1D8}">
      <dgm:prSet/>
      <dgm:spPr/>
      <dgm:t>
        <a:bodyPr/>
        <a:lstStyle/>
        <a:p>
          <a:endParaRPr lang="en-GB"/>
        </a:p>
      </dgm:t>
    </dgm:pt>
    <dgm:pt modelId="{A982D9C1-70DA-41F7-ADD7-68F99611EBE8}">
      <dgm:prSet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Low self worth</a:t>
          </a:r>
        </a:p>
      </dgm:t>
    </dgm:pt>
    <dgm:pt modelId="{0F13FB84-D90A-4310-ABAF-86272CA7299B}" type="parTrans" cxnId="{5498BD41-72A7-44F3-B9C4-5CD04F6E530F}">
      <dgm:prSet/>
      <dgm:spPr/>
      <dgm:t>
        <a:bodyPr/>
        <a:lstStyle/>
        <a:p>
          <a:endParaRPr lang="en-GB"/>
        </a:p>
      </dgm:t>
    </dgm:pt>
    <dgm:pt modelId="{8DE806D1-0188-41A0-BCBC-1514F00978D4}" type="sibTrans" cxnId="{5498BD41-72A7-44F3-B9C4-5CD04F6E530F}">
      <dgm:prSet/>
      <dgm:spPr/>
      <dgm:t>
        <a:bodyPr/>
        <a:lstStyle/>
        <a:p>
          <a:endParaRPr lang="en-GB"/>
        </a:p>
      </dgm:t>
    </dgm:pt>
    <dgm:pt modelId="{904C36BC-2D74-440C-AEAA-E6667598AD24}">
      <dgm:prSet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Withdrawal</a:t>
          </a:r>
        </a:p>
      </dgm:t>
    </dgm:pt>
    <dgm:pt modelId="{74C42903-E1D7-4AEC-B2F9-BC99FEA55334}" type="parTrans" cxnId="{2C59618C-F6C0-4625-BDC3-8E835F058385}">
      <dgm:prSet/>
      <dgm:spPr/>
      <dgm:t>
        <a:bodyPr/>
        <a:lstStyle/>
        <a:p>
          <a:endParaRPr lang="en-GB"/>
        </a:p>
      </dgm:t>
    </dgm:pt>
    <dgm:pt modelId="{15F49366-D3A7-48D9-8F23-063305A6C0AF}" type="sibTrans" cxnId="{2C59618C-F6C0-4625-BDC3-8E835F058385}">
      <dgm:prSet/>
      <dgm:spPr/>
      <dgm:t>
        <a:bodyPr/>
        <a:lstStyle/>
        <a:p>
          <a:endParaRPr lang="en-GB"/>
        </a:p>
      </dgm:t>
    </dgm:pt>
    <dgm:pt modelId="{B2E22767-5A92-4AC2-BD10-AAB9702BB003}">
      <dgm:prSet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Disengagement from Society</a:t>
          </a:r>
        </a:p>
      </dgm:t>
    </dgm:pt>
    <dgm:pt modelId="{5C9E8FF6-442E-4A43-A16C-9971A1C7D739}" type="parTrans" cxnId="{D61974EE-C258-4FBA-8B09-A0A2FB823DB5}">
      <dgm:prSet/>
      <dgm:spPr/>
      <dgm:t>
        <a:bodyPr/>
        <a:lstStyle/>
        <a:p>
          <a:endParaRPr lang="en-GB"/>
        </a:p>
      </dgm:t>
    </dgm:pt>
    <dgm:pt modelId="{9B979C47-2173-4886-AF07-987818863F79}" type="sibTrans" cxnId="{D61974EE-C258-4FBA-8B09-A0A2FB823DB5}">
      <dgm:prSet/>
      <dgm:spPr/>
      <dgm:t>
        <a:bodyPr/>
        <a:lstStyle/>
        <a:p>
          <a:endParaRPr lang="en-GB"/>
        </a:p>
      </dgm:t>
    </dgm:pt>
    <dgm:pt modelId="{3B9CD3AE-C671-4DB1-B861-C27FDE0E566E}" type="pres">
      <dgm:prSet presAssocID="{25AECE9D-B9C6-41FE-BF95-65BDFCC99D7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BF5530C-E3DB-4E52-A77F-B6D60254365E}" type="pres">
      <dgm:prSet presAssocID="{6CC706DF-A650-419B-AD16-3B96403D2E3D}" presName="centerShape" presStyleLbl="node0" presStyleIdx="0" presStyleCnt="1" custScaleX="261396"/>
      <dgm:spPr/>
    </dgm:pt>
    <dgm:pt modelId="{69429421-ED53-435A-ADB4-58C90FAE0129}" type="pres">
      <dgm:prSet presAssocID="{E6A75DC1-8C8E-4E23-BB2E-5A5B4D33FCA9}" presName="Name9" presStyleLbl="parChTrans1D2" presStyleIdx="0" presStyleCnt="9"/>
      <dgm:spPr/>
    </dgm:pt>
    <dgm:pt modelId="{CE2125C3-F3FE-4BC4-B622-3E98BC1C0262}" type="pres">
      <dgm:prSet presAssocID="{E6A75DC1-8C8E-4E23-BB2E-5A5B4D33FCA9}" presName="connTx" presStyleLbl="parChTrans1D2" presStyleIdx="0" presStyleCnt="9"/>
      <dgm:spPr/>
    </dgm:pt>
    <dgm:pt modelId="{77B9AA91-77AF-48B1-87E4-5D2127198591}" type="pres">
      <dgm:prSet presAssocID="{8E739642-F249-4CA3-B5E8-03CB7A784765}" presName="node" presStyleLbl="node1" presStyleIdx="0" presStyleCnt="9" custScaleX="202710" custScaleY="128345" custRadScaleRad="101352" custRadScaleInc="34795">
        <dgm:presLayoutVars>
          <dgm:bulletEnabled val="1"/>
        </dgm:presLayoutVars>
      </dgm:prSet>
      <dgm:spPr/>
    </dgm:pt>
    <dgm:pt modelId="{5984D6FE-5F80-42DA-A48D-B228C0982FA3}" type="pres">
      <dgm:prSet presAssocID="{BB49254A-234D-4798-BFB1-2B8285762111}" presName="Name9" presStyleLbl="parChTrans1D2" presStyleIdx="1" presStyleCnt="9"/>
      <dgm:spPr/>
    </dgm:pt>
    <dgm:pt modelId="{DC425562-8EBC-414D-8BA3-C1F0DD19C526}" type="pres">
      <dgm:prSet presAssocID="{BB49254A-234D-4798-BFB1-2B8285762111}" presName="connTx" presStyleLbl="parChTrans1D2" presStyleIdx="1" presStyleCnt="9"/>
      <dgm:spPr/>
    </dgm:pt>
    <dgm:pt modelId="{65AC5812-5752-4D61-A2DF-782443286E81}" type="pres">
      <dgm:prSet presAssocID="{E0D96DBE-E2D3-4CB5-8AAE-6203211892CF}" presName="node" presStyleLbl="node1" presStyleIdx="1" presStyleCnt="9" custScaleX="213597" custScaleY="114933" custRadScaleRad="159413" custRadScaleInc="93467">
        <dgm:presLayoutVars>
          <dgm:bulletEnabled val="1"/>
        </dgm:presLayoutVars>
      </dgm:prSet>
      <dgm:spPr/>
    </dgm:pt>
    <dgm:pt modelId="{B626CB6C-FE7A-4312-97FF-EC4766C9BE6E}" type="pres">
      <dgm:prSet presAssocID="{1389028D-3061-4A12-9517-30F149DEAD3B}" presName="Name9" presStyleLbl="parChTrans1D2" presStyleIdx="2" presStyleCnt="9"/>
      <dgm:spPr/>
    </dgm:pt>
    <dgm:pt modelId="{39BF1C66-D0F5-4C03-9C55-61E822390DF7}" type="pres">
      <dgm:prSet presAssocID="{1389028D-3061-4A12-9517-30F149DEAD3B}" presName="connTx" presStyleLbl="parChTrans1D2" presStyleIdx="2" presStyleCnt="9"/>
      <dgm:spPr/>
    </dgm:pt>
    <dgm:pt modelId="{089A7927-C618-4B0B-9AFC-2C8256234103}" type="pres">
      <dgm:prSet presAssocID="{B4BAE04B-1996-4A02-9CA1-D46A87903173}" presName="node" presStyleLbl="node1" presStyleIdx="2" presStyleCnt="9" custScaleX="261706" custScaleY="141008" custRadScaleRad="190648" custRadScaleInc="18117">
        <dgm:presLayoutVars>
          <dgm:bulletEnabled val="1"/>
        </dgm:presLayoutVars>
      </dgm:prSet>
      <dgm:spPr/>
    </dgm:pt>
    <dgm:pt modelId="{3E9B96FB-85A0-4A27-BE11-7B32EC7A65B1}" type="pres">
      <dgm:prSet presAssocID="{1AAE7A51-3915-48CC-8669-1F0D6D5CE928}" presName="Name9" presStyleLbl="parChTrans1D2" presStyleIdx="3" presStyleCnt="9"/>
      <dgm:spPr/>
    </dgm:pt>
    <dgm:pt modelId="{B989A2B0-1C4D-408F-A85F-4743256CA86D}" type="pres">
      <dgm:prSet presAssocID="{1AAE7A51-3915-48CC-8669-1F0D6D5CE928}" presName="connTx" presStyleLbl="parChTrans1D2" presStyleIdx="3" presStyleCnt="9"/>
      <dgm:spPr/>
    </dgm:pt>
    <dgm:pt modelId="{CB0FD1C8-DC1C-4275-BE2F-9A58B68C3213}" type="pres">
      <dgm:prSet presAssocID="{220B518E-FCA8-4362-B339-309BDF011900}" presName="node" presStyleLbl="node1" presStyleIdx="3" presStyleCnt="9" custScaleX="171296" custRadScaleRad="194390" custRadScaleInc="-76139">
        <dgm:presLayoutVars>
          <dgm:bulletEnabled val="1"/>
        </dgm:presLayoutVars>
      </dgm:prSet>
      <dgm:spPr/>
    </dgm:pt>
    <dgm:pt modelId="{4095C85D-E110-4354-BFDA-60083E14A09E}" type="pres">
      <dgm:prSet presAssocID="{0F13FB84-D90A-4310-ABAF-86272CA7299B}" presName="Name9" presStyleLbl="parChTrans1D2" presStyleIdx="4" presStyleCnt="9"/>
      <dgm:spPr/>
    </dgm:pt>
    <dgm:pt modelId="{D27ED538-E508-4DBB-8B23-6E84908E5958}" type="pres">
      <dgm:prSet presAssocID="{0F13FB84-D90A-4310-ABAF-86272CA7299B}" presName="connTx" presStyleLbl="parChTrans1D2" presStyleIdx="4" presStyleCnt="9"/>
      <dgm:spPr/>
    </dgm:pt>
    <dgm:pt modelId="{EFE9FA79-D6D1-4E26-ACF2-4BDDA1021604}" type="pres">
      <dgm:prSet presAssocID="{A982D9C1-70DA-41F7-ADD7-68F99611EBE8}" presName="node" presStyleLbl="node1" presStyleIdx="4" presStyleCnt="9" custScaleX="198834" custScaleY="100585" custRadScaleRad="122948" custRadScaleInc="-114307">
        <dgm:presLayoutVars>
          <dgm:bulletEnabled val="1"/>
        </dgm:presLayoutVars>
      </dgm:prSet>
      <dgm:spPr/>
    </dgm:pt>
    <dgm:pt modelId="{0F3D2B77-B44E-4BE2-B363-C1DF2B91E084}" type="pres">
      <dgm:prSet presAssocID="{EBE0BCBF-015F-489D-8096-380C3DA5D8DC}" presName="Name9" presStyleLbl="parChTrans1D2" presStyleIdx="5" presStyleCnt="9"/>
      <dgm:spPr/>
    </dgm:pt>
    <dgm:pt modelId="{E97643BD-24A3-460A-B2C3-9CF986016CE9}" type="pres">
      <dgm:prSet presAssocID="{EBE0BCBF-015F-489D-8096-380C3DA5D8DC}" presName="connTx" presStyleLbl="parChTrans1D2" presStyleIdx="5" presStyleCnt="9"/>
      <dgm:spPr/>
    </dgm:pt>
    <dgm:pt modelId="{84F6F072-D4A2-4C78-97EB-9617424284C7}" type="pres">
      <dgm:prSet presAssocID="{97352A10-DB26-41F2-95E7-4AB5E8DA6049}" presName="node" presStyleLbl="node1" presStyleIdx="5" presStyleCnt="9" custScaleX="210353" custScaleY="133501">
        <dgm:presLayoutVars>
          <dgm:bulletEnabled val="1"/>
        </dgm:presLayoutVars>
      </dgm:prSet>
      <dgm:spPr/>
    </dgm:pt>
    <dgm:pt modelId="{AE495765-9AF6-4600-A8D2-F4438077257F}" type="pres">
      <dgm:prSet presAssocID="{74C42903-E1D7-4AEC-B2F9-BC99FEA55334}" presName="Name9" presStyleLbl="parChTrans1D2" presStyleIdx="6" presStyleCnt="9"/>
      <dgm:spPr/>
    </dgm:pt>
    <dgm:pt modelId="{14860415-571F-4940-9935-F157887F9CE0}" type="pres">
      <dgm:prSet presAssocID="{74C42903-E1D7-4AEC-B2F9-BC99FEA55334}" presName="connTx" presStyleLbl="parChTrans1D2" presStyleIdx="6" presStyleCnt="9"/>
      <dgm:spPr/>
    </dgm:pt>
    <dgm:pt modelId="{B5D3F59E-148F-4067-A420-F4E4DF89C366}" type="pres">
      <dgm:prSet presAssocID="{904C36BC-2D74-440C-AEAA-E6667598AD24}" presName="node" presStyleLbl="node1" presStyleIdx="6" presStyleCnt="9" custScaleX="209819" custRadScaleRad="184901" custRadScaleInc="50460">
        <dgm:presLayoutVars>
          <dgm:bulletEnabled val="1"/>
        </dgm:presLayoutVars>
      </dgm:prSet>
      <dgm:spPr/>
    </dgm:pt>
    <dgm:pt modelId="{EACE2366-7710-457E-AA31-B76DE8700738}" type="pres">
      <dgm:prSet presAssocID="{068362D5-D4E7-4A27-8B52-F53625634B32}" presName="Name9" presStyleLbl="parChTrans1D2" presStyleIdx="7" presStyleCnt="9"/>
      <dgm:spPr/>
    </dgm:pt>
    <dgm:pt modelId="{DF59AD4C-F096-4400-83B0-90130793B33F}" type="pres">
      <dgm:prSet presAssocID="{068362D5-D4E7-4A27-8B52-F53625634B32}" presName="connTx" presStyleLbl="parChTrans1D2" presStyleIdx="7" presStyleCnt="9"/>
      <dgm:spPr/>
    </dgm:pt>
    <dgm:pt modelId="{6F651E55-B3ED-4FE5-867E-197D5061BCA0}" type="pres">
      <dgm:prSet presAssocID="{310A6893-5CB0-496E-AD28-D133915E9931}" presName="node" presStyleLbl="node1" presStyleIdx="7" presStyleCnt="9" custScaleX="212316" custScaleY="120638" custRadScaleRad="163420" custRadScaleInc="-36062">
        <dgm:presLayoutVars>
          <dgm:bulletEnabled val="1"/>
        </dgm:presLayoutVars>
      </dgm:prSet>
      <dgm:spPr/>
    </dgm:pt>
    <dgm:pt modelId="{3E4185E3-4959-4CEE-88A6-6013411F5EE4}" type="pres">
      <dgm:prSet presAssocID="{5C9E8FF6-442E-4A43-A16C-9971A1C7D739}" presName="Name9" presStyleLbl="parChTrans1D2" presStyleIdx="8" presStyleCnt="9"/>
      <dgm:spPr/>
    </dgm:pt>
    <dgm:pt modelId="{9AD29C8E-8C3F-43BA-BCB1-F58129B7205A}" type="pres">
      <dgm:prSet presAssocID="{5C9E8FF6-442E-4A43-A16C-9971A1C7D739}" presName="connTx" presStyleLbl="parChTrans1D2" presStyleIdx="8" presStyleCnt="9"/>
      <dgm:spPr/>
    </dgm:pt>
    <dgm:pt modelId="{45A8727E-787C-4B56-8DAD-1377D301F3D0}" type="pres">
      <dgm:prSet presAssocID="{B2E22767-5A92-4AC2-BD10-AAB9702BB003}" presName="node" presStyleLbl="node1" presStyleIdx="8" presStyleCnt="9" custScaleX="257295" custScaleY="144626" custRadScaleRad="144564" custRadScaleInc="-55939">
        <dgm:presLayoutVars>
          <dgm:bulletEnabled val="1"/>
        </dgm:presLayoutVars>
      </dgm:prSet>
      <dgm:spPr/>
    </dgm:pt>
  </dgm:ptLst>
  <dgm:cxnLst>
    <dgm:cxn modelId="{6E74BA02-D045-4735-BDFD-A55A3FA21073}" type="presOf" srcId="{25AECE9D-B9C6-41FE-BF95-65BDFCC99D70}" destId="{3B9CD3AE-C671-4DB1-B861-C27FDE0E566E}" srcOrd="0" destOrd="0" presId="urn:microsoft.com/office/officeart/2005/8/layout/radial1"/>
    <dgm:cxn modelId="{6FF8F405-5375-4308-AA90-4B4695839C1B}" type="presOf" srcId="{6CC706DF-A650-419B-AD16-3B96403D2E3D}" destId="{8BF5530C-E3DB-4E52-A77F-B6D60254365E}" srcOrd="0" destOrd="0" presId="urn:microsoft.com/office/officeart/2005/8/layout/radial1"/>
    <dgm:cxn modelId="{4ADBB90A-12C4-4344-86C6-3536B54719BF}" srcId="{6CC706DF-A650-419B-AD16-3B96403D2E3D}" destId="{310A6893-5CB0-496E-AD28-D133915E9931}" srcOrd="7" destOrd="0" parTransId="{068362D5-D4E7-4A27-8B52-F53625634B32}" sibTransId="{07E24F72-5C35-48F2-85DA-3DE4D1A0492A}"/>
    <dgm:cxn modelId="{6894CA1B-D32E-4EB6-9EF3-B50ECB2B5A7B}" type="presOf" srcId="{EBE0BCBF-015F-489D-8096-380C3DA5D8DC}" destId="{0F3D2B77-B44E-4BE2-B363-C1DF2B91E084}" srcOrd="0" destOrd="0" presId="urn:microsoft.com/office/officeart/2005/8/layout/radial1"/>
    <dgm:cxn modelId="{7FB88A22-5A3C-4274-AFB0-8113F75D76A0}" type="presOf" srcId="{E0D96DBE-E2D3-4CB5-8AAE-6203211892CF}" destId="{65AC5812-5752-4D61-A2DF-782443286E81}" srcOrd="0" destOrd="0" presId="urn:microsoft.com/office/officeart/2005/8/layout/radial1"/>
    <dgm:cxn modelId="{49D48D25-8ED0-4335-BA25-9163EEAF53BD}" type="presOf" srcId="{B2E22767-5A92-4AC2-BD10-AAB9702BB003}" destId="{45A8727E-787C-4B56-8DAD-1377D301F3D0}" srcOrd="0" destOrd="0" presId="urn:microsoft.com/office/officeart/2005/8/layout/radial1"/>
    <dgm:cxn modelId="{272FA92E-8C49-4BF8-B584-8D5C1A2EE9B8}" type="presOf" srcId="{5C9E8FF6-442E-4A43-A16C-9971A1C7D739}" destId="{9AD29C8E-8C3F-43BA-BCB1-F58129B7205A}" srcOrd="1" destOrd="0" presId="urn:microsoft.com/office/officeart/2005/8/layout/radial1"/>
    <dgm:cxn modelId="{E6638E5F-F91A-44D5-9194-75AD0F3C080B}" type="presOf" srcId="{1AAE7A51-3915-48CC-8669-1F0D6D5CE928}" destId="{B989A2B0-1C4D-408F-A85F-4743256CA86D}" srcOrd="1" destOrd="0" presId="urn:microsoft.com/office/officeart/2005/8/layout/radial1"/>
    <dgm:cxn modelId="{5498BD41-72A7-44F3-B9C4-5CD04F6E530F}" srcId="{6CC706DF-A650-419B-AD16-3B96403D2E3D}" destId="{A982D9C1-70DA-41F7-ADD7-68F99611EBE8}" srcOrd="4" destOrd="0" parTransId="{0F13FB84-D90A-4310-ABAF-86272CA7299B}" sibTransId="{8DE806D1-0188-41A0-BCBC-1514F00978D4}"/>
    <dgm:cxn modelId="{36D4C264-69BC-4339-BF92-D1FE41F8FC30}" type="presOf" srcId="{1AAE7A51-3915-48CC-8669-1F0D6D5CE928}" destId="{3E9B96FB-85A0-4A27-BE11-7B32EC7A65B1}" srcOrd="0" destOrd="0" presId="urn:microsoft.com/office/officeart/2005/8/layout/radial1"/>
    <dgm:cxn modelId="{C0EB1B46-A957-4104-AC00-0BDADBC78C68}" srcId="{6CC706DF-A650-419B-AD16-3B96403D2E3D}" destId="{E0D96DBE-E2D3-4CB5-8AAE-6203211892CF}" srcOrd="1" destOrd="0" parTransId="{BB49254A-234D-4798-BFB1-2B8285762111}" sibTransId="{64BA876F-64E2-45C4-862C-BD3C69AD5562}"/>
    <dgm:cxn modelId="{F1AED048-8359-49DC-ABBF-5F76A0851B11}" type="presOf" srcId="{0F13FB84-D90A-4310-ABAF-86272CA7299B}" destId="{4095C85D-E110-4354-BFDA-60083E14A09E}" srcOrd="0" destOrd="0" presId="urn:microsoft.com/office/officeart/2005/8/layout/radial1"/>
    <dgm:cxn modelId="{522FF66A-4C87-4AC1-B980-5D8FB701A2C6}" type="presOf" srcId="{310A6893-5CB0-496E-AD28-D133915E9931}" destId="{6F651E55-B3ED-4FE5-867E-197D5061BCA0}" srcOrd="0" destOrd="0" presId="urn:microsoft.com/office/officeart/2005/8/layout/radial1"/>
    <dgm:cxn modelId="{2D280C4B-E7BB-435E-8F65-1017B0E5485E}" type="presOf" srcId="{BB49254A-234D-4798-BFB1-2B8285762111}" destId="{5984D6FE-5F80-42DA-A48D-B228C0982FA3}" srcOrd="0" destOrd="0" presId="urn:microsoft.com/office/officeart/2005/8/layout/radial1"/>
    <dgm:cxn modelId="{81F93F4B-18F7-497D-A8AE-C97166D6B6D2}" type="presOf" srcId="{1389028D-3061-4A12-9517-30F149DEAD3B}" destId="{B626CB6C-FE7A-4312-97FF-EC4766C9BE6E}" srcOrd="0" destOrd="0" presId="urn:microsoft.com/office/officeart/2005/8/layout/radial1"/>
    <dgm:cxn modelId="{6D962F74-8813-4921-97B6-F9919A58178B}" type="presOf" srcId="{068362D5-D4E7-4A27-8B52-F53625634B32}" destId="{DF59AD4C-F096-4400-83B0-90130793B33F}" srcOrd="1" destOrd="0" presId="urn:microsoft.com/office/officeart/2005/8/layout/radial1"/>
    <dgm:cxn modelId="{1BBD8E55-0EE9-4A36-AFBC-8B035D6B5DBD}" type="presOf" srcId="{EBE0BCBF-015F-489D-8096-380C3DA5D8DC}" destId="{E97643BD-24A3-460A-B2C3-9CF986016CE9}" srcOrd="1" destOrd="0" presId="urn:microsoft.com/office/officeart/2005/8/layout/radial1"/>
    <dgm:cxn modelId="{63589658-2A20-41DA-BEF1-874E18434F78}" type="presOf" srcId="{74C42903-E1D7-4AEC-B2F9-BC99FEA55334}" destId="{AE495765-9AF6-4600-A8D2-F4438077257F}" srcOrd="0" destOrd="0" presId="urn:microsoft.com/office/officeart/2005/8/layout/radial1"/>
    <dgm:cxn modelId="{DEDBED58-4CEC-4D49-8417-E739E45782DC}" type="presOf" srcId="{068362D5-D4E7-4A27-8B52-F53625634B32}" destId="{EACE2366-7710-457E-AA31-B76DE8700738}" srcOrd="0" destOrd="0" presId="urn:microsoft.com/office/officeart/2005/8/layout/radial1"/>
    <dgm:cxn modelId="{35F3077B-07C3-46C0-A0E6-87A303EDA49C}" type="presOf" srcId="{E6A75DC1-8C8E-4E23-BB2E-5A5B4D33FCA9}" destId="{69429421-ED53-435A-ADB4-58C90FAE0129}" srcOrd="0" destOrd="0" presId="urn:microsoft.com/office/officeart/2005/8/layout/radial1"/>
    <dgm:cxn modelId="{DB6D7282-F447-4E28-98C9-92BE2E6E7306}" type="presOf" srcId="{B4BAE04B-1996-4A02-9CA1-D46A87903173}" destId="{089A7927-C618-4B0B-9AFC-2C8256234103}" srcOrd="0" destOrd="0" presId="urn:microsoft.com/office/officeart/2005/8/layout/radial1"/>
    <dgm:cxn modelId="{2C59618C-F6C0-4625-BDC3-8E835F058385}" srcId="{6CC706DF-A650-419B-AD16-3B96403D2E3D}" destId="{904C36BC-2D74-440C-AEAA-E6667598AD24}" srcOrd="6" destOrd="0" parTransId="{74C42903-E1D7-4AEC-B2F9-BC99FEA55334}" sibTransId="{15F49366-D3A7-48D9-8F23-063305A6C0AF}"/>
    <dgm:cxn modelId="{9619B0A4-51AF-4FDF-AD29-D4E42092AF6D}" type="presOf" srcId="{8E739642-F249-4CA3-B5E8-03CB7A784765}" destId="{77B9AA91-77AF-48B1-87E4-5D2127198591}" srcOrd="0" destOrd="0" presId="urn:microsoft.com/office/officeart/2005/8/layout/radial1"/>
    <dgm:cxn modelId="{851A3BA9-1E65-4970-8FDF-FE4D16BBBAE9}" srcId="{6CC706DF-A650-419B-AD16-3B96403D2E3D}" destId="{220B518E-FCA8-4362-B339-309BDF011900}" srcOrd="3" destOrd="0" parTransId="{1AAE7A51-3915-48CC-8669-1F0D6D5CE928}" sibTransId="{C328D132-C3F0-42F8-AA48-34849FE44D02}"/>
    <dgm:cxn modelId="{C7173DB0-B1CC-484C-B88F-B2B2EE5C244E}" type="presOf" srcId="{1389028D-3061-4A12-9517-30F149DEAD3B}" destId="{39BF1C66-D0F5-4C03-9C55-61E822390DF7}" srcOrd="1" destOrd="0" presId="urn:microsoft.com/office/officeart/2005/8/layout/radial1"/>
    <dgm:cxn modelId="{60CBB0B4-EE4B-4BD3-99C9-F4A7D28F5BA5}" type="presOf" srcId="{E6A75DC1-8C8E-4E23-BB2E-5A5B4D33FCA9}" destId="{CE2125C3-F3FE-4BC4-B622-3E98BC1C0262}" srcOrd="1" destOrd="0" presId="urn:microsoft.com/office/officeart/2005/8/layout/radial1"/>
    <dgm:cxn modelId="{7F509BB5-B3DF-4841-B7B6-565592F65C1C}" type="presOf" srcId="{5C9E8FF6-442E-4A43-A16C-9971A1C7D739}" destId="{3E4185E3-4959-4CEE-88A6-6013411F5EE4}" srcOrd="0" destOrd="0" presId="urn:microsoft.com/office/officeart/2005/8/layout/radial1"/>
    <dgm:cxn modelId="{C18F5AC1-4BDE-4FDE-93AE-E2C0F9B56EEC}" type="presOf" srcId="{BB49254A-234D-4798-BFB1-2B8285762111}" destId="{DC425562-8EBC-414D-8BA3-C1F0DD19C526}" srcOrd="1" destOrd="0" presId="urn:microsoft.com/office/officeart/2005/8/layout/radial1"/>
    <dgm:cxn modelId="{2BB3F1C5-FBE8-4914-A568-97F39CB60C24}" type="presOf" srcId="{220B518E-FCA8-4362-B339-309BDF011900}" destId="{CB0FD1C8-DC1C-4275-BE2F-9A58B68C3213}" srcOrd="0" destOrd="0" presId="urn:microsoft.com/office/officeart/2005/8/layout/radial1"/>
    <dgm:cxn modelId="{2A2AA9C9-A938-49A3-AE87-5534A278803E}" srcId="{6CC706DF-A650-419B-AD16-3B96403D2E3D}" destId="{97352A10-DB26-41F2-95E7-4AB5E8DA6049}" srcOrd="5" destOrd="0" parTransId="{EBE0BCBF-015F-489D-8096-380C3DA5D8DC}" sibTransId="{AE179FA3-ED06-45FD-8325-B4B2AC8556E2}"/>
    <dgm:cxn modelId="{874058CD-2039-4E58-B8D4-36526BB28409}" type="presOf" srcId="{74C42903-E1D7-4AEC-B2F9-BC99FEA55334}" destId="{14860415-571F-4940-9935-F157887F9CE0}" srcOrd="1" destOrd="0" presId="urn:microsoft.com/office/officeart/2005/8/layout/radial1"/>
    <dgm:cxn modelId="{4815FED9-6431-4BA5-9645-96BA356CE1D8}" srcId="{6CC706DF-A650-419B-AD16-3B96403D2E3D}" destId="{B4BAE04B-1996-4A02-9CA1-D46A87903173}" srcOrd="2" destOrd="0" parTransId="{1389028D-3061-4A12-9517-30F149DEAD3B}" sibTransId="{31977D9D-5071-4C6D-8AB5-0530A52AE59A}"/>
    <dgm:cxn modelId="{28434DDD-541F-4B5C-8516-FA94C7BB3703}" type="presOf" srcId="{A982D9C1-70DA-41F7-ADD7-68F99611EBE8}" destId="{EFE9FA79-D6D1-4E26-ACF2-4BDDA1021604}" srcOrd="0" destOrd="0" presId="urn:microsoft.com/office/officeart/2005/8/layout/radial1"/>
    <dgm:cxn modelId="{8FCE6FE3-46D6-4132-9970-AC3583255E55}" type="presOf" srcId="{97352A10-DB26-41F2-95E7-4AB5E8DA6049}" destId="{84F6F072-D4A2-4C78-97EB-9617424284C7}" srcOrd="0" destOrd="0" presId="urn:microsoft.com/office/officeart/2005/8/layout/radial1"/>
    <dgm:cxn modelId="{D61974EE-C258-4FBA-8B09-A0A2FB823DB5}" srcId="{6CC706DF-A650-419B-AD16-3B96403D2E3D}" destId="{B2E22767-5A92-4AC2-BD10-AAB9702BB003}" srcOrd="8" destOrd="0" parTransId="{5C9E8FF6-442E-4A43-A16C-9971A1C7D739}" sibTransId="{9B979C47-2173-4886-AF07-987818863F79}"/>
    <dgm:cxn modelId="{CC6848F5-D8BB-4519-A0A9-CE252D90FBCB}" type="presOf" srcId="{904C36BC-2D74-440C-AEAA-E6667598AD24}" destId="{B5D3F59E-148F-4067-A420-F4E4DF89C366}" srcOrd="0" destOrd="0" presId="urn:microsoft.com/office/officeart/2005/8/layout/radial1"/>
    <dgm:cxn modelId="{6FBF02F6-128D-4646-8A4B-E022491FE3D3}" srcId="{25AECE9D-B9C6-41FE-BF95-65BDFCC99D70}" destId="{6CC706DF-A650-419B-AD16-3B96403D2E3D}" srcOrd="0" destOrd="0" parTransId="{E8DF59C8-572C-46AB-B707-EC98B2DD409C}" sibTransId="{D9281C73-5C58-4B14-8B15-21CB0196018A}"/>
    <dgm:cxn modelId="{E3D953F6-1EF8-4ED1-AAEC-0EABAC68FA13}" type="presOf" srcId="{0F13FB84-D90A-4310-ABAF-86272CA7299B}" destId="{D27ED538-E508-4DBB-8B23-6E84908E5958}" srcOrd="1" destOrd="0" presId="urn:microsoft.com/office/officeart/2005/8/layout/radial1"/>
    <dgm:cxn modelId="{CEA5B8FE-4453-4FAE-8EDB-3F932B08AC85}" srcId="{6CC706DF-A650-419B-AD16-3B96403D2E3D}" destId="{8E739642-F249-4CA3-B5E8-03CB7A784765}" srcOrd="0" destOrd="0" parTransId="{E6A75DC1-8C8E-4E23-BB2E-5A5B4D33FCA9}" sibTransId="{D07BBA1C-3689-475E-B40D-A1AB3DC4829B}"/>
    <dgm:cxn modelId="{B67C8A42-B377-4DD4-B295-39F3DD00BA52}" type="presParOf" srcId="{3B9CD3AE-C671-4DB1-B861-C27FDE0E566E}" destId="{8BF5530C-E3DB-4E52-A77F-B6D60254365E}" srcOrd="0" destOrd="0" presId="urn:microsoft.com/office/officeart/2005/8/layout/radial1"/>
    <dgm:cxn modelId="{871C6B78-7001-43FD-8060-2C63C516AA64}" type="presParOf" srcId="{3B9CD3AE-C671-4DB1-B861-C27FDE0E566E}" destId="{69429421-ED53-435A-ADB4-58C90FAE0129}" srcOrd="1" destOrd="0" presId="urn:microsoft.com/office/officeart/2005/8/layout/radial1"/>
    <dgm:cxn modelId="{9CCB979D-D093-43F1-9C4A-37857EDA43A6}" type="presParOf" srcId="{69429421-ED53-435A-ADB4-58C90FAE0129}" destId="{CE2125C3-F3FE-4BC4-B622-3E98BC1C0262}" srcOrd="0" destOrd="0" presId="urn:microsoft.com/office/officeart/2005/8/layout/radial1"/>
    <dgm:cxn modelId="{FD74B332-B40C-45A9-85A3-5AACB06C9408}" type="presParOf" srcId="{3B9CD3AE-C671-4DB1-B861-C27FDE0E566E}" destId="{77B9AA91-77AF-48B1-87E4-5D2127198591}" srcOrd="2" destOrd="0" presId="urn:microsoft.com/office/officeart/2005/8/layout/radial1"/>
    <dgm:cxn modelId="{790A0C2C-8DCC-4A52-ADEA-1BFA21BD8AD0}" type="presParOf" srcId="{3B9CD3AE-C671-4DB1-B861-C27FDE0E566E}" destId="{5984D6FE-5F80-42DA-A48D-B228C0982FA3}" srcOrd="3" destOrd="0" presId="urn:microsoft.com/office/officeart/2005/8/layout/radial1"/>
    <dgm:cxn modelId="{AB27E111-C8FA-48F1-962C-C85AD038BCCD}" type="presParOf" srcId="{5984D6FE-5F80-42DA-A48D-B228C0982FA3}" destId="{DC425562-8EBC-414D-8BA3-C1F0DD19C526}" srcOrd="0" destOrd="0" presId="urn:microsoft.com/office/officeart/2005/8/layout/radial1"/>
    <dgm:cxn modelId="{73FBB734-4A88-42D9-A037-42128D31AC36}" type="presParOf" srcId="{3B9CD3AE-C671-4DB1-B861-C27FDE0E566E}" destId="{65AC5812-5752-4D61-A2DF-782443286E81}" srcOrd="4" destOrd="0" presId="urn:microsoft.com/office/officeart/2005/8/layout/radial1"/>
    <dgm:cxn modelId="{E0A51219-E266-4C8D-B9B3-62F83C5619D3}" type="presParOf" srcId="{3B9CD3AE-C671-4DB1-B861-C27FDE0E566E}" destId="{B626CB6C-FE7A-4312-97FF-EC4766C9BE6E}" srcOrd="5" destOrd="0" presId="urn:microsoft.com/office/officeart/2005/8/layout/radial1"/>
    <dgm:cxn modelId="{C330D863-0EBF-4D93-B388-5AD87422A944}" type="presParOf" srcId="{B626CB6C-FE7A-4312-97FF-EC4766C9BE6E}" destId="{39BF1C66-D0F5-4C03-9C55-61E822390DF7}" srcOrd="0" destOrd="0" presId="urn:microsoft.com/office/officeart/2005/8/layout/radial1"/>
    <dgm:cxn modelId="{95ED2945-F3B5-4930-B376-13EA78EB99B8}" type="presParOf" srcId="{3B9CD3AE-C671-4DB1-B861-C27FDE0E566E}" destId="{089A7927-C618-4B0B-9AFC-2C8256234103}" srcOrd="6" destOrd="0" presId="urn:microsoft.com/office/officeart/2005/8/layout/radial1"/>
    <dgm:cxn modelId="{4D7A78FC-7115-4C45-A54E-A29ED32CA166}" type="presParOf" srcId="{3B9CD3AE-C671-4DB1-B861-C27FDE0E566E}" destId="{3E9B96FB-85A0-4A27-BE11-7B32EC7A65B1}" srcOrd="7" destOrd="0" presId="urn:microsoft.com/office/officeart/2005/8/layout/radial1"/>
    <dgm:cxn modelId="{5C6F2B93-A285-4E56-B8C0-6FE8886E1B76}" type="presParOf" srcId="{3E9B96FB-85A0-4A27-BE11-7B32EC7A65B1}" destId="{B989A2B0-1C4D-408F-A85F-4743256CA86D}" srcOrd="0" destOrd="0" presId="urn:microsoft.com/office/officeart/2005/8/layout/radial1"/>
    <dgm:cxn modelId="{D2F1EB55-00AB-45DC-8D8C-3618BCF34CBD}" type="presParOf" srcId="{3B9CD3AE-C671-4DB1-B861-C27FDE0E566E}" destId="{CB0FD1C8-DC1C-4275-BE2F-9A58B68C3213}" srcOrd="8" destOrd="0" presId="urn:microsoft.com/office/officeart/2005/8/layout/radial1"/>
    <dgm:cxn modelId="{6DC63309-96D0-4594-BC40-01FF49853A9F}" type="presParOf" srcId="{3B9CD3AE-C671-4DB1-B861-C27FDE0E566E}" destId="{4095C85D-E110-4354-BFDA-60083E14A09E}" srcOrd="9" destOrd="0" presId="urn:microsoft.com/office/officeart/2005/8/layout/radial1"/>
    <dgm:cxn modelId="{E506D8A8-B16F-4EB4-8DA9-DAD9856DF0B5}" type="presParOf" srcId="{4095C85D-E110-4354-BFDA-60083E14A09E}" destId="{D27ED538-E508-4DBB-8B23-6E84908E5958}" srcOrd="0" destOrd="0" presId="urn:microsoft.com/office/officeart/2005/8/layout/radial1"/>
    <dgm:cxn modelId="{D739D0D0-A3CB-4A8C-9D83-01CAF358ABA0}" type="presParOf" srcId="{3B9CD3AE-C671-4DB1-B861-C27FDE0E566E}" destId="{EFE9FA79-D6D1-4E26-ACF2-4BDDA1021604}" srcOrd="10" destOrd="0" presId="urn:microsoft.com/office/officeart/2005/8/layout/radial1"/>
    <dgm:cxn modelId="{42E13D75-AA69-4166-8852-DB3A2EDDB78F}" type="presParOf" srcId="{3B9CD3AE-C671-4DB1-B861-C27FDE0E566E}" destId="{0F3D2B77-B44E-4BE2-B363-C1DF2B91E084}" srcOrd="11" destOrd="0" presId="urn:microsoft.com/office/officeart/2005/8/layout/radial1"/>
    <dgm:cxn modelId="{4C0BB626-1B6B-49DC-8907-CD2313360450}" type="presParOf" srcId="{0F3D2B77-B44E-4BE2-B363-C1DF2B91E084}" destId="{E97643BD-24A3-460A-B2C3-9CF986016CE9}" srcOrd="0" destOrd="0" presId="urn:microsoft.com/office/officeart/2005/8/layout/radial1"/>
    <dgm:cxn modelId="{2F4506DA-A8BC-4BA5-B6DD-275A3D52695A}" type="presParOf" srcId="{3B9CD3AE-C671-4DB1-B861-C27FDE0E566E}" destId="{84F6F072-D4A2-4C78-97EB-9617424284C7}" srcOrd="12" destOrd="0" presId="urn:microsoft.com/office/officeart/2005/8/layout/radial1"/>
    <dgm:cxn modelId="{D054360B-A892-47EF-BAF4-5E73E63382C6}" type="presParOf" srcId="{3B9CD3AE-C671-4DB1-B861-C27FDE0E566E}" destId="{AE495765-9AF6-4600-A8D2-F4438077257F}" srcOrd="13" destOrd="0" presId="urn:microsoft.com/office/officeart/2005/8/layout/radial1"/>
    <dgm:cxn modelId="{DB426DEC-D42E-4613-9573-0F697153F5FB}" type="presParOf" srcId="{AE495765-9AF6-4600-A8D2-F4438077257F}" destId="{14860415-571F-4940-9935-F157887F9CE0}" srcOrd="0" destOrd="0" presId="urn:microsoft.com/office/officeart/2005/8/layout/radial1"/>
    <dgm:cxn modelId="{2EE5B674-85F4-49AA-B402-7EE57F5E1EE8}" type="presParOf" srcId="{3B9CD3AE-C671-4DB1-B861-C27FDE0E566E}" destId="{B5D3F59E-148F-4067-A420-F4E4DF89C366}" srcOrd="14" destOrd="0" presId="urn:microsoft.com/office/officeart/2005/8/layout/radial1"/>
    <dgm:cxn modelId="{46797C57-69B6-4941-A65D-A82DA5CB482D}" type="presParOf" srcId="{3B9CD3AE-C671-4DB1-B861-C27FDE0E566E}" destId="{EACE2366-7710-457E-AA31-B76DE8700738}" srcOrd="15" destOrd="0" presId="urn:microsoft.com/office/officeart/2005/8/layout/radial1"/>
    <dgm:cxn modelId="{6F3B22A6-78AF-4AAC-B6A5-796B52857C12}" type="presParOf" srcId="{EACE2366-7710-457E-AA31-B76DE8700738}" destId="{DF59AD4C-F096-4400-83B0-90130793B33F}" srcOrd="0" destOrd="0" presId="urn:microsoft.com/office/officeart/2005/8/layout/radial1"/>
    <dgm:cxn modelId="{6675E86F-A4B4-4ABA-BE1A-DC69AB6261FA}" type="presParOf" srcId="{3B9CD3AE-C671-4DB1-B861-C27FDE0E566E}" destId="{6F651E55-B3ED-4FE5-867E-197D5061BCA0}" srcOrd="16" destOrd="0" presId="urn:microsoft.com/office/officeart/2005/8/layout/radial1"/>
    <dgm:cxn modelId="{6ABB5BED-6758-426F-9DF6-BC2C1174E637}" type="presParOf" srcId="{3B9CD3AE-C671-4DB1-B861-C27FDE0E566E}" destId="{3E4185E3-4959-4CEE-88A6-6013411F5EE4}" srcOrd="17" destOrd="0" presId="urn:microsoft.com/office/officeart/2005/8/layout/radial1"/>
    <dgm:cxn modelId="{E4F769B3-8F42-4674-9BFA-680AD4FA837D}" type="presParOf" srcId="{3E4185E3-4959-4CEE-88A6-6013411F5EE4}" destId="{9AD29C8E-8C3F-43BA-BCB1-F58129B7205A}" srcOrd="0" destOrd="0" presId="urn:microsoft.com/office/officeart/2005/8/layout/radial1"/>
    <dgm:cxn modelId="{2AD3F1F8-032A-4869-8AF6-1DC7405388BE}" type="presParOf" srcId="{3B9CD3AE-C671-4DB1-B861-C27FDE0E566E}" destId="{45A8727E-787C-4B56-8DAD-1377D301F3D0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5530C-E3DB-4E52-A77F-B6D60254365E}">
      <dsp:nvSpPr>
        <dsp:cNvPr id="0" name=""/>
        <dsp:cNvSpPr/>
      </dsp:nvSpPr>
      <dsp:spPr>
        <a:xfrm>
          <a:off x="2988842" y="1827496"/>
          <a:ext cx="2499177" cy="9560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Effects of discrimination</a:t>
          </a:r>
        </a:p>
      </dsp:txBody>
      <dsp:txXfrm>
        <a:off x="3354838" y="1967512"/>
        <a:ext cx="1767185" cy="676056"/>
      </dsp:txXfrm>
    </dsp:sp>
    <dsp:sp modelId="{69429421-ED53-435A-ADB4-58C90FAE0129}">
      <dsp:nvSpPr>
        <dsp:cNvPr id="0" name=""/>
        <dsp:cNvSpPr/>
      </dsp:nvSpPr>
      <dsp:spPr>
        <a:xfrm rot="16620043">
          <a:off x="3973746" y="1452693"/>
          <a:ext cx="736398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736398" y="9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323535" y="1444159"/>
        <a:ext cx="36819" cy="36819"/>
      </dsp:txXfrm>
    </dsp:sp>
    <dsp:sp modelId="{77B9AA91-77AF-48B1-87E4-5D2127198591}">
      <dsp:nvSpPr>
        <dsp:cNvPr id="0" name=""/>
        <dsp:cNvSpPr/>
      </dsp:nvSpPr>
      <dsp:spPr>
        <a:xfrm>
          <a:off x="3492893" y="-128131"/>
          <a:ext cx="1938087" cy="12270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Expecting to be rejected</a:t>
          </a:r>
        </a:p>
      </dsp:txBody>
      <dsp:txXfrm>
        <a:off x="3776719" y="51572"/>
        <a:ext cx="1370435" cy="867685"/>
      </dsp:txXfrm>
    </dsp:sp>
    <dsp:sp modelId="{5984D6FE-5F80-42DA-A48D-B228C0982FA3}">
      <dsp:nvSpPr>
        <dsp:cNvPr id="0" name=""/>
        <dsp:cNvSpPr/>
      </dsp:nvSpPr>
      <dsp:spPr>
        <a:xfrm rot="19721604">
          <a:off x="4806893" y="1545249"/>
          <a:ext cx="1330870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1330870" y="9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439056" y="1521853"/>
        <a:ext cx="66543" cy="66543"/>
      </dsp:txXfrm>
    </dsp:sp>
    <dsp:sp modelId="{65AC5812-5752-4D61-A2DF-782443286E81}">
      <dsp:nvSpPr>
        <dsp:cNvPr id="0" name=""/>
        <dsp:cNvSpPr/>
      </dsp:nvSpPr>
      <dsp:spPr>
        <a:xfrm>
          <a:off x="5696396" y="248430"/>
          <a:ext cx="2042176" cy="10988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Low self esteem</a:t>
          </a:r>
        </a:p>
      </dsp:txBody>
      <dsp:txXfrm>
        <a:off x="5995466" y="409354"/>
        <a:ext cx="1444036" cy="777013"/>
      </dsp:txXfrm>
    </dsp:sp>
    <dsp:sp modelId="{B626CB6C-FE7A-4312-97FF-EC4766C9BE6E}">
      <dsp:nvSpPr>
        <dsp:cNvPr id="0" name=""/>
        <dsp:cNvSpPr/>
      </dsp:nvSpPr>
      <dsp:spPr>
        <a:xfrm rot="21190930">
          <a:off x="5428248" y="2104682"/>
          <a:ext cx="815167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815167" y="9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815453" y="2094178"/>
        <a:ext cx="40758" cy="40758"/>
      </dsp:txXfrm>
    </dsp:sp>
    <dsp:sp modelId="{089A7927-C618-4B0B-9AFC-2C8256234103}">
      <dsp:nvSpPr>
        <dsp:cNvPr id="0" name=""/>
        <dsp:cNvSpPr/>
      </dsp:nvSpPr>
      <dsp:spPr>
        <a:xfrm>
          <a:off x="6210826" y="1246067"/>
          <a:ext cx="2502141" cy="13481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Self –fulfilling prophecies, not achieving</a:t>
          </a:r>
        </a:p>
      </dsp:txBody>
      <dsp:txXfrm>
        <a:off x="6577256" y="1443501"/>
        <a:ext cx="1769281" cy="953293"/>
      </dsp:txXfrm>
    </dsp:sp>
    <dsp:sp modelId="{3E9B96FB-85A0-4A27-BE11-7B32EC7A65B1}">
      <dsp:nvSpPr>
        <dsp:cNvPr id="0" name=""/>
        <dsp:cNvSpPr/>
      </dsp:nvSpPr>
      <dsp:spPr>
        <a:xfrm rot="886332">
          <a:off x="5239154" y="2783994"/>
          <a:ext cx="1702335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1702335" y="9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kern="1200"/>
        </a:p>
      </dsp:txBody>
      <dsp:txXfrm>
        <a:off x="6047764" y="2751312"/>
        <a:ext cx="85116" cy="85116"/>
      </dsp:txXfrm>
    </dsp:sp>
    <dsp:sp modelId="{CB0FD1C8-DC1C-4275-BE2F-9A58B68C3213}">
      <dsp:nvSpPr>
        <dsp:cNvPr id="0" name=""/>
        <dsp:cNvSpPr/>
      </dsp:nvSpPr>
      <dsp:spPr>
        <a:xfrm>
          <a:off x="6840758" y="2729640"/>
          <a:ext cx="1637741" cy="9560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Being no good at things</a:t>
          </a:r>
        </a:p>
      </dsp:txBody>
      <dsp:txXfrm>
        <a:off x="7080600" y="2869656"/>
        <a:ext cx="1158057" cy="676056"/>
      </dsp:txXfrm>
    </dsp:sp>
    <dsp:sp modelId="{4095C85D-E110-4354-BFDA-60083E14A09E}">
      <dsp:nvSpPr>
        <dsp:cNvPr id="0" name=""/>
        <dsp:cNvSpPr/>
      </dsp:nvSpPr>
      <dsp:spPr>
        <a:xfrm rot="2828316">
          <a:off x="4491905" y="3123439"/>
          <a:ext cx="1029406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1029406" y="9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980873" y="3107580"/>
        <a:ext cx="51470" cy="51470"/>
      </dsp:txXfrm>
    </dsp:sp>
    <dsp:sp modelId="{EFE9FA79-D6D1-4E26-ACF2-4BDDA1021604}">
      <dsp:nvSpPr>
        <dsp:cNvPr id="0" name=""/>
        <dsp:cNvSpPr/>
      </dsp:nvSpPr>
      <dsp:spPr>
        <a:xfrm>
          <a:off x="4810134" y="3465017"/>
          <a:ext cx="1901029" cy="9616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Low self worth</a:t>
          </a:r>
        </a:p>
      </dsp:txBody>
      <dsp:txXfrm>
        <a:off x="5088533" y="3605852"/>
        <a:ext cx="1344231" cy="680011"/>
      </dsp:txXfrm>
    </dsp:sp>
    <dsp:sp modelId="{0F3D2B77-B44E-4BE2-B363-C1DF2B91E084}">
      <dsp:nvSpPr>
        <dsp:cNvPr id="0" name=""/>
        <dsp:cNvSpPr/>
      </dsp:nvSpPr>
      <dsp:spPr>
        <a:xfrm rot="6600000">
          <a:off x="3626899" y="3076673"/>
          <a:ext cx="654536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654536" y="9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937803" y="3070185"/>
        <a:ext cx="32726" cy="32726"/>
      </dsp:txXfrm>
    </dsp:sp>
    <dsp:sp modelId="{84F6F072-D4A2-4C78-97EB-9617424284C7}">
      <dsp:nvSpPr>
        <dsp:cNvPr id="0" name=""/>
        <dsp:cNvSpPr/>
      </dsp:nvSpPr>
      <dsp:spPr>
        <a:xfrm>
          <a:off x="2610330" y="3377706"/>
          <a:ext cx="2011160" cy="12763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Depression</a:t>
          </a:r>
        </a:p>
      </dsp:txBody>
      <dsp:txXfrm>
        <a:off x="2904858" y="3564629"/>
        <a:ext cx="1422104" cy="902541"/>
      </dsp:txXfrm>
    </dsp:sp>
    <dsp:sp modelId="{AE495765-9AF6-4600-A8D2-F4438077257F}">
      <dsp:nvSpPr>
        <dsp:cNvPr id="0" name=""/>
        <dsp:cNvSpPr/>
      </dsp:nvSpPr>
      <dsp:spPr>
        <a:xfrm rot="9605520">
          <a:off x="1826399" y="2888356"/>
          <a:ext cx="1550905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1550905" y="9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2563079" y="2859460"/>
        <a:ext cx="77545" cy="77545"/>
      </dsp:txXfrm>
    </dsp:sp>
    <dsp:sp modelId="{B5D3F59E-148F-4067-A420-F4E4DF89C366}">
      <dsp:nvSpPr>
        <dsp:cNvPr id="0" name=""/>
        <dsp:cNvSpPr/>
      </dsp:nvSpPr>
      <dsp:spPr>
        <a:xfrm>
          <a:off x="71087" y="2973462"/>
          <a:ext cx="2006055" cy="9560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Withdrawal</a:t>
          </a:r>
        </a:p>
      </dsp:txBody>
      <dsp:txXfrm>
        <a:off x="364867" y="3113478"/>
        <a:ext cx="1418495" cy="676056"/>
      </dsp:txXfrm>
    </dsp:sp>
    <dsp:sp modelId="{EACE2366-7710-457E-AA31-B76DE8700738}">
      <dsp:nvSpPr>
        <dsp:cNvPr id="0" name=""/>
        <dsp:cNvSpPr/>
      </dsp:nvSpPr>
      <dsp:spPr>
        <a:xfrm rot="10967256">
          <a:off x="2278332" y="2217777"/>
          <a:ext cx="720936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720936" y="9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2620777" y="2209629"/>
        <a:ext cx="36046" cy="36046"/>
      </dsp:txXfrm>
    </dsp:sp>
    <dsp:sp modelId="{6F651E55-B3ED-4FE5-867E-197D5061BCA0}">
      <dsp:nvSpPr>
        <dsp:cNvPr id="0" name=""/>
        <dsp:cNvSpPr/>
      </dsp:nvSpPr>
      <dsp:spPr>
        <a:xfrm>
          <a:off x="252535" y="1584179"/>
          <a:ext cx="2029928" cy="1153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Loss of motivation</a:t>
          </a:r>
        </a:p>
      </dsp:txBody>
      <dsp:txXfrm>
        <a:off x="549811" y="1753091"/>
        <a:ext cx="1435376" cy="815582"/>
      </dsp:txXfrm>
    </dsp:sp>
    <dsp:sp modelId="{3E4185E3-4959-4CEE-88A6-6013411F5EE4}">
      <dsp:nvSpPr>
        <dsp:cNvPr id="0" name=""/>
        <dsp:cNvSpPr/>
      </dsp:nvSpPr>
      <dsp:spPr>
        <a:xfrm rot="13092780">
          <a:off x="2795206" y="1554937"/>
          <a:ext cx="1004734" cy="19751"/>
        </a:xfrm>
        <a:custGeom>
          <a:avLst/>
          <a:gdLst/>
          <a:ahLst/>
          <a:cxnLst/>
          <a:rect l="0" t="0" r="0" b="0"/>
          <a:pathLst>
            <a:path>
              <a:moveTo>
                <a:pt x="0" y="9875"/>
              </a:moveTo>
              <a:lnTo>
                <a:pt x="1004734" y="9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3272455" y="1539695"/>
        <a:ext cx="50236" cy="50236"/>
      </dsp:txXfrm>
    </dsp:sp>
    <dsp:sp modelId="{45A8727E-787C-4B56-8DAD-1377D301F3D0}">
      <dsp:nvSpPr>
        <dsp:cNvPr id="0" name=""/>
        <dsp:cNvSpPr/>
      </dsp:nvSpPr>
      <dsp:spPr>
        <a:xfrm>
          <a:off x="958167" y="0"/>
          <a:ext cx="2459968" cy="13827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Disengagement from Society</a:t>
          </a:r>
        </a:p>
      </dsp:txBody>
      <dsp:txXfrm>
        <a:off x="1318421" y="202499"/>
        <a:ext cx="1739460" cy="977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9D42C-A632-4AC5-8DCD-E81364559811}" type="datetimeFigureOut">
              <a:rPr lang="en-GB" smtClean="0"/>
              <a:t>27/08/2019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8CB44-83C4-4FF7-A402-16E328C32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5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54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35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25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09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03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4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58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0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02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37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15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DADD8-B7C0-4892-B132-A7D612341889}" type="datetimeFigureOut">
              <a:rPr lang="en-GB" smtClean="0"/>
              <a:pPr/>
              <a:t>27/08/2019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F8B8C-8DC3-46B4-8021-3A1CB10359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51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uk-wales-49410986" TargetMode="External"/><Relationship Id="rId2" Type="http://schemas.openxmlformats.org/officeDocument/2006/relationships/hyperlink" Target="https://www.bbc.co.uk/news/technology-49343823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bbc.co.uk/news/technology-45569227" TargetMode="External"/><Relationship Id="rId5" Type="http://schemas.openxmlformats.org/officeDocument/2006/relationships/hyperlink" Target="https://www.bbc.co.uk/news/uk-northern-ireland-48191158" TargetMode="External"/><Relationship Id="rId4" Type="http://schemas.openxmlformats.org/officeDocument/2006/relationships/hyperlink" Target="https://www.bbc.co.uk/news/uk-northern-ireland-4915791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_TbvuqRMUO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What do these people have in common?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895" y="4995323"/>
            <a:ext cx="1368152" cy="1522310"/>
          </a:xfrm>
        </p:spPr>
      </p:pic>
      <p:pic>
        <p:nvPicPr>
          <p:cNvPr id="1026" name="Picture 2" descr="http://eyeinfo.files.wordpress.com/2010/03/elderl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293" y="1628801"/>
            <a:ext cx="1956442" cy="12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data:image/jpeg;base64,/9j/4AAQSkZJRgABAQAAAQABAAD/2wCEAAkGBhQSERUTExQVFBUWGBcWFBUYFxwYGBcXFRUXGBccFxYYHCYeFxwjGhUUHy8gJCcpLCwsFx4xNTAqNSYrLCkBCQoKDgwOGg8PGiwkHyQtLCwsLCwqLCwsLCwsLCwsLCwsLCwsLSosKSwsLCwsLCksLCksLCwsLCksKSwsLCwsLP/AABEIAK4BIgMBIgACEQEDEQH/xAAcAAACAwEBAQEAAAAAAAAAAAAEBQIDBgEABwj/xABCEAACAQIEAwYDBQYGAgEFAQABAhEAAwQSITEFQVEGImFxgZETocEyQrHR8AcUFVJi4SMzcoKS8UOywiQ0U2OiFv/EABoBAAIDAQEAAAAAAAAAAAAAAAIDAQQFAAb/xAA4EQACAgECBAIIBAUEAwAAAAAAAQIRAxIhBBMxQSJRMmFxgZGhscEUkuHwBWOi0fFSYoKTFSNC/9oADAMBAAIRAxEAPwD5Kra19H7CYFEsi6V77Zu9zyzy6TFZHBdnmZgWEJz1k+gra4fE5QFUQAIA8KweMnqjpibfDxp2zV2cbRlrHVkF4kenzqY4s3T5/wBqyuTIttxNmOIV08R8axn8XboPeotxVz0ruTIHwmox2LRxlYBh4/Q8qzWMwYBlDp0P51Q2Mc8/lVTOTuaZDHOJ1xI5iDIJBGxBgj1FSuXSxljJ6moG3XvhingELmHVjJUHzFeFlRyFTyCvZBUnEMo8K9p4VPKK9FcQRzCvZ6lFFYLAm4egG5Ow/v4VJxXg8E91sttSx59B5nYU1t9k7h3dPGJPziKa4YBECDur5SzH+leXma7ju0TWVhLCEjb4jEk+kgCjjByYEpUJbvZ0ja4h8Jil2JwTpupj+Yaj35Uywvb57zNauL8G4uoy6qR5NM0vPFjcYrIS4NQy6K45Bk2E9RzpzwSAWVAmbwrpbwq3B4lb42yuJB6EjwqDJBIO40NIap0OW5CT0r2vhXYrsVBxDXwrkHr8qsr1ccCtg5aWJb+k6D2FFjEEDl7VyokVzSfUlbdAC9xC8M7M2VUJ6AEAAzqp8vShcBxW3i5nPKRIaAYP+mpdorRaw/eIABJ0mR0pD2UwbfELqxCwAwI+0DqN6tQxQeNy7lac5Kaia+xZCfZJE760QbjfzH3qpasFVmkWEzjidyT6muKsf9mpxXqgk4SeprldivRUkEYrlSivVJxVbSKtAoAcYt9al/GLfjUaWRYeK7S7+OW/Gqr3aa0u9SoN9iNSQ3r0Vn//APZ2vH2NEp2iU8o85qXikuqO1IcRXaGs4xXAy3bEn7pZlI91iu3lvqSBbzRzQhxtO6mg0snUEVwilr8TZTDqVPQgirbuNMAgjXau0nWGRXqCsX3b/qi7dkn73yFC2kEk2Sr1XJgQfvt8vyom1whTu7+4/Kg5sSdDKuH4BrrZRA5knYDrT2wUVZ3RduWduZ8B1PTzqq/hUw9oIC2Z9XJMkKOXhWN7YdoCLa27ehfQDoinU+p0qzCDk0kJlJJNsKx3be/cvG3g8uf710rrtsgOijauYfgePdiz3LjsdwSWBnzoj9mnCU1aJPMnevquAsKoq8kk6RXe6tnxfiHCb9mC6NInKxGoHSee9ew1p1X4oEmMpHTnr619sxAV5EaeMfhSjHcMt5SAoA56VLk0dFJnzQYViEuLBMAsNgD49T5Vf+9C5LDcfa0IE7fjQXaTEthnyjVXOhn8RWt7HcOt3rDFiA5BlY+0kbgc43pUsWsNZNJnc46iom8v8w96lxHhLW7jKwGh3A3B2pvwfE2UgPaA6uBm9wdvSs+c1HsWkrViUYldsw966bw6itvcuWMsqbZHhH4Vj+I8MU3e7AQmdAO74AT+poYZVJ09jtL7An74v8wNcbGr+hTRY7o0Ak+HOiLyqVIaIqOavILR6zL4u+jCDI1B9QZg9fKrbvEVNw3bhgsANFCrptoBvyqzE2IkHvKfn+R8aX2+GFsyl1KgSCxgjwgDU1YU1Qtx3Gdm/nEorMOoWR715sVG6sPSgeDi7h8wDjIeXj1E7VbiLxgvqeZP686h7P1HLpuXnHj+Vq43EYXMUaOsUkxOJY5tYgrEeImrsHxtho4zDrz/AL0Wlg6kH2uNo2gBJ9B+NFB3IkJI/wBQoC7gbN8SphvDQ+oqnD2L9ptwVHOahtPpt7Qlff5DH96P8n/9CvV80v8AE7uZv8R9z949fOvVeXAy818Ck+Mj5Mc2ww3RwfFSKhiLpDfaI8tdq2H7waquMp+0inzFVln3txLzW1WZC5xEohJ7xkR5c/lVXEeonrWoxHDsO4hrXsY/Ch73CLBEZnWBA5/SnRzwVOmVp45Nt7UY74/QUbbvkID1pjc7LJ92+B4MtSbs4xTKLinyqzLNiff6iVDL3+wuw+JjUya0HDr5iQxHkY/Cs9c4HiBAySAeTD86acIV10cEaxrSs6i43Fo7G5KVND+7x9wAr3GYcgTMT51K1ihGgHtVNsVaBWfKi7Gy+1d16eR+lHW7p5MPWgbQq9aVJDUw0Yg+HvTvswA9wkicon3P/dZwCtJ2LBF0n7pUz5ggjTfkajHBOaIyS8LAu1Vxnd8pAIBJJEhZmBA8or51ZR8VeVFG+VR4Bf0TX2HBYAs95zobgIXyE8v91Zrsl2aFvEMxGiyF94rSh4VZVmtVUavsrwdMPbCjfmx61oMPxGzOVnUHkCYPzpbjuH3Phk2Wynyn2rN2eA37lwfFuKzZoWHacv8AMcxgctIo4p9QWk9jfOROlLuJLppQfEb9yxhRkHxLs5VBO56nwAn2rEXOP4hLhGIe4sRKgEKJ21IgzU05LocqXcS9vdbtsctT5HStXwSUsJdSQVhgeh2PymsF2pxBuX01ncz5kD8Aa+ndjbcYdJAIgq4O0bqYqNOyQDe7Yi47xAX3VgmVgoBg6MVnb6UnJ8KccbwgVpTRSSMp+0jDRlPXlDDcRSu401n5PSdlyHoqimPCvEeFWEVGgQZXHhXj5VI1yiIIzXNfCpV6pIL8Lctrqyl28YyjyH51RxC8XRgBvt4ag/SuE1wmo0q7OvahWLIZmXMubRivMACNpqf8K/qHtXsN2euC+cSSPhtKr3u8SAsgrGg0OvgKYsadN10YqKvqivB4dbeuXM3Un8BV9zEk7gR0/Oqs1cJpTVu2NTpUhG/ZK0STLa67/wBq9Tya5Vj8Rk/1CeTj8gP4bj77esH6VFrlwcwfMfkaJNQalJhMDuYtxuq+5H0qn99ndfnRN0UK66n9daaq8hcmyDXweRoXEWCdqIFU3ruVhJgdKdFeQp7gww9wdfQ0ThXujQBSZ0zMTUrmOHn5c69h+LrIUqV8TEaUT1NdAUkn1L3xV8QMtkHf7ZGg8DTThOdv80rJ2VeXmedKuK2ybiMBK5SCek7fOKJ4KhkZTBjePDpSJpaL2HwbUu49bCzszL6A0JfwN/XJft+AZCPnV/8Aijmh9CPwNRa/c5ovox+oqqrXSv37Sy0mC27WNUzKN/pII+YFbHspxu7n+D8L4YIguSOXe1AAMnURtpWRfFHmjDyIP1pl2W4sFxCFiYkAqdBDGCdSJ0n3p8JPV0Qqai40ahuK/Cb4hkomYN1IfRj4nn6Vfb4nZdy1i4LigjMRybmPmK9e4XPxlIJQMCSBJCmdhz0JrPdnSExWLt7f4isB/SVyjbn3RVlK4iU96PqnDb4IAOtXXhbXaMx6b1nMCbgHd73ht86YHCrcQqbkOfvKYZT+uVFGW1EygruyjiS6Wmj75JJ6EQKC4hwNG+0SFBnLOmmokUo4hfxwu27DgG2GE3QN1B6ciR+NFdquMC0sA6/lvUag9PrMHxnBi9jGyAZUA285+tbrhjAYUgDWAI9R9AaznZXhxOW427szNPQn/qtZxjhTJg7l1ATlGYgAkxMkwP1pXO30E2u5n+KkMFMgyIJ5krpryJiNaWfAFBcX46yLbVFRpJJ1IkkDYjl4+VL7PH7hV5CAoYgSRoJqjkwzbstwyRSoffDHQe1RayD0HkKz68evFnUKncXNz1nlvpUsNxy626oNEbn987fKl8ia3+4ayxY9NlegqC2B4e1IbnaVvjm0qiAPtGd/L1obGdrblt2XKhjz6TRx4fI3S8rIeaCVv2GjcAHYV23ghmLHUch0oLgGPOItm4yhTmI08IppHjSpJwbi+ocWpK0ROHHQe1UXsAG8PLSrmehjiTNQr7Etol/DVylddSGmdRAIgHprt4CgeIKthGuakAbbz68qPF41GdQdNDOoBHsdDRxe+4EkmtgezhFuKrd4SAQNt/SpfwhOre9VY7FtbyZVzAsFPgOtFC5UvV1XQ5aehV/CU/q/5V6rfjeFeqLl5k1HyMrh+0bMHJQDKpbRjrHpVnEeO/CKgpMrm0NA4XCKFuxcV5RtBuJrnHMNnNs5lXuDcxWoseNzqtveZmuenr9AvDcbFyYUiPEV28mcTqOn96D4NhMubvK2g+yZjzo8/ZoZxjGXhJi214gY59pHtrQvEEbkdh4frlRwOvpQuNOjHy+tTB7ndmJ3xDA77U+wmHVrasygkiSYpLeXMUUc4+ZNaK3bCqFBkAQD1FO4h0lQPDq27J4xv8GNZyaHy1q7gN5c4UHWNp12ofilwKiyrEZd1jQEQdDS7Dspz3LXxA5U5Rp4bR5VWjDVAc56ZbG6motWKs4/Ei3cOa5IC5ZHVgDuNdKL4PxG+577N9oDVQNMpPTqKS+FcU3a2GLiE3VM0d4aE0Fg3AcnKDrUezL38aWsJlLgl9QBIykRJ8ctNsJ2XvC9kuI9v+plhZ8WOg9/Wp5UoOiHkUje8C7S2b2UZWDrC3kHWN1j7QP0pJf4cP4hea0TLWkZlIiGDsJB5giPammF7ODBhWhLlwgy2pIBG2kaaDrJHhTLhOEY3TdfdgFAiMqjYActST60/Vtp7i4r/wCuxzg2PDeDDRhTW/gg8HKrHxAP40o45wUqfjWt+YHOgLHbfIIdTI3oE6e46m94hWNwAVs7gwusBmAkdRMVjuP4j45J2kgAdATqfpTi92lGMv28MpyLcYhnJiAFLEydBosetN/4FZtt3CDbAILHvZj4Hn58qNK9wJy7Mh2e4YQgcjQEe230qXE+0qobqywQghspgmdCVP3SNfOOVN0x+a3cURCgEAfd30rA45SytOu515ydZ8KTlzcuqIx4+ZdmP4hDOrq2dA7EMOYgDZdtPTpQz460ofvAZ51/q5z8qIxuHC27ZRFUsNhMaAHTXxPPnQvEuFonwhEhgxIPNmEnfxorhJ9X/gNqUe37ZTYxqBnJdO8oXfoSanhOIom7r9hF8JXeicd2btKkwRJbYnkxApba4UASFYgT4HYsOY6LRJ45p7sDxxdUQF5fjm7nUiDoNwNKqxaq7tcDrlIjnppGpiKhhxqTlAOVoPWDzG3KpXScsFjGZdNhqeg8qelT29gpvw0/aarsckYeAQ3fbUbcqdE0t7O/5On8zfjTZbdZGZ3kbfmaGJVBIGc0m4veyrMxFaK7h9KyvaawShExzosNOSRGXaLFP8RJOhaek1K7jyv2i49/zpPZBDAxtvFS4s4lYnbnWtyY6kjOeRpNjD+NIfvN868vGRMBnPvSGa6o15038PAVz5Gk/f26v865SH4DeNepfIh5h86Q34BaDu69VYek1ztSsPb/ANEexpnwrhLWXNwtbdWzqDbJOoIncCp8X4Kb7KwOXKpEETPz0FK5sVmtvY6rhp7ifs9u/kPrTR17tUcE4Vctl8ywIEGQRz6Gjbi9yoytOboOCajuAtuPKgOIYgg5QAQRJ9KYsNR5UFibc3BpOn1osdXbIdvZC794gqxUaajU9a0Vq5mRWgCQDA8ajh7IPchepMcgdB9KsuWH7qLqTuQNgOgoc01KkMwxcbZzj2iAdUH4ilZYospKkAnQ8iKNxgOYr3ioESRquo36CpYXhwclWLREE5T8jsa6DUY7nTVsCtcUuC283Dmhcne1nMJj0pjwBnuSWbNlYHUz91h+NAY/giqRluAySMo3GUxJHKR+NPOB4LIDEGY8NfE86OcVKL0Ld+oiKal4mPv2Z4D95fNeS66hjluoQgQrGhIG+u8jfnFfWMN2swlxzhrN5nddA5JKM3RXmHOvLSvjmF4OEQoHZVOpUMcpPiswfWvY3DFLejDTbcEHwI2p/LvbzFtPq30PtKcLUSx1Y7n0iqOD/HYsb6qpzQgBJ7oEAknyr592Y/abdtgW8UDeUaC4P8wD+off89D519D4V2gs4jvW3DeGxHmp1HtSZYXDqHGakthg9rQ1iO1nZwNLpo341vFcGhruHzbjSgkkwoScWfFsNw+9ZupcXRkaVJEidtQdCIJrT3eMX716ymIuJbQ5hnaAJHeyyd5AaB4HpWg4vhbVtS1xlQAzLEKPma+Vdve0trGMlm1Js2zmNwDR3gjugxKgE68508Yhic2FkyKKvuajDcVU3GFm6rRKtlYbDkRyou7h5tPHTQgTvXyzEYgfDW1bBCg5nY/ac8hpsBRPC+O4ixIt3Ggx3WOZdD0O3pFKy/w2Ul4H8TocYk/EvgF3sXbIW0fjRbGWQFBOgBOoqziIS4LJVb77qiLkJ7oAM19a/Z9fwmMsQyIuJT/MUgSejqT9pdvLakna/A2w9sBlUkaEbj7RMew9xVTJKeKcYyjXXuWMU45bSfl2MJfzOneS4kE6MVDfanY+dKrN1VuEf4gYakEKZmenmana7W31e4GusQrEBTqYzEc94ijsFxTE4hotKDOmYgBR5sdK08fBzp7qveUp8Ylsl9BEhtgNHxCAIJ7vPXrNUtetMN3GoPLl60+4/cxmEuZLyoJ+ywQFHH9Jj5HWocE4k15mDhCAJ0QDk2/qFp8uHnCLnfT1/oLXERm1Gvl+o/7KqGw4IBiW3/1U/s4ahezOFjDW9I0+tO7VqvPZZXJmvBVFAd/D6VjONoHYqCOnlW54o+W2x6A18pPEiD4zNP4WDlbFZ56UkOeH9iVcybwHUCPrXO0P7N7rQ9i6t0ARkYhX9ORqy1xaROlGYPtMEBmARVi88Zak/kLfKlHS18z55jcJctN8K6htssaMP1I8qgpzPuIAOtbX9ol5b1nDX47xLKfKJH4VksFwxrgJUoIB1Zo09q0IZVKGqWxQljqelbgBumvUwbs3eBIhdP6hXqbzMfmgNE/Jmvs9qMKyWxK28obMMhUEwOQ6xU37U4VVXK4zEDNox15718/rxaNar/hcd2HzpG1u3HxAf4FtWYDZQNJkAkzpzqscCvKgcjvAAlG025ZprY9kuEthcMZuo7XIutpMMVGmh15V29gRiCzXbFoEAQ7QSI6bjQVTWRRbS6FuGqK9pkMFgb11jC/CiBqND5Ma9h+C3bruRBa2chMDl5Ux7R//AEiIXu3AHMJbQqpyiJMBQI1HvSngmJtNic9sXVdVmXZSI0EQBT4xclqXQYuL0+BxV+wnw/hF65nKfdYq3mKATFutw66qcv51rcJjPgZisAFi785PPesYboa65HNpHkTUaerLuDJHJOqVez1M03Z3BjEvdS6XKwAQrFQdt433NUdm0Lri8zMfhfEFvUiMu22h9ah2d7Q2sNduG4SJCgdTt1PhXeyGMXJjCQf8VrgUczmifKAwolGVOl5GZna5j94t4Zw12T47yz3NdenLbrTrBhgIWBz150VdhkKDkQANtq9dvBSqQNRv5VrrGkZ+tos+BP8A5I0mNPUb1K7h1ZCvxFzePP51E/Ce3LhsynWOVUC/ZBgIW/XnVSanF0r+CN7EsE4JtQV9fFK/gDLw4jUOv69aMTD7HOs9RoR6igr4sg6qyzVIWxO7USnkrq/yonkcLfow/wC2S+qG68Svrtjbqjp8Rvq1C4nid1vt42+fK6/0NCO1jkGP6864rW+Vtj5/90NS9fwSC08OtksX5py+hWMLYZ81y6xP87DMf+RE1RfXDA912PiSfrTBcOxHdsCBzj8hUWW5/wDjA9K5t92/zIYoY5eio+7DN/VoWq2H6tVlsA/5VuT/ADNRLfE/kUeJqFlMxAe6F6AH9Gou+/zv6BcvTuo16+Wsf9U269ysPsYl7TrcU5bi6yPmPI9KG4nxi/fvWSQjMpeGMgBW0g97Qx86JK5QBIPKesGlD2mLZRJDOpEbz+hRcVhjOKnStfStzz8MkoZHFPq/uJLwtF3zMynO3KfvHlGor6b2GxNjFq6g95RBWMpA5FVH3a+cY390Fx83xWOY6oVAnnv41ZwjjFjDXkvWziQy7a24I5giNQeYoUoySbsXK03VH33GcJtYmybV9Q6MNZ3B6qd1I618oxnY04LHiyji4ty3cNsT3wIGlxR56HnWl4T+0396DW7Si3cykgsRprEgHQkdKU9mOD5eJJiGuPdkM1wuQWbTUgjSNhFL4jioQxzV709hmDh5ynGSW1mp4Pwi5Zw6C6ACOhHMyNJJ2pfY7SzivgZIEkByw1MSNPGh/wBovbbDW7qottmOWcocgp/qgxr71kMJx5MOVuX7RLDvWFDd8Ezqw6GY1msTDhnljrlHrdf3W5qzyQhSvfv6vab3tHdjDufA18oxA2JrbcVx99sI1y+EQOBltLOZJ/mY7mCNIrE3TmiKu8HDSn7SpxEroJsNpIruIuKV5zI05VbhLc8o/nH/AMhUOJ4PKF1HURVm1Ymtgjth/wDa2B/Wf/Wk2AEq0bSAPQa/jTDjWKD4VAJORwdfHTalPDMUcuUATJM+Y6eYqYxfLa9Z1rmX6iVzGGTqdzXqs/didYr1FcAqkK64akBVuJw+QgdQD78vlVkqHDhbgAKq8ETIBj5VEYlxILOPDMRW04Xxpv3W2mVNFC5oM6adY+VUKvezQs9YB/Gkc/qmhnK7pmSuXGYZmLGNASSfaaedkkm85GoCanzIrTcP4rlbvBSOuWY/2yAa0rBHT4iG2ygSVCwfXWR/alT4jaqDjip3ZnLlpYhiBOm4H41PCdggwzqwM/1T8hTXjPZ23dGVbtuyQe8CZkdMpIipcN7OfCACOPMOY06Dl6UhztdSzCTh0EOM7APLMt1QWWCChO07HN49KW2eEnC23RirO7aleSRp85Nb2/wy9H2iw/1msFxLFS8KIC90dIq7wbbbt3RV4muvdl2GEXLbkklwoYeKzr57UMbly5cLvIEwo6AbQKJNyAh0GUTJ3nXQeJqOLbvROYxJjYHpWkioN+H8YFuVZMxYAemuuo8qObD3jBS0oEb7SPEGKTcMxOUq0ZjtHL9aVprN3FOkgC35gCfLnVXNBN20va39jb4HNNY1GMpeyMV85MT4wXiIKKY8vzoFLrn/AMI9v7UzxGDuT3rsHzP50uu2nXa6DVZaOm3zRsLn/wAxe/G/qEWeI3E+xZE9avONuuNbcE+H96XG9eH31PtURevH7+X1FTUf9vzOfO88vwxoY3xeyhVAE67gfjNAXsPeH2ny/ryoa85J796fU/SqHCRq7N6ae5o0r6V7o/3K8slenJ/8syXyjbJOv892R0E/nV2Be0D9kka6z/eqLBjVLRY9W+lMbXG2trk+Guv2mPLyqd+n3S+SBqPpJL28ueT+qX2QJieIKvdXb7vXU1JyQ2YaEZSp8RSniGOV7hKgBSVBHQ7ny3putsspDNmkSDziri8UaZ5rJtkdeb6bfDyMRilOd53zGfUzVWWthc4era5EPIsyiZHUnntUDhsOv2hbPgqA/PQVnTzqMnGug+OJyVme4RjDavK6xOwkAjXwNaR+2V20zQArDQlVA18x6UI+KsD7GHt+ZGvy0FI+IXdTpEkneR6GgcIZpeJDI5JYYumSwuLL4j413vktnctrJmdR0mptxE3sSLjx9oZREAAHQAcutBpcARtdTA9N5qq0YYHoQas6Fd+4qubqvefSMbfVsACpkse91zzBrO2cMBcKtyiqsBj2Cta3BuK4HQ8/fSuYu+c7HnJqljxuDcS7kmpJM0VuwqQR/wBUPxRFZJG41/66UlTiDAamu2eIcjrNdy2twNa6AGPuf4Q8T9KD4ck3VE5ZOpOgijcSgazpMhyfMUDhsMTcVdpI9v8AqrcK0te0Vki1JOvIZPfSTBJHIwda9QJZP/2f8h+VdoOUvWTzWVq0GQYI1FduXy5kksTp1PpXGhdIH413D3jIynKRqDtBGsginLzEeoecIxA+GBqMszyjWnTYNhaFyAViSQZIEx3l+7sfSs7Y1HeMnf35+JrZXbbfu+hgZTyGogzVHJNQlsuvqsem6FStRvBMdluunK4jD1USP/lTDhXYtrySLqiN+6TyBHMdRSG/YNm+hnNqeUbyp0PnS4uMtkOaa6my4tw+1cZjdGncU6DZyok+X1NJe2HZBEtq6IvdJXRY0mV9fGmPaq5/hXxAy5RmaYIMiIHvrNG4PGfvmBQEZi4KPrGVkB16mSB71Xk5R8SHRSapnz/h9jLaZwz5ldFHfaIYxGWYPOq2tyQd5NMrduLV9el2wPX4jA0ucFT4SPx0rZ4V6otlHOtKXv8AsE3cQVIUjTLp49Pxr2BWc3QmZ8ahjyAlo65tQfLcfhVti9CjU6bCrqKxPCcSaxdlQGIOg/1Aj+9Hm9fYDPe33M6ew2pBfuGVbnI+tN8JwouO8duZ29KTODlLb49TQ4XiceLG1PU9+ieldurW79gWlm19+6WPh/YGq71mxEAMT61YnDUXdxXbi2h96o5Mu8mE+OgvRww96b+rF7Yaz/K9UtZtclf9etH3MSg5T415cWnSi5X+5/ED8b/Kx/kQFbYDZJ8xVouPP2R7UV/EVH3RVdzio/lJ9YruTHud/wCRzr0Go+yKX0RHJdP3o8gPyoDEWbmwY/L8qY2+IdUI9aovcbVdlHrRcuCXRfARLjOIk7eSX5n/AHEWLDDKG3DTPUVolYZxvqo9NKQ8S4g14KCFgHQjQ+R8KZcSxJW33TDIUmOemxolS6FdtydsWcVxpAJETnYa+AA+lLeIGGIzi4AAZBIGvKPCjcbaJs5+WZvmaBvd5iw7sxoPCqmRVOx0X4aB7QUmIIPLWoXUIYjpVrSrAzrVpwru228VF1uRW1AVxas+DCq3WfkaPucPAUZiJz5WHgVlSPDcGfCj8Xg0K2QQAe8CRPekyPIg6ULypUFHG3Y34Nwy1dsjMNdWkabnrWf7R22sXcqnukSJgmt5hMIuHs6wogQKxXa6WK3DzJAHQb1m8Llc8z/07mnxGCsF1uqETYxuvyq7B3GZwPc+HOhCKe9msDmDOeoA/E/StPI1GDZncPjeXKolosRtVfwe9MAGCAx8RGtOTw8VTisJlUmaz1k3N3LgehgacDECWs7fzf3rlcr1Fqn5mboh5C9MmUSmY9evrIqFvDKTsV6QZodSRsSKZ4PFtcLZ762AANk1blChBJPXUVcafZlK13DbFiFANuNPtE5Tp4mmj9qbYTI5BGUjud4gEeUaedYzEvLkZiwBOViNSOR1MjSNJ0qtW3FA8CfVhLLXRH3rhGIFqE7q5gIzMszkH3VJk6TWP7XdmsW99RYQXQFliCFOZnYnRiNhlquz2ht2mEZHKjRkm4DI11IEGm2H/agFbv2S6xvIzbc50ismKzRalBfH/KNPI8TtX8CrFcLxT2G+LbcOyqpWQQSv3hBI1oLsnhMXaa7aa1ctBiHRykgFdG15Sse1aHD/ALUcKTLpdTkBlDb/AOkk03ftCn7v8fDq19dgifamYI12jmOVUcmfPC4yhWp9fp6viHGGOVNPoYLtfgnt3Cyq2V8pIAMZlPOPel3HFHwkcDfSNonX8Zp7f/aRiluDNYFtBJuC4jgeSv7bjekHaHifx0F1AVRrhOQxK+ceJ+db/wDDHljDlzj0XW7M7jNDdxffoBXbbNbV5kKcp8GB0+VW2m0nkukef6FUcJuaPbJ0uCR4OBp77UTgDqynwMHaRNa6KBSq5nRSY7w16CmeMx1w3SoIFvLoI1kRBn0pbfsy4UcyI9daKdQN+XPyoiCN+6Z3qy0s0EHom01QSWOnTaqivjVtwzpVBaak4gWIq+yCeg86FZ5qwE+m/pUEBmIEDU+1Isa8zTDEXulK8QaiRJzhjD4oLbCT7CjuINFog73CWjw1pPbuFWBG80ffd21afMihXQkhcZntKg3I013gTS2/ae2YYR7H5imAshiiAmY708iNdKfWuE90BjP0mqPEZ1ikrLWDA8q2MaL0kZpjw3onCYyGI1M7czp19KMHC1fEumwDRA8hTW7h1tXrKBYzZogeFBkzR6V1V/cKGCXW9k6+wJhP8SUZW+1I0Ikc9YpyAEgZIBUzzg8t6NsqFIJ5c6ExT/EboOX96zXkeR9NjUx4NOy6kMRjHuETsBoPTU+tKOPCbYH9WntTb93pdxexAU+P0p2KlJUPzRaxNGdxWEKgE860PZ+5FkeZ/GgeJN3V8/pTXhduLS+Mn3NWMs3LGr8yjwePTmbXkHC5QuPu90irjQWIM+lVY9TUzzqDBq9Uor1MsyAzE/s/uqYF/Dn/AFM1vX/csH3oHH9h8XZBd7YZBBZrbq2noZ+VfeMH2gs3FDBH8mA/M0VcxoyFvhIVHIwZ9MtSuKmuqFPh4vdH5sTBCJyPPQo34/2ojCCZCoe6CzbDQEAnvROrDavvbtmE/DtKOiqPyoVVHQewrPzfxZQdON+/9CxDgb717v1PjuEwN+4Yt2bjHwRo/wCRhae4LsBiX/zClseJzt/xWAPevoOI4otrTKT+FKMT2gc7AKPc/OkPjc+Vf+uKXz/fwHR4XHH0nZTw79nuGSDczXSP5jlX/isD3mni4uzZXIuVVGyqPoKzd/HOwlmJH65bVnMd2qCsFVCT1YwPYUn8Ll4h+OTf7+A7XDEtlQV+0ftRnVMMghTD3D1APcEcu9r/ALayfDbzPadYlQRIG4DaSPGRNCcUxhuXXdtzA02AA5Uy7N4MtauMCPtAEH+kSP8A2r1HA8PHBjUImHxGR5JuTKMKhUwdPlTSzgviTJyzEf1GTP0qGIw8BSdWb2ruGn2n2G/41oJFUoe4yuoO61G/iSSByqePtw4I2O1CM2tSzkXq1EoaDXf2opDXI4tY1Bl5n2rx/Co3RtUnHdNP1rV9q6FExOn40Ap3FEG5Agc/pXHFdx6V4htTTS6tKLhmSetCzkcwKg3Enr9K0puMxyiCBuTrWYwujqehmvoHZTs8+LBOdUVTBMSx9NB86HXGKuQSg5OkZDH/AOG4YRpqf15UdxDjQC5J7zD7v2vTX6VvOLdgMOLZLG47AHWco9l/OvmT9oLqP8NYUDSVAB26xPzqhlcM0lp3ouQU8Md+4KXc3AvfUtGrZpjrPpvRpVke3/5IzHMASV23MmdtvPrXsXj7k23LEuZCuSSyhOQPL7VeucdY6XFW5poWUZh/uADfOoduqR0V1Q5wvaFS7JcwqNzlLz2hB6A5wPKjcdxHCBJS1ikbmC1p1A56yGPtWWw3EUJjK6yeTZv/AG19Jq28CykToR6waTOO+6r9+ou4ZaY7Sdjn4s0HxUTb8iD86CwSm2uWSauxN4lCPClaalsWpZdeN35C7HLJQfrWK0KaADkBFIb32l68qcC5oKPJ0SF8K6cmWs1D3IyE9TXbtyo3h3PakjM8rVA9eqE16mUUj//Z"/>
          <p:cNvSpPr>
            <a:spLocks noChangeAspect="1" noChangeArrowheads="1"/>
          </p:cNvSpPr>
          <p:nvPr/>
        </p:nvSpPr>
        <p:spPr bwMode="auto">
          <a:xfrm>
            <a:off x="63500" y="-801688"/>
            <a:ext cx="276225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http://static.guim.co.uk/sys-images/Guardian/Pix/pictures/2012/10/19/1350670381125/Female-executives-failing-00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5879"/>
            <a:ext cx="1429172" cy="1116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eso-cdn.bestpractice.bmj.com/best-practice/images/bp/en-gb/700-1-hlight_defaul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089746"/>
            <a:ext cx="2052410" cy="139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2.gstatic.com/images?q=tbn:ANd9GcQMVempHM02VqFTW69CcprnnNloCAqo0Qvw0xMg9wE_iRhcjhaz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24944"/>
            <a:ext cx="1315219" cy="181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uk.movember.com/uploads/images/2012/Mens%20Health/MG261-Health_Pic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347" y="4943553"/>
            <a:ext cx="1864946" cy="162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ivil Partnership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089746"/>
            <a:ext cx="1969686" cy="1478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.telegraph.co.uk/multimedia/archive/02061/poverty_2061048c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60" y="3216711"/>
            <a:ext cx="2193407" cy="137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t0.gstatic.com/images?q=tbn:ANd9GcSTzphNPWi_ZpcYVBdhZZACGN5k7kWSDnxtu8brNObyWTngHVavSQ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914" y="1625879"/>
            <a:ext cx="2221219" cy="133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static.guim.co.uk/sys-images/Society/Pix/pictures/2007/11/08/2stress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30" y="3278329"/>
            <a:ext cx="1998725" cy="14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://t2.gstatic.com/images?q=tbn:ANd9GcQ21S5-U8aQJHt7uSw2KoASc6vnSQbuBKzBWy8j6nF8-Wh8Ixc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53" y="1300444"/>
            <a:ext cx="1277511" cy="191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12" descr="data:image/jpeg;base64,/9j/4AAQSkZJRgABAQAAAQABAAD/2wCEAAkGBhMSERUUExQWFBUVFBUXGBgVFxcVGxcXFBYXFhcXGBgXHCYeGBkjHBUUHy8gJCcpLCwtFx4xNTAqNSYsLCkBCQoKDgwOGg8PGiwkHyUqKSwsKSwsKSwsKSwsKSkpKSwpLCkpKSwsLCwsLCwpKSwpKSksLCksLCkpKSwpLCwsKf/AABEIAMABBwMBIgACEQEDEQH/xAAcAAABBQEBAQAAAAAAAAAAAAAAAgMEBQYHAQj/xABDEAACAQIEBAMGBAQFAgQHAAABAhEAAwQSITEFBkFRE2FxByIygZGhQrHB8BRictEVI1KS4TPxU6LS4hYkY4KjssL/xAAZAQADAQEBAAAAAAAAAAAAAAAAAgMBBAX/xAAkEQACAgICAgMBAAMAAAAAAAAAAQIRAyESMSJBBBNRMkJSof/aAAwDAQACEQMRAD8Aq7XGEs6qAfIb1Cx3GywLbaGKzbOQsyZqE2IY9dKPsbRNRHsTdk61HuKNIrw0R2pByZhMWFUiKjMdSe5pa29KbCzWXegHgte3FpRTSvbdovoKTswitSgNKXctFTBpDGnNFoadU0izapzFWwomfrpWGBccU7hmZvdVSx7KCx+g1pVjApbLHFFrZCqwtKA11s0QCCctkkEN7+oAnKZWWMfxhri+GiLZs/8AhpLZjM5rlxveuN9FECFFUjjYEnFcNa0R4pW2TrlfNmj0VTHzpdvAlyBba27dluIp+jkGqJUA2AHpSoB3E+tU+qIF6bLoYdSvTUaGOx2PyodQF1qswmLa38JgdRoQfVSIPzFWlu8t0QIV/wDST7radCT7p8mMeY2pZYWtx2YeYDGsp90kV0jlPEJcthG9466nXeuYqpU6ggjoRBHkQdRXSfZ7wBnh50I0isx3yEkjpfLnAVsLPU6+k9KvKawtsqoBp2tb2VSpBRRRWGhRRRQAUUUUAFFFFABRRRQAUUUUAfJlnBEj3wy9gQR+dRLNsF431+sV1PFYCzxTIUchRJzAQTBgjXWk432cWrZUoIiCD36EHp1pvq/CakYHGYCRoIqKmDIAMdau+aMO2HfICCsAjyn/ALUvA8atBVkdQTpNJSTpm2bzkX2b2bmHF28AzMoMHWJrJc0cl+HinFhf8vQ+hO8Dt1q8sc6XvCy4Yg7iY29daY4dxJlsHxmz3BLFj1za/rVuKehLZmsfyeVtB1cs2nuxvParHlrgbWSfFUAuQATBH9PkaqcdxgqAFecpkazt38tqL/Odx1AyqIM7ncflU04J2bTaL7Hezxrt0sjZV6iNu0Vl+L8B/h7ptkzEGfI11L2b80W8QSjn394P71qo9q3AwLq3Le7Eg/IUTgmriCdGAwPDHvMVSAFUs7ucqIo/E7HRR99DpoYssfj7WBw9s2Ht38Te98XSn/QslIXIr/DdZiWzEA5dIHWu41ifBs/ww+POGunvca0pK+iB8g8zcOk1QXN6IQpWygSdSSSSSSSSSSdySdzRQKUKpZp5XsHvRNe0AAQUtRFJr0UyZhZ4XiB0DQ4G2aJHkGiQPLbyruvsr4phr9grZJD2iA9pozW52MjRkbUhh9jpXz5aFbj2S4zJxfDxobtu/abzhBdA/wDxg/StltWLWz6HooornHCiiigAooooAKKKKACiiigAooooAKKKKAPmyzxK/bvHwJAZiQANJO+nnWrxnOBRQboyE6GSIHp/aqfHcfs2bpygDYyuo/p0pPBlTid0o4yqDmidSO9UunpkSu4ncGOJYNoukxuaorXBbuYqqloMEgGu28A9m2HVSBMHz1rVYHlTD2kyKoj7maWST7GV+jifCLBw1piw0Ou/l1+lZLieONx2gnJJhZMd9vWvpbiXKti5ZZMgggjauB808pnDuwA2aN5kHSiW14glT2ZgqTUnDWJ071Kw/wDlj3hFRkvjMTtrpXOxy44JiDhrodddfy/71puLc5pcHvdBOvQetYMY4gzvTltg41p1kaWhHEg8aH/zN49719vl4zrP1qAxrUcWwts4Zrw3eyhMdHGJAvbnQG6dux06VljVkygsGlA02G9B604KAFURXqWydgT6AmnkwTnZGPnlO/aa2woZivYpdzDMN1I9am8O4KbozAgCYO5I07VnJLZqi26ItmugeyLg5vcTt3QYXDW7lw7SWdfCUR6OxPoKy2O5eFuMrMZWTMaGTp9IPzrb+xzi9rCX7yXiq+MqAXGOWDbLQhJMQc5IOmo32puVrRji4vZ3CiqviHMNu1oPfaJhYgTqJPT86j4DmQ3LiobcZjEhp+0Cl4Sq6MtF5RRRSGhRRRQAUUUUAFFFFABRRRQAUUUUAfJgu+I4BECatbKXLDrctBgRuYJ7VVYS54bw4rpHLuMtOuSBmCxrEan86IK+yb0PcA9pZtkm7mG0kjTT01+1WfGvahIVrJkSCY7VjebuAPaDOpEQAQB30kd96x5vOoymQKaUnF7Mqzs/CfawtyVeAR56RWP5p40L97MsFSNT3g+dYW3dINTsLfdyEG579qlKbejaFcauBojSqhVrQNy85EyI6b6mo3CuDteuC2A2ZmgQpaehgDUkaeWo1GkzScVsdO+iqp21pvW/4f7JL7JnusuHBgDxdSBrmYhWEQFBAO+fcV7f9lzq7WResm4PezMYlYMZVMQdVkSYzLrW1ZtGX4IUuB8NcIVL85XMZbd0qArN/LITWdCi9CSMtfw7IzI6lXRirKd1ZTBB+YNavjvLV3B3ClyGQyUaCudSYUwdiRrEmO50l+xypiMfbLJbLXUUAOSB4qqICXCT8aiArncQrbBg8H6M6InAMeiYMwoN03GUEj4QArFvUBwB5mfw6iqqrJgfKq3C4VrF5rV1GtvsVYFSCJ6HvrHfpvTpcXdAGgNBIGk9ie+opZf0dMHUSRZ4iD1yoDuACT3yz8/nVvav5nOVQqfgWc2VeksdS3c9/lVb/hQkEKToNf8AipWEORiDvQ3Q8U+2Pcaw4No9CKz/AA7HNaaRqDuDsat+L4oER+/p1rP3SKrHohk70XNniYuSIj5zVny7wY4m9r/0rcF/OdkB8418vUVkcKWzgKJZiFUDqWMD7xXZOE8OXDWVtjU7sf8AUx3P76RXRhxcpX6JzyUidnVQAIAA2GkDsBT/AAzHlXDgfCZg9aipZB1NOCu5pVRy7NvheP2n0kqf5tPvtVkDXOfFIqdguN3LegOnY6j9+lccsH+pVT/TcUVX8L4wt4R8LgSV8u4PUVYVzNNOmVTsKKKKwAooooAKKKKACiiigD5V5k4VcsXctwDbQqZBFL5f4w9ti06bER85p3jPGGxNxWeIGwGu/wCdRXwcMDsDpI21o6doT1s3PBLl/iN2DHhq0HSJI/QT96uubuQQyLlWNdSAJ/elQeX738HbDW4KkzH5me9dE4Vxm3jEHmBI8+1W9bERw7ifIl62Cy6qBOuhqiwzm24OxB/4Ir6Wv8AtlSANwd9d64FzhwI2L9wZYXNodxrr/eoziltDL8ZZ8D4Xi8Y4S1EEgFjEJJEsASJMSY8jXQMfzFhOE4b+HtFs1sQXKw1x2OV2DZYZxoxOUgCB5BvkzPh+FJdClciPcYZ1UXGAbKSWWQWBQbnYDauZY7GvjcU1y8QTPwjYEaECdoj00pIJvtlUqJvGuf8AGY5chARSAsruB7pJkRuVBPnVHctYpVI8a4ymCQWY6gyDqd51q+w9lRsBXt9dKfkkW+rWyswXM9zSziv8y3MzcHiG2YIzIWkqdem9dN4FzFhMBhGLX0ulgpCrq5Fw5Rm7CQ3/ABXI+K2ZObaq7FYjNGvwiB6VTTRzuNMncU4/dxN7PiGkuylpJZUDQTkGuQCSfd17ya1WPGAyLesXbQtplRUdxnDknM/hfMHWNszGCTXPWXSp2A4bdxNzLZtF2MAKg0nYCSY+p8z1pJRsdM1bucxDjKc2o7TqD6EfXfrVPxnFohyqNfPr5+Q7VerwO1hlGHxmNtq/hzbCQ4tHNGQXMwlQSxIPugDQKd8FiXhzqG8wQZ899/KpqNaZaWW1oezOSTvGvpTL3Zp5MaFUhdS29RHO569qdEZGy9nHBvFvnEMPcs6L/NdYf/yrT/8AcPOuik5jVTy0LVvBWVssHXLJbaXJl5B2OadOm1W1sQPz/tXp448YHLJ2x0PAr3NSB+/KisbNSFTXs0kGissKJFi+yMGUwwMj17HyOxrd8OxwvW1cdRqOxGhHyNc9RtK0HKmOy3Gtk6P7w/qG4+Y/Ko5o2rGi6dGrooorkKhRRRQAUUUUAFFFFAHzNxvlLEYVRcdQVHVTMetRF4stxcpEEAaVpuaeexdL2soABgkGZI3H1rBSo1rXSeia2WNzjNxQUVzl+v0NWvKvObYc5Wkr0IOq+XmKyYNLQRS8mthR3ThPtTw5T3nIMfiBmfKKw/NvNdrE3NACMwktMEAzsNYP1rDrcNJPedZoc21QUduvYtcVwW61xpC+6uSAkpcBUBQYOUjLrvHpXJsDjC15mJkknWAs9Nl0HyrovInC/FwL2GbMWts9hQ9xUlg5OcADUuG3mctc1wlh1usGGVhMiIKmSCCBsQelSvTOqHaNCmMCkLuew6evamuLYv3ZBI06d/Wqu9cynKvxHc7+pNPYVMwIbrQtl29UUuJvZhoCT3Ov3NRAsTNWOMcJIjXoe1VzHTXvJPlV0qOSRbct8Au42/4VoDQS7NOVE6sY1PWBpPcb109eX7f+H28LauMpBL3cigXLrMD/AOFIAAkSZB7k61b+zjk18Jw850/z8X7zg6FEyxbQnfQSxHQuwqs4haW27KTJDEQNRp08z0p403sR6M5Z4HhralRYzAkkm4ZzE9TOnlTbcIwsR/D2fkI/WrR3tndSPt+v6VExF0Tpt51dQj+CWylx3KuHfVQ1o/yGV/2tsPQjeqa1y2pxduxdu+DausALpAYCdhJIGp0BPcVqXaoPEcKjoVdZH0+flRLEpdG8/wBLXlXAi3duW7bZrdtmVhv76OVBJge9C6mBuNK1h09en96peTOGizhgxJOclgW3I2BPyC+sTV4nc71aK4xpiSdvQR/z615XprwUpoCvQa86UMaAPFOoHqafW4VII0IIIqJnhx9KlNTMxnQOG4wXbav3Go7EaH71JrMco4yGa2eozD1Gh/T6Vp64Jx4uiqdoKKKKU0KKKKACiiigD5Z5htqDsA06xrNVHSpWMxPiOzHqaY8Okk7YiGSK8AM04UpxawB2zhZFK/h8rTGYANpoehE69t56UlWIq14Rwi/i38Kxba6wAJiAFBMAszEKo33MmDExS7NLXgXEosJ4pKW0dTIkHbLIywW3CxMyNam81YuxdYYi0pz6eMwYEOCurEAAC6piQJmTOo11vLvsftW7M4tvFvsIyJduJbUSCFlIZiCAZgaxp1KeFeyHKbn8RiibeoCWlVcqZmb3nYGTLMfh02mNAODOqE4r+jALhkOu4YSD3qFjnhgF00PyrYcX5W+O3gfGurb0Bfw4BMnLmbKNSdATOo0is5xnlC9atG5cdSwBJCyYCgltTGgg61aOGaMeWJkMXclta13ss5QXH40eJ/0rAF24sfFrFtCexYEneQjDrWLc610b2J8yWsLjLtu8621xFu2FZtB4ltyFSehYXT/tpmQO64zERp+Ig5YEmT2Eaetcl4m5DlYZmkg69eu2nzmup8ZxgReuboF3+U6VzHid1mY6Ko100EfLetx9mS6Ks2x1Cz8/zpi4sfg+5p1h/PP9Kk/nFJa7lGrMfoP1NdaZMjP/AEH6tSuG8N8e5lIy211cz06KPM6+gBNQ8bjd5E/LWtfwvA+DZVI1PvN5u2/yGg+VUQpKQSQdgB7oGwA20/KlXGr0CPWmydaHtghQfpTsUwKUjxSMYWTQv5GhRSLl8IpZtBQgGG1YedTzUHA2iBJ3P2mpoOlawJGAxXh3Ef8A0nX06/aa6CDXNa3nA8RnsIewj/bp+lc+ZdM2BPooornKBRRRQBEvcRVWynSim+JYIP0orRT5QD0pXqbh+BX7i5ktMV7x+zU29yTi1TM1sqPP/ikSZllNmrxmpLWyhg70sCaUB+3X0T7P+AJY4dYgZWu21u3CNy1xQx17gZVB6BRFfO+Hr6U5Z4ko4bhbjHT+Gsz/ALAD89DWx7NRN4bfBmT8KqxnQAOC22wAED6+dYrm3mg2LV20HBuXZM7lc2x120yxIMx8IEEyuNcdGHsK4UNcuEKoacpSyxIuMAQSBKiOpA6TXNP8bGJxMOwVFlrt1wFEA/BbA0kntsJppPy4ovjj/kzZcqO4wNpG/wBd65O2YXbhZSw7wd+xqLzGCwVAYzLdH/k0nynL/wA7G2w18OAy/CR7ukadNDsKqMRnxOJNu0uYquUeXV2JOgUaantXeqjGmc7tzs5Hi7KhyFJjYE9xpJ7ddK23s49mFzHst68MmFRtZ3vFTqijokghm8iBrJW5vezLDFj4mIZnbcWVGVT1IJRs3XXQeVdM5PtWsNhbeHW7nWysBnKhokmGjTSYmuRxkkPaKnnLmlAzWANREsD17aA/Q6yKwl50b8X1mn+YbZXEXRIJ8RjIIghiSD85qpa6BoTVoxSQjJLgdGH3qO7jbMP38qZdx+xUS/dqqswdw1v/AD7X4lNxdtesxW8Hnv8AlVVwbl4Yf32966Rqeig7qv6nr6VaLVOhO2eu1NihzJoNYME0GvCaEpDR3xNNdhUV7fiMCfgUyB3PQnyHSm8VdBYJ03P6D9fpUpRTAOg06ppoU4lKB6DWs5PvzaZf9LT8mH/tNZIVfcn3YuMvdZ+hH9zS5FcTF2a6iiiuMqFFFFABFFFFAHMvZ/btHCqXALqMpE7ZdAaj8yczoQ9tFmNJkQK5EvF7oEB2Ufykivf8TciJpvsJUxriOtwnzJ+ZpgV6zTqaXbqLdjCkrrnsn4s2Iwd/C3CpWwUa2ZlgLrP7pH+kMDB/mjSK5EiMzKiAszsqqo3ZmIVVHmSQK7pynwa3gksYW2wa4z+LiXU/FcQTkn/QuWAPKdyZaKdjxVmS55xxu4m4o0S0fCUaiFtaR/uzHzmo3KWEt4lTcj3LdwoBsGyAEmO0mI8qo+LY1oOZoe4xktPxMZYmJPUmtL7NEH8IwG3jt8xlT84rfjpSnbLZZOMaRpMbihats7dFJ+XYeZqfhOFNgsATcEX8Q4LwZIBlgk+QGsdSaocVjUOIt+JPhI3i3I00tjMB83CiPOtdzHxSzdFtS0KFa4SNdQshRG86/bvXRKdz2QUaRQIW2I36D9/c1JU5RO57dB8jv86hji63PdRPDA2J1Zt9SY+21JRyDJJNdcZJqyLVHuNsi/o8x5R9ZjSk2cDaVciouX+YBif6iRqadRh06020zVNC2yBi+XLTsDOQbEIAAfTov0qnxfKwuOQrG2oJBn3yY0kTEGtI7SKaDSZ2PXz86zXsNky7dBPamp0pDb165qbdjpUeLQTRTdx6Vs1ATJpviOOFm0XOp2A7sdhTtpYEn51nsfjBiCSplVJA843PzpG6QyRZ8HueIubc7n1qxrOcHxJstP4Tow/WtUsMJGxpltA9DaNTyU0bcUpGoMHepqx5bvZcQs6AyD/tP6gVXnel4b4qJfyzDoquD1pVYVOMtaiWNajhPGFvJIOvWuBNMpZZUlrgFVfGeLi2uh1rK4jj7voCda0GzW3+OIpiaKzeG4YSskyTRWmWfOy6U6oqMDTqvUmA/lBpy/lCgDfrT/D7iRrB9e1SeF4FcReS0pANy4qAxtnYKD8po6QJGl9mXCBbzcQvaBBcTDTrN3KQz7GAvwD+Zj2BrX3W8GxcJDC/fXwraw0DOQH9+IzgZtJkRB12nNhbbY2zhLSxawqwFjYohKt72h94ocx3IEzVXz9zTbwl4MsXMUohEJzW8Msz4jD8d0kkgHafLU8ukdEaSoyfM/K3htluvmxLZSLSa5AzMTnbbM3u+6O/pV1yRhGs4dlO4uEx8hI/Os1wbjT4vE57zy7PMmPNiAB8/SfKtvgcWGuXABGY5h6jf9arg1JmZV4orOLYGHZipe24YSoJIlSBtrKkqfOKvbvBL1vDJ4pEZRED3gsCM5PUTGw/Uyk4Ldm04uC3ZzeJdAJDldCi6fgYq0jsTOwFZ/nvmx7hNpTCtqwHboP3596oo/ZkJOXGNFDjOZ2SQmV1GxOh08x0+VIw3O5Y5biBJ2OaQfUwIqk3NJuYYRJ2+ldbwzbqJLnH2bS1xdh+H71LXjifiUj5TXPLHHrlrRYZR+Fp+xG339KuMPzbZOjq9vbWAy/+XX7VOSyY32N4s2K8QtNswn6UPYDbVSWb1hxKuCPQ/wBqdUIPhuAfMis+1+0ZwXotbUgwfkadJqtTGk6Zg3771LtXJrVJejaHmam0En0rx3is7xjmUQ1uyZ6M42k/hXufP9hork6FeiHzhzCznwbJ90fGR+Ij8M/6e/f03hcuY+HKtpm/Oo5wBI017/2prVT8IWD966J/H1aFUzYYcCSKn8PxZtNlb4Tse3/FZ7h3EVuwpMOPue4q4sYiSoYagwfMHSpODQ92aXekm1UTAvHuzK7eant6VM2rDAFBfKCeyk/QTQKbxeJ8O27xmyIzQdJgExNKzSoXiXi71acJ4qLIIJgTINZaxeUBSCBPQmPqTpTl6/OleRKMlK0PRccQ4u1y5odKnWrfug7xVPh8FIBrTYO6oABjSuiEGtsRsew/ELgWCDRUu5fSBFFUA+cBbr0pUwARSbSa1CxiMq10D2TcOQXrmMu6WsHbLzBg3HBCgdGIXOY7lD2rLvwwKqvc9xHnLEFny/FlHQCRLHQSN9qZXiIiMsqrZktj4A5EG48/G2UBddT5AQWhG9jHaV5js4Xh4xSEPiMUSZOjZmJLe6dcqkHyJiuJ8VxZe4xYySxLE6yTvJqSLjNmZiSSDB9NvkO3SqrU0zVFUjSciYQNdZ51QH3f6ssNP+4VusDft2C924pdbKu+UaZiB7oJ6LJEntWM9m2t28P5LZ+710PA8Q/hvGcIHbwiFkFgJIksBuoEk+SmrLWOyb3Kirs+0AXA6spD3HzMQZAEAAAdAAv3NZ6/YViWf4m1MmN6Twzhq3bjkT4jl2QJIloLeFBECQCQAew00FRsVimulcxJyKEWfwquy/Lz9Kt8OLZP5DQ8uBt/s1X8QtAmFP5GjF3siwKqS1e0oqKOVJvYu5gWFNvhtNfpT1vEHv8A9qsbdtWGonz61yrD5cmUcqKjDWiplSVPkYmrmxxC6PxT/UP1WKj27MGpQURPSkyYoS17Dm1se/xu4mrJI7qR+RH60v8A+MyBC2zPTMQPnpVTfxROg2pAdDGYRHUV58ocX4l4ytbHcVxq+5XM8BpBVRH336HSaYw+4A7mP/1H5U07wRrmgyO+gMz8ppWBvQZ7fn+5p8b4u2LLao0aQojsJNVeNw7M8gT1ilYe8Tudas3ui2oA1Y6/969NZYKNt6OdRlypFEi5TqWDA/hGoq6wPGPEYW2Vg8Eq8AA5dYMHQ/LpUB9SSdSaQogyN683J87k6S1/07Fgpbezc27shbg3GjD03q1ziKx2B46IIfSRBI1kjYwOvSp97me0AIBYgDSI+5reUWrTFcX+GiFQOYroGGuidWQqB3LaafWqG5zTdb4QE+5qLnLmXbMfP9O1K5L0aosh4dGA1BE9xE/Wr3A4aSJAjKADroQPy0Iqvw6hG974D8Xl/MPMffatNwbA528IMoLNprvAY6euhHzqFIaXQxhWJJAE1p+C8KFzVtKtuH8rIibCe9Q8E5tYgp0J0rERLuzwFB0oq1UaUUtj0fJllCa1PDuXVs4cYzEKCgYeFZYx/EMCJB0MWgJzGPKpHKnLNsWzi8WSmHQiAPiuvvkSfLc9Pyr+aeY2xl3MRlQQtu2NlQbCOg/P8oxjyYyX6VPE8Y2KvvecjPdaTlECFAVQB0UABQPKk4HDSdd/zoazl3OpmD2P9v7UksZXLMifr1B12OlVcvSKqI9xBxbZY6/EO47+tQsEiliOh2pOMuEsM28a+v8AammhQIOp6fL9/ekQxp/Z4wTHXEmc1o7f/Tcf+quscLt22F23cJXxbeQMNxJ1WRqJ0riPJmLKY6wRsWZT6Mpn9D8q7/y3wwMxut8KbeZjU+gH51e/CiL1IyXHeWLahWskWmsW7bXFmM1wQMw7OAysfMjWQZxly170lpZjPrJMn9960vPGNDXiUkZiGIkHv99azbNIEwSPt6V2fEx6pEM0vbKzidhs24NV7KRuKlYrFksdetNfxHfWvVZJWhlRU7C3yNBUcKpOlWOEtxrFJQSY4zjKC/X7eflTF8dAd4P50/eSF1On72NQ2PXyrysvKLLwpoiuI9aad6e/itIMEeYpMK3Qj01FKtmsishNeW7pWQetPXoGgNRrFrM3z186lNpdGpFnhMUJE96nrenX9+QpscLEflUdlZDDfXvUMspOKRbElZOC0oJUe3ep9GqHI6aHQopLW6WKWEpkxGhpLWtTcOopsOANO1Lw98DzqkZUI0THtSIHY/Ot1yDyY1ki/dZXJQeGoEhAR8WY7tl002k7zVFwjh5HvtuRoOwP6mt1y1xNVs5HMZDA/pOo+mo9Iqsoa5EHL0WmOtPlOSJ86x+O8VLgZlOhmR09a0l/ma2rQetTgVuppBBrExGrG+F8SFxAesa0VUXbLWG0EDyoooLP/9k="/>
          <p:cNvSpPr>
            <a:spLocks noChangeAspect="1" noChangeArrowheads="1"/>
          </p:cNvSpPr>
          <p:nvPr/>
        </p:nvSpPr>
        <p:spPr bwMode="auto">
          <a:xfrm>
            <a:off x="63500" y="-885825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4" descr="data:image/jpeg;base64,/9j/4AAQSkZJRgABAQAAAQABAAD/2wCEAAkGBhMSERUUExQWFBUVFBUXGBgVFxcVGxcXFBYXFhcXGBgXHCYeGBkjHBUUHy8gJCcpLCwtFx4xNTAqNSYsLCkBCQoKDgwOGg8PGiwkHyUqKSwsKSwsKSwsKSwsKSkpKSwpLCkpKSwsLCwsLCwpKSwpKSksLCksLCkpKSwpLCwsKf/AABEIAMABBwMBIgACEQEDEQH/xAAcAAABBQEBAQAAAAAAAAAAAAAAAgMEBQYHAQj/xABDEAACAQIEBAMGBAQFAgQHAAABAhEAAwQSITEFBkFRE2FxByIygZGhQrHB8BRictEVI1KS4TPxU6LS4hYkY4KjssL/xAAZAQADAQEBAAAAAAAAAAAAAAAAAgMBBAX/xAAkEQACAgICAgMBAAMAAAAAAAAAAQIRAyESMSJBBBNRMkJSof/aAAwDAQACEQMRAD8Aq7XGEs6qAfIb1Cx3GywLbaGKzbOQsyZqE2IY9dKPsbRNRHsTdk61HuKNIrw0R2pByZhMWFUiKjMdSe5pa29KbCzWXegHgte3FpRTSvbdovoKTswitSgNKXctFTBpDGnNFoadU0izapzFWwomfrpWGBccU7hmZvdVSx7KCx+g1pVjApbLHFFrZCqwtKA11s0QCCctkkEN7+oAnKZWWMfxhri+GiLZs/8AhpLZjM5rlxveuN9FECFFUjjYEnFcNa0R4pW2TrlfNmj0VTHzpdvAlyBba27dluIp+jkGqJUA2AHpSoB3E+tU+qIF6bLoYdSvTUaGOx2PyodQF1qswmLa38JgdRoQfVSIPzFWlu8t0QIV/wDST7radCT7p8mMeY2pZYWtx2YeYDGsp90kV0jlPEJcthG9466nXeuYqpU6ggjoRBHkQdRXSfZ7wBnh50I0isx3yEkjpfLnAVsLPU6+k9KvKawtsqoBp2tb2VSpBRRRWGhRRRQAUUUUAFFFFABRRRQAUUUUAfJlnBEj3wy9gQR+dRLNsF431+sV1PFYCzxTIUchRJzAQTBgjXWk432cWrZUoIiCD36EHp1pvq/CakYHGYCRoIqKmDIAMdau+aMO2HfICCsAjyn/ALUvA8atBVkdQTpNJSTpm2bzkX2b2bmHF28AzMoMHWJrJc0cl+HinFhf8vQ+hO8Dt1q8sc6XvCy4Yg7iY29daY4dxJlsHxmz3BLFj1za/rVuKehLZmsfyeVtB1cs2nuxvParHlrgbWSfFUAuQATBH9PkaqcdxgqAFecpkazt38tqL/Odx1AyqIM7ncflU04J2bTaL7Hezxrt0sjZV6iNu0Vl+L8B/h7ptkzEGfI11L2b80W8QSjn394P71qo9q3AwLq3Le7Eg/IUTgmriCdGAwPDHvMVSAFUs7ucqIo/E7HRR99DpoYssfj7WBw9s2Ht38Te98XSn/QslIXIr/DdZiWzEA5dIHWu41ifBs/ww+POGunvca0pK+iB8g8zcOk1QXN6IQpWygSdSSSSSSSSSSdySdzRQKUKpZp5XsHvRNe0AAQUtRFJr0UyZhZ4XiB0DQ4G2aJHkGiQPLbyruvsr4phr9grZJD2iA9pozW52MjRkbUhh9jpXz5aFbj2S4zJxfDxobtu/abzhBdA/wDxg/StltWLWz6HooornHCiiigAooooAKKKKACiiigAooooAKKKKAPmyzxK/bvHwJAZiQANJO+nnWrxnOBRQboyE6GSIHp/aqfHcfs2bpygDYyuo/p0pPBlTid0o4yqDmidSO9UunpkSu4ncGOJYNoukxuaorXBbuYqqloMEgGu28A9m2HVSBMHz1rVYHlTD2kyKoj7maWST7GV+jifCLBw1piw0Ou/l1+lZLieONx2gnJJhZMd9vWvpbiXKti5ZZMgggjauB808pnDuwA2aN5kHSiW14glT2ZgqTUnDWJ071Kw/wDlj3hFRkvjMTtrpXOxy44JiDhrodddfy/71puLc5pcHvdBOvQetYMY4gzvTltg41p1kaWhHEg8aH/zN49719vl4zrP1qAxrUcWwts4Zrw3eyhMdHGJAvbnQG6dux06VljVkygsGlA02G9B604KAFURXqWydgT6AmnkwTnZGPnlO/aa2woZivYpdzDMN1I9am8O4KbozAgCYO5I07VnJLZqi26ItmugeyLg5vcTt3QYXDW7lw7SWdfCUR6OxPoKy2O5eFuMrMZWTMaGTp9IPzrb+xzi9rCX7yXiq+MqAXGOWDbLQhJMQc5IOmo32puVrRji4vZ3CiqviHMNu1oPfaJhYgTqJPT86j4DmQ3LiobcZjEhp+0Cl4Sq6MtF5RRRSGhRRRQAUUUUAFFFFABRRRQAUUUUAfJgu+I4BECatbKXLDrctBgRuYJ7VVYS54bw4rpHLuMtOuSBmCxrEan86IK+yb0PcA9pZtkm7mG0kjTT01+1WfGvahIVrJkSCY7VjebuAPaDOpEQAQB30kd96x5vOoymQKaUnF7Mqzs/CfawtyVeAR56RWP5p40L97MsFSNT3g+dYW3dINTsLfdyEG579qlKbejaFcauBojSqhVrQNy85EyI6b6mo3CuDteuC2A2ZmgQpaehgDUkaeWo1GkzScVsdO+iqp21pvW/4f7JL7JnusuHBgDxdSBrmYhWEQFBAO+fcV7f9lzq7WResm4PezMYlYMZVMQdVkSYzLrW1ZtGX4IUuB8NcIVL85XMZbd0qArN/LITWdCi9CSMtfw7IzI6lXRirKd1ZTBB+YNavjvLV3B3ClyGQyUaCudSYUwdiRrEmO50l+xypiMfbLJbLXUUAOSB4qqICXCT8aiArncQrbBg8H6M6InAMeiYMwoN03GUEj4QArFvUBwB5mfw6iqqrJgfKq3C4VrF5rV1GtvsVYFSCJ6HvrHfpvTpcXdAGgNBIGk9ie+opZf0dMHUSRZ4iD1yoDuACT3yz8/nVvav5nOVQqfgWc2VeksdS3c9/lVb/hQkEKToNf8AipWEORiDvQ3Q8U+2Pcaw4No9CKz/AA7HNaaRqDuDsat+L4oER+/p1rP3SKrHohk70XNniYuSIj5zVny7wY4m9r/0rcF/OdkB8418vUVkcKWzgKJZiFUDqWMD7xXZOE8OXDWVtjU7sf8AUx3P76RXRhxcpX6JzyUidnVQAIAA2GkDsBT/AAzHlXDgfCZg9aipZB1NOCu5pVRy7NvheP2n0kqf5tPvtVkDXOfFIqdguN3LegOnY6j9+lccsH+pVT/TcUVX8L4wt4R8LgSV8u4PUVYVzNNOmVTsKKKKwAooooAKKKKACiiigD5V5k4VcsXctwDbQqZBFL5f4w9ti06bER85p3jPGGxNxWeIGwGu/wCdRXwcMDsDpI21o6doT1s3PBLl/iN2DHhq0HSJI/QT96uubuQQyLlWNdSAJ/elQeX738HbDW4KkzH5me9dE4Vxm3jEHmBI8+1W9bERw7ifIl62Cy6qBOuhqiwzm24OxB/4Ir6Wv8AtlSANwd9d64FzhwI2L9wZYXNodxrr/eoziltDL8ZZ8D4Xi8Y4S1EEgFjEJJEsASJMSY8jXQMfzFhOE4b+HtFs1sQXKw1x2OV2DZYZxoxOUgCB5BvkzPh+FJdClciPcYZ1UXGAbKSWWQWBQbnYDauZY7GvjcU1y8QTPwjYEaECdoj00pIJvtlUqJvGuf8AGY5chARSAsruB7pJkRuVBPnVHctYpVI8a4ymCQWY6gyDqd51q+w9lRsBXt9dKfkkW+rWyswXM9zSziv8y3MzcHiG2YIzIWkqdem9dN4FzFhMBhGLX0ulgpCrq5Fw5Rm7CQ3/ABXI+K2ZObaq7FYjNGvwiB6VTTRzuNMncU4/dxN7PiGkuylpJZUDQTkGuQCSfd17ya1WPGAyLesXbQtplRUdxnDknM/hfMHWNszGCTXPWXSp2A4bdxNzLZtF2MAKg0nYCSY+p8z1pJRsdM1bucxDjKc2o7TqD6EfXfrVPxnFohyqNfPr5+Q7VerwO1hlGHxmNtq/hzbCQ4tHNGQXMwlQSxIPugDQKd8FiXhzqG8wQZ899/KpqNaZaWW1oezOSTvGvpTL3Zp5MaFUhdS29RHO569qdEZGy9nHBvFvnEMPcs6L/NdYf/yrT/8AcPOuik5jVTy0LVvBWVssHXLJbaXJl5B2OadOm1W1sQPz/tXp448YHLJ2x0PAr3NSB+/KisbNSFTXs0kGissKJFi+yMGUwwMj17HyOxrd8OxwvW1cdRqOxGhHyNc9RtK0HKmOy3Gtk6P7w/qG4+Y/Ko5o2rGi6dGrooorkKhRRRQAUUUUAFFFFAHzNxvlLEYVRcdQVHVTMetRF4stxcpEEAaVpuaeexdL2soABgkGZI3H1rBSo1rXSeia2WNzjNxQUVzl+v0NWvKvObYc5Wkr0IOq+XmKyYNLQRS8mthR3ThPtTw5T3nIMfiBmfKKw/NvNdrE3NACMwktMEAzsNYP1rDrcNJPedZoc21QUduvYtcVwW61xpC+6uSAkpcBUBQYOUjLrvHpXJsDjC15mJkknWAs9Nl0HyrovInC/FwL2GbMWts9hQ9xUlg5OcADUuG3mctc1wlh1usGGVhMiIKmSCCBsQelSvTOqHaNCmMCkLuew6evamuLYv3ZBI06d/Wqu9cynKvxHc7+pNPYVMwIbrQtl29UUuJvZhoCT3Ov3NRAsTNWOMcJIjXoe1VzHTXvJPlV0qOSRbct8Au42/4VoDQS7NOVE6sY1PWBpPcb109eX7f+H28LauMpBL3cigXLrMD/AOFIAAkSZB7k61b+zjk18Jw850/z8X7zg6FEyxbQnfQSxHQuwqs4haW27KTJDEQNRp08z0p403sR6M5Z4HhralRYzAkkm4ZzE9TOnlTbcIwsR/D2fkI/WrR3tndSPt+v6VExF0Tpt51dQj+CWylx3KuHfVQ1o/yGV/2tsPQjeqa1y2pxduxdu+DausALpAYCdhJIGp0BPcVqXaoPEcKjoVdZH0+flRLEpdG8/wBLXlXAi3duW7bZrdtmVhv76OVBJge9C6mBuNK1h09en96peTOGizhgxJOclgW3I2BPyC+sTV4nc71aK4xpiSdvQR/z615XprwUpoCvQa86UMaAPFOoHqafW4VII0IIIqJnhx9KlNTMxnQOG4wXbav3Go7EaH71JrMco4yGa2eozD1Gh/T6Vp64Jx4uiqdoKKKKU0KKKKACiiigD5Z5htqDsA06xrNVHSpWMxPiOzHqaY8Okk7YiGSK8AM04UpxawB2zhZFK/h8rTGYANpoehE69t56UlWIq14Rwi/i38Kxba6wAJiAFBMAszEKo33MmDExS7NLXgXEosJ4pKW0dTIkHbLIywW3CxMyNam81YuxdYYi0pz6eMwYEOCurEAAC6piQJmTOo11vLvsftW7M4tvFvsIyJduJbUSCFlIZiCAZgaxp1KeFeyHKbn8RiibeoCWlVcqZmb3nYGTLMfh02mNAODOqE4r+jALhkOu4YSD3qFjnhgF00PyrYcX5W+O3gfGurb0Bfw4BMnLmbKNSdATOo0is5xnlC9atG5cdSwBJCyYCgltTGgg61aOGaMeWJkMXclta13ss5QXH40eJ/0rAF24sfFrFtCexYEneQjDrWLc610b2J8yWsLjLtu8621xFu2FZtB4ltyFSehYXT/tpmQO64zERp+Ig5YEmT2Eaetcl4m5DlYZmkg69eu2nzmup8ZxgReuboF3+U6VzHid1mY6Ko100EfLetx9mS6Ks2x1Cz8/zpi4sfg+5p1h/PP9Kk/nFJa7lGrMfoP1NdaZMjP/AEH6tSuG8N8e5lIy211cz06KPM6+gBNQ8bjd5E/LWtfwvA+DZVI1PvN5u2/yGg+VUQpKQSQdgB7oGwA20/KlXGr0CPWmydaHtghQfpTsUwKUjxSMYWTQv5GhRSLl8IpZtBQgGG1YedTzUHA2iBJ3P2mpoOlawJGAxXh3Ef8A0nX06/aa6CDXNa3nA8RnsIewj/bp+lc+ZdM2BPooornKBRRRQBEvcRVWynSim+JYIP0orRT5QD0pXqbh+BX7i5ktMV7x+zU29yTi1TM1sqPP/ikSZllNmrxmpLWyhg70sCaUB+3X0T7P+AJY4dYgZWu21u3CNy1xQx17gZVB6BRFfO+Hr6U5Z4ko4bhbjHT+Gsz/ALAD89DWx7NRN4bfBmT8KqxnQAOC22wAED6+dYrm3mg2LV20HBuXZM7lc2x120yxIMx8IEEyuNcdGHsK4UNcuEKoacpSyxIuMAQSBKiOpA6TXNP8bGJxMOwVFlrt1wFEA/BbA0kntsJppPy4ovjj/kzZcqO4wNpG/wBd65O2YXbhZSw7wd+xqLzGCwVAYzLdH/k0nynL/wA7G2w18OAy/CR7ukadNDsKqMRnxOJNu0uYquUeXV2JOgUaantXeqjGmc7tzs5Hi7KhyFJjYE9xpJ7ddK23s49mFzHst68MmFRtZ3vFTqijokghm8iBrJW5vezLDFj4mIZnbcWVGVT1IJRs3XXQeVdM5PtWsNhbeHW7nWysBnKhokmGjTSYmuRxkkPaKnnLmlAzWANREsD17aA/Q6yKwl50b8X1mn+YbZXEXRIJ8RjIIghiSD85qpa6BoTVoxSQjJLgdGH3qO7jbMP38qZdx+xUS/dqqswdw1v/AD7X4lNxdtesxW8Hnv8AlVVwbl4Yf32966Rqeig7qv6nr6VaLVOhO2eu1NihzJoNYME0GvCaEpDR3xNNdhUV7fiMCfgUyB3PQnyHSm8VdBYJ03P6D9fpUpRTAOg06ppoU4lKB6DWs5PvzaZf9LT8mH/tNZIVfcn3YuMvdZ+hH9zS5FcTF2a6iiiuMqFFFFABFFFFAHMvZ/btHCqXALqMpE7ZdAaj8yczoQ9tFmNJkQK5EvF7oEB2Ufykivf8TciJpvsJUxriOtwnzJ+ZpgV6zTqaXbqLdjCkrrnsn4s2Iwd/C3CpWwUa2ZlgLrP7pH+kMDB/mjSK5EiMzKiAszsqqo3ZmIVVHmSQK7pynwa3gksYW2wa4z+LiXU/FcQTkn/QuWAPKdyZaKdjxVmS55xxu4m4o0S0fCUaiFtaR/uzHzmo3KWEt4lTcj3LdwoBsGyAEmO0mI8qo+LY1oOZoe4xktPxMZYmJPUmtL7NEH8IwG3jt8xlT84rfjpSnbLZZOMaRpMbihats7dFJ+XYeZqfhOFNgsATcEX8Q4LwZIBlgk+QGsdSaocVjUOIt+JPhI3i3I00tjMB83CiPOtdzHxSzdFtS0KFa4SNdQshRG86/bvXRKdz2QUaRQIW2I36D9/c1JU5RO57dB8jv86hji63PdRPDA2J1Zt9SY+21JRyDJJNdcZJqyLVHuNsi/o8x5R9ZjSk2cDaVciouX+YBif6iRqadRh06020zVNC2yBi+XLTsDOQbEIAAfTov0qnxfKwuOQrG2oJBn3yY0kTEGtI7SKaDSZ2PXz86zXsNky7dBPamp0pDb165qbdjpUeLQTRTdx6Vs1ATJpviOOFm0XOp2A7sdhTtpYEn51nsfjBiCSplVJA843PzpG6QyRZ8HueIubc7n1qxrOcHxJstP4Tow/WtUsMJGxpltA9DaNTyU0bcUpGoMHepqx5bvZcQs6AyD/tP6gVXnel4b4qJfyzDoquD1pVYVOMtaiWNajhPGFvJIOvWuBNMpZZUlrgFVfGeLi2uh1rK4jj7voCda0GzW3+OIpiaKzeG4YSskyTRWmWfOy6U6oqMDTqvUmA/lBpy/lCgDfrT/D7iRrB9e1SeF4FcReS0pANy4qAxtnYKD8po6QJGl9mXCBbzcQvaBBcTDTrN3KQz7GAvwD+Zj2BrX3W8GxcJDC/fXwraw0DOQH9+IzgZtJkRB12nNhbbY2zhLSxawqwFjYohKt72h94ocx3IEzVXz9zTbwl4MsXMUohEJzW8Msz4jD8d0kkgHafLU8ukdEaSoyfM/K3htluvmxLZSLSa5AzMTnbbM3u+6O/pV1yRhGs4dlO4uEx8hI/Os1wbjT4vE57zy7PMmPNiAB8/SfKtvgcWGuXABGY5h6jf9arg1JmZV4orOLYGHZipe24YSoJIlSBtrKkqfOKvbvBL1vDJ4pEZRED3gsCM5PUTGw/Uyk4Ldm04uC3ZzeJdAJDldCi6fgYq0jsTOwFZ/nvmx7hNpTCtqwHboP3596oo/ZkJOXGNFDjOZ2SQmV1GxOh08x0+VIw3O5Y5biBJ2OaQfUwIqk3NJuYYRJ2+ldbwzbqJLnH2bS1xdh+H71LXjifiUj5TXPLHHrlrRYZR+Fp+xG339KuMPzbZOjq9vbWAy/+XX7VOSyY32N4s2K8QtNswn6UPYDbVSWb1hxKuCPQ/wBqdUIPhuAfMis+1+0ZwXotbUgwfkadJqtTGk6Zg3771LtXJrVJejaHmam0En0rx3is7xjmUQ1uyZ6M42k/hXufP9hork6FeiHzhzCznwbJ90fGR+Ij8M/6e/f03hcuY+HKtpm/Oo5wBI017/2prVT8IWD966J/H1aFUzYYcCSKn8PxZtNlb4Tse3/FZ7h3EVuwpMOPue4q4sYiSoYagwfMHSpODQ92aXekm1UTAvHuzK7eant6VM2rDAFBfKCeyk/QTQKbxeJ8O27xmyIzQdJgExNKzSoXiXi71acJ4qLIIJgTINZaxeUBSCBPQmPqTpTl6/OleRKMlK0PRccQ4u1y5odKnWrfug7xVPh8FIBrTYO6oABjSuiEGtsRsew/ELgWCDRUu5fSBFFUA+cBbr0pUwARSbSa1CxiMq10D2TcOQXrmMu6WsHbLzBg3HBCgdGIXOY7lD2rLvwwKqvc9xHnLEFny/FlHQCRLHQSN9qZXiIiMsqrZktj4A5EG48/G2UBddT5AQWhG9jHaV5js4Xh4xSEPiMUSZOjZmJLe6dcqkHyJiuJ8VxZe4xYySxLE6yTvJqSLjNmZiSSDB9NvkO3SqrU0zVFUjSciYQNdZ51QH3f6ssNP+4VusDft2C924pdbKu+UaZiB7oJ6LJEntWM9m2t28P5LZ+710PA8Q/hvGcIHbwiFkFgJIksBuoEk+SmrLWOyb3Kirs+0AXA6spD3HzMQZAEAAAdAAv3NZ6/YViWf4m1MmN6Twzhq3bjkT4jl2QJIloLeFBECQCQAew00FRsVimulcxJyKEWfwquy/Lz9Kt8OLZP5DQ8uBt/s1X8QtAmFP5GjF3siwKqS1e0oqKOVJvYu5gWFNvhtNfpT1vEHv8A9qsbdtWGonz61yrD5cmUcqKjDWiplSVPkYmrmxxC6PxT/UP1WKj27MGpQURPSkyYoS17Dm1se/xu4mrJI7qR+RH60v8A+MyBC2zPTMQPnpVTfxROg2pAdDGYRHUV58ocX4l4ytbHcVxq+5XM8BpBVRH336HSaYw+4A7mP/1H5U07wRrmgyO+gMz8ppWBvQZ7fn+5p8b4u2LLao0aQojsJNVeNw7M8gT1ilYe8Tudas3ui2oA1Y6/969NZYKNt6OdRlypFEi5TqWDA/hGoq6wPGPEYW2Vg8Eq8AA5dYMHQ/LpUB9SSdSaQogyN683J87k6S1/07Fgpbezc27shbg3GjD03q1ziKx2B46IIfSRBI1kjYwOvSp97me0AIBYgDSI+5reUWrTFcX+GiFQOYroGGuidWQqB3LaafWqG5zTdb4QE+5qLnLmXbMfP9O1K5L0aosh4dGA1BE9xE/Wr3A4aSJAjKADroQPy0Iqvw6hG974D8Xl/MPMffatNwbA528IMoLNprvAY6euhHzqFIaXQxhWJJAE1p+C8KFzVtKtuH8rIibCe9Q8E5tYgp0J0rERLuzwFB0oq1UaUUtj0fJllCa1PDuXVs4cYzEKCgYeFZYx/EMCJB0MWgJzGPKpHKnLNsWzi8WSmHQiAPiuvvkSfLc9Pyr+aeY2xl3MRlQQtu2NlQbCOg/P8oxjyYyX6VPE8Y2KvvecjPdaTlECFAVQB0UABQPKk4HDSdd/zoazl3OpmD2P9v7UksZXLMifr1B12OlVcvSKqI9xBxbZY6/EO47+tQsEiliOh2pOMuEsM28a+v8AammhQIOp6fL9/ekQxp/Z4wTHXEmc1o7f/Tcf+quscLt22F23cJXxbeQMNxJ1WRqJ0riPJmLKY6wRsWZT6Mpn9D8q7/y3wwMxut8KbeZjU+gH51e/CiL1IyXHeWLahWskWmsW7bXFmM1wQMw7OAysfMjWQZxly170lpZjPrJMn9960vPGNDXiUkZiGIkHv99azbNIEwSPt6V2fEx6pEM0vbKzidhs24NV7KRuKlYrFksdetNfxHfWvVZJWhlRU7C3yNBUcKpOlWOEtxrFJQSY4zjKC/X7eflTF8dAd4P50/eSF1On72NQ2PXyrysvKLLwpoiuI9aad6e/itIMEeYpMK3Qj01FKtmsishNeW7pWQetPXoGgNRrFrM3z186lNpdGpFnhMUJE96nrenX9+QpscLEflUdlZDDfXvUMspOKRbElZOC0oJUe3ep9GqHI6aHQopLW6WKWEpkxGhpLWtTcOopsOANO1Lw98DzqkZUI0THtSIHY/Ot1yDyY1ki/dZXJQeGoEhAR8WY7tl002k7zVFwjh5HvtuRoOwP6mt1y1xNVs5HMZDA/pOo+mo9Iqsoa5EHL0WmOtPlOSJ86x+O8VLgZlOhmR09a0l/ma2rQetTgVuppBBrExGrG+F8SFxAesa0VUXbLWG0EDyoooLP/9k="/>
          <p:cNvSpPr>
            <a:spLocks noChangeAspect="1" noChangeArrowheads="1"/>
          </p:cNvSpPr>
          <p:nvPr/>
        </p:nvSpPr>
        <p:spPr bwMode="auto">
          <a:xfrm>
            <a:off x="215900" y="-733425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6" descr="data:image/jpeg;base64,/9j/4AAQSkZJRgABAQAAAQABAAD/2wCEAAkGBhMSERUUExQWFBUVFBUXGBgVFxcVGxcXFBYXFhcXGBgXHCYeGBkjHBUUHy8gJCcpLCwtFx4xNTAqNSYsLCkBCQoKDgwOGg8PGiwkHyUqKSwsKSwsKSwsKSwsKSkpKSwpLCkpKSwsLCwsLCwpKSwpKSksLCksLCkpKSwpLCwsKf/AABEIAMABBwMBIgACEQEDEQH/xAAcAAABBQEBAQAAAAAAAAAAAAAAAgMEBQYHAQj/xABDEAACAQIEBAMGBAQFAgQHAAABAhEAAwQSITEFBkFRE2FxByIygZGhQrHB8BRictEVI1KS4TPxU6LS4hYkY4KjssL/xAAZAQADAQEBAAAAAAAAAAAAAAAAAgMBBAX/xAAkEQACAgICAgMBAAMAAAAAAAAAAQIRAyESMSJBBBNRMkJSof/aAAwDAQACEQMRAD8Aq7XGEs6qAfIb1Cx3GywLbaGKzbOQsyZqE2IY9dKPsbRNRHsTdk61HuKNIrw0R2pByZhMWFUiKjMdSe5pa29KbCzWXegHgte3FpRTSvbdovoKTswitSgNKXctFTBpDGnNFoadU0izapzFWwomfrpWGBccU7hmZvdVSx7KCx+g1pVjApbLHFFrZCqwtKA11s0QCCctkkEN7+oAnKZWWMfxhri+GiLZs/8AhpLZjM5rlxveuN9FECFFUjjYEnFcNa0R4pW2TrlfNmj0VTHzpdvAlyBba27dluIp+jkGqJUA2AHpSoB3E+tU+qIF6bLoYdSvTUaGOx2PyodQF1qswmLa38JgdRoQfVSIPzFWlu8t0QIV/wDST7radCT7p8mMeY2pZYWtx2YeYDGsp90kV0jlPEJcthG9466nXeuYqpU6ggjoRBHkQdRXSfZ7wBnh50I0isx3yEkjpfLnAVsLPU6+k9KvKawtsqoBp2tb2VSpBRRRWGhRRRQAUUUUAFFFFABRRRQAUUUUAfJlnBEj3wy9gQR+dRLNsF431+sV1PFYCzxTIUchRJzAQTBgjXWk432cWrZUoIiCD36EHp1pvq/CakYHGYCRoIqKmDIAMdau+aMO2HfICCsAjyn/ALUvA8atBVkdQTpNJSTpm2bzkX2b2bmHF28AzMoMHWJrJc0cl+HinFhf8vQ+hO8Dt1q8sc6XvCy4Yg7iY29daY4dxJlsHxmz3BLFj1za/rVuKehLZmsfyeVtB1cs2nuxvParHlrgbWSfFUAuQATBH9PkaqcdxgqAFecpkazt38tqL/Odx1AyqIM7ncflU04J2bTaL7Hezxrt0sjZV6iNu0Vl+L8B/h7ptkzEGfI11L2b80W8QSjn394P71qo9q3AwLq3Le7Eg/IUTgmriCdGAwPDHvMVSAFUs7ucqIo/E7HRR99DpoYssfj7WBw9s2Ht38Te98XSn/QslIXIr/DdZiWzEA5dIHWu41ifBs/ww+POGunvca0pK+iB8g8zcOk1QXN6IQpWygSdSSSSSSSSSSdySdzRQKUKpZp5XsHvRNe0AAQUtRFJr0UyZhZ4XiB0DQ4G2aJHkGiQPLbyruvsr4phr9grZJD2iA9pozW52MjRkbUhh9jpXz5aFbj2S4zJxfDxobtu/abzhBdA/wDxg/StltWLWz6HooornHCiiigAooooAKKKKACiiigAooooAKKKKAPmyzxK/bvHwJAZiQANJO+nnWrxnOBRQboyE6GSIHp/aqfHcfs2bpygDYyuo/p0pPBlTid0o4yqDmidSO9UunpkSu4ncGOJYNoukxuaorXBbuYqqloMEgGu28A9m2HVSBMHz1rVYHlTD2kyKoj7maWST7GV+jifCLBw1piw0Ou/l1+lZLieONx2gnJJhZMd9vWvpbiXKti5ZZMgggjauB808pnDuwA2aN5kHSiW14glT2ZgqTUnDWJ071Kw/wDlj3hFRkvjMTtrpXOxy44JiDhrodddfy/71puLc5pcHvdBOvQetYMY4gzvTltg41p1kaWhHEg8aH/zN49719vl4zrP1qAxrUcWwts4Zrw3eyhMdHGJAvbnQG6dux06VljVkygsGlA02G9B604KAFURXqWydgT6AmnkwTnZGPnlO/aa2woZivYpdzDMN1I9am8O4KbozAgCYO5I07VnJLZqi26ItmugeyLg5vcTt3QYXDW7lw7SWdfCUR6OxPoKy2O5eFuMrMZWTMaGTp9IPzrb+xzi9rCX7yXiq+MqAXGOWDbLQhJMQc5IOmo32puVrRji4vZ3CiqviHMNu1oPfaJhYgTqJPT86j4DmQ3LiobcZjEhp+0Cl4Sq6MtF5RRRSGhRRRQAUUUUAFFFFABRRRQAUUUUAfJgu+I4BECatbKXLDrctBgRuYJ7VVYS54bw4rpHLuMtOuSBmCxrEan86IK+yb0PcA9pZtkm7mG0kjTT01+1WfGvahIVrJkSCY7VjebuAPaDOpEQAQB30kd96x5vOoymQKaUnF7Mqzs/CfawtyVeAR56RWP5p40L97MsFSNT3g+dYW3dINTsLfdyEG579qlKbejaFcauBojSqhVrQNy85EyI6b6mo3CuDteuC2A2ZmgQpaehgDUkaeWo1GkzScVsdO+iqp21pvW/4f7JL7JnusuHBgDxdSBrmYhWEQFBAO+fcV7f9lzq7WResm4PezMYlYMZVMQdVkSYzLrW1ZtGX4IUuB8NcIVL85XMZbd0qArN/LITWdCi9CSMtfw7IzI6lXRirKd1ZTBB+YNavjvLV3B3ClyGQyUaCudSYUwdiRrEmO50l+xypiMfbLJbLXUUAOSB4qqICXCT8aiArncQrbBg8H6M6InAMeiYMwoN03GUEj4QArFvUBwB5mfw6iqqrJgfKq3C4VrF5rV1GtvsVYFSCJ6HvrHfpvTpcXdAGgNBIGk9ie+opZf0dMHUSRZ4iD1yoDuACT3yz8/nVvav5nOVQqfgWc2VeksdS3c9/lVb/hQkEKToNf8AipWEORiDvQ3Q8U+2Pcaw4No9CKz/AA7HNaaRqDuDsat+L4oER+/p1rP3SKrHohk70XNniYuSIj5zVny7wY4m9r/0rcF/OdkB8418vUVkcKWzgKJZiFUDqWMD7xXZOE8OXDWVtjU7sf8AUx3P76RXRhxcpX6JzyUidnVQAIAA2GkDsBT/AAzHlXDgfCZg9aipZB1NOCu5pVRy7NvheP2n0kqf5tPvtVkDXOfFIqdguN3LegOnY6j9+lccsH+pVT/TcUVX8L4wt4R8LgSV8u4PUVYVzNNOmVTsKKKKwAooooAKKKKACiiigD5V5k4VcsXctwDbQqZBFL5f4w9ti06bER85p3jPGGxNxWeIGwGu/wCdRXwcMDsDpI21o6doT1s3PBLl/iN2DHhq0HSJI/QT96uubuQQyLlWNdSAJ/elQeX738HbDW4KkzH5me9dE4Vxm3jEHmBI8+1W9bERw7ifIl62Cy6qBOuhqiwzm24OxB/4Ir6Wv8AtlSANwd9d64FzhwI2L9wZYXNodxrr/eoziltDL8ZZ8D4Xi8Y4S1EEgFjEJJEsASJMSY8jXQMfzFhOE4b+HtFs1sQXKw1x2OV2DZYZxoxOUgCB5BvkzPh+FJdClciPcYZ1UXGAbKSWWQWBQbnYDauZY7GvjcU1y8QTPwjYEaECdoj00pIJvtlUqJvGuf8AGY5chARSAsruB7pJkRuVBPnVHctYpVI8a4ymCQWY6gyDqd51q+w9lRsBXt9dKfkkW+rWyswXM9zSziv8y3MzcHiG2YIzIWkqdem9dN4FzFhMBhGLX0ulgpCrq5Fw5Rm7CQ3/ABXI+K2ZObaq7FYjNGvwiB6VTTRzuNMncU4/dxN7PiGkuylpJZUDQTkGuQCSfd17ya1WPGAyLesXbQtplRUdxnDknM/hfMHWNszGCTXPWXSp2A4bdxNzLZtF2MAKg0nYCSY+p8z1pJRsdM1bucxDjKc2o7TqD6EfXfrVPxnFohyqNfPr5+Q7VerwO1hlGHxmNtq/hzbCQ4tHNGQXMwlQSxIPugDQKd8FiXhzqG8wQZ899/KpqNaZaWW1oezOSTvGvpTL3Zp5MaFUhdS29RHO569qdEZGy9nHBvFvnEMPcs6L/NdYf/yrT/8AcPOuik5jVTy0LVvBWVssHXLJbaXJl5B2OadOm1W1sQPz/tXp448YHLJ2x0PAr3NSB+/KisbNSFTXs0kGissKJFi+yMGUwwMj17HyOxrd8OxwvW1cdRqOxGhHyNc9RtK0HKmOy3Gtk6P7w/qG4+Y/Ko5o2rGi6dGrooorkKhRRRQAUUUUAFFFFAHzNxvlLEYVRcdQVHVTMetRF4stxcpEEAaVpuaeexdL2soABgkGZI3H1rBSo1rXSeia2WNzjNxQUVzl+v0NWvKvObYc5Wkr0IOq+XmKyYNLQRS8mthR3ThPtTw5T3nIMfiBmfKKw/NvNdrE3NACMwktMEAzsNYP1rDrcNJPedZoc21QUduvYtcVwW61xpC+6uSAkpcBUBQYOUjLrvHpXJsDjC15mJkknWAs9Nl0HyrovInC/FwL2GbMWts9hQ9xUlg5OcADUuG3mctc1wlh1usGGVhMiIKmSCCBsQelSvTOqHaNCmMCkLuew6evamuLYv3ZBI06d/Wqu9cynKvxHc7+pNPYVMwIbrQtl29UUuJvZhoCT3Ov3NRAsTNWOMcJIjXoe1VzHTXvJPlV0qOSRbct8Au42/4VoDQS7NOVE6sY1PWBpPcb109eX7f+H28LauMpBL3cigXLrMD/AOFIAAkSZB7k61b+zjk18Jw850/z8X7zg6FEyxbQnfQSxHQuwqs4haW27KTJDEQNRp08z0p403sR6M5Z4HhralRYzAkkm4ZzE9TOnlTbcIwsR/D2fkI/WrR3tndSPt+v6VExF0Tpt51dQj+CWylx3KuHfVQ1o/yGV/2tsPQjeqa1y2pxduxdu+DausALpAYCdhJIGp0BPcVqXaoPEcKjoVdZH0+flRLEpdG8/wBLXlXAi3duW7bZrdtmVhv76OVBJge9C6mBuNK1h09en96peTOGizhgxJOclgW3I2BPyC+sTV4nc71aK4xpiSdvQR/z615XprwUpoCvQa86UMaAPFOoHqafW4VII0IIIqJnhx9KlNTMxnQOG4wXbav3Go7EaH71JrMco4yGa2eozD1Gh/T6Vp64Jx4uiqdoKKKKU0KKKKACiiigD5Z5htqDsA06xrNVHSpWMxPiOzHqaY8Okk7YiGSK8AM04UpxawB2zhZFK/h8rTGYANpoehE69t56UlWIq14Rwi/i38Kxba6wAJiAFBMAszEKo33MmDExS7NLXgXEosJ4pKW0dTIkHbLIywW3CxMyNam81YuxdYYi0pz6eMwYEOCurEAAC6piQJmTOo11vLvsftW7M4tvFvsIyJduJbUSCFlIZiCAZgaxp1KeFeyHKbn8RiibeoCWlVcqZmb3nYGTLMfh02mNAODOqE4r+jALhkOu4YSD3qFjnhgF00PyrYcX5W+O3gfGurb0Bfw4BMnLmbKNSdATOo0is5xnlC9atG5cdSwBJCyYCgltTGgg61aOGaMeWJkMXclta13ss5QXH40eJ/0rAF24sfFrFtCexYEneQjDrWLc610b2J8yWsLjLtu8621xFu2FZtB4ltyFSehYXT/tpmQO64zERp+Ig5YEmT2Eaetcl4m5DlYZmkg69eu2nzmup8ZxgReuboF3+U6VzHid1mY6Ko100EfLetx9mS6Ks2x1Cz8/zpi4sfg+5p1h/PP9Kk/nFJa7lGrMfoP1NdaZMjP/AEH6tSuG8N8e5lIy211cz06KPM6+gBNQ8bjd5E/LWtfwvA+DZVI1PvN5u2/yGg+VUQpKQSQdgB7oGwA20/KlXGr0CPWmydaHtghQfpTsUwKUjxSMYWTQv5GhRSLl8IpZtBQgGG1YedTzUHA2iBJ3P2mpoOlawJGAxXh3Ef8A0nX06/aa6CDXNa3nA8RnsIewj/bp+lc+ZdM2BPooornKBRRRQBEvcRVWynSim+JYIP0orRT5QD0pXqbh+BX7i5ktMV7x+zU29yTi1TM1sqPP/ikSZllNmrxmpLWyhg70sCaUB+3X0T7P+AJY4dYgZWu21u3CNy1xQx17gZVB6BRFfO+Hr6U5Z4ko4bhbjHT+Gsz/ALAD89DWx7NRN4bfBmT8KqxnQAOC22wAED6+dYrm3mg2LV20HBuXZM7lc2x120yxIMx8IEEyuNcdGHsK4UNcuEKoacpSyxIuMAQSBKiOpA6TXNP8bGJxMOwVFlrt1wFEA/BbA0kntsJppPy4ovjj/kzZcqO4wNpG/wBd65O2YXbhZSw7wd+xqLzGCwVAYzLdH/k0nynL/wA7G2w18OAy/CR7ukadNDsKqMRnxOJNu0uYquUeXV2JOgUaantXeqjGmc7tzs5Hi7KhyFJjYE9xpJ7ddK23s49mFzHst68MmFRtZ3vFTqijokghm8iBrJW5vezLDFj4mIZnbcWVGVT1IJRs3XXQeVdM5PtWsNhbeHW7nWysBnKhokmGjTSYmuRxkkPaKnnLmlAzWANREsD17aA/Q6yKwl50b8X1mn+YbZXEXRIJ8RjIIghiSD85qpa6BoTVoxSQjJLgdGH3qO7jbMP38qZdx+xUS/dqqswdw1v/AD7X4lNxdtesxW8Hnv8AlVVwbl4Yf32966Rqeig7qv6nr6VaLVOhO2eu1NihzJoNYME0GvCaEpDR3xNNdhUV7fiMCfgUyB3PQnyHSm8VdBYJ03P6D9fpUpRTAOg06ppoU4lKB6DWs5PvzaZf9LT8mH/tNZIVfcn3YuMvdZ+hH9zS5FcTF2a6iiiuMqFFFFABFFFFAHMvZ/btHCqXALqMpE7ZdAaj8yczoQ9tFmNJkQK5EvF7oEB2Ufykivf8TciJpvsJUxriOtwnzJ+ZpgV6zTqaXbqLdjCkrrnsn4s2Iwd/C3CpWwUa2ZlgLrP7pH+kMDB/mjSK5EiMzKiAszsqqo3ZmIVVHmSQK7pynwa3gksYW2wa4z+LiXU/FcQTkn/QuWAPKdyZaKdjxVmS55xxu4m4o0S0fCUaiFtaR/uzHzmo3KWEt4lTcj3LdwoBsGyAEmO0mI8qo+LY1oOZoe4xktPxMZYmJPUmtL7NEH8IwG3jt8xlT84rfjpSnbLZZOMaRpMbihats7dFJ+XYeZqfhOFNgsATcEX8Q4LwZIBlgk+QGsdSaocVjUOIt+JPhI3i3I00tjMB83CiPOtdzHxSzdFtS0KFa4SNdQshRG86/bvXRKdz2QUaRQIW2I36D9/c1JU5RO57dB8jv86hji63PdRPDA2J1Zt9SY+21JRyDJJNdcZJqyLVHuNsi/o8x5R9ZjSk2cDaVciouX+YBif6iRqadRh06020zVNC2yBi+XLTsDOQbEIAAfTov0qnxfKwuOQrG2oJBn3yY0kTEGtI7SKaDSZ2PXz86zXsNky7dBPamp0pDb165qbdjpUeLQTRTdx6Vs1ATJpviOOFm0XOp2A7sdhTtpYEn51nsfjBiCSplVJA843PzpG6QyRZ8HueIubc7n1qxrOcHxJstP4Tow/WtUsMJGxpltA9DaNTyU0bcUpGoMHepqx5bvZcQs6AyD/tP6gVXnel4b4qJfyzDoquD1pVYVOMtaiWNajhPGFvJIOvWuBNMpZZUlrgFVfGeLi2uh1rK4jj7voCda0GzW3+OIpiaKzeG4YSskyTRWmWfOy6U6oqMDTqvUmA/lBpy/lCgDfrT/D7iRrB9e1SeF4FcReS0pANy4qAxtnYKD8po6QJGl9mXCBbzcQvaBBcTDTrN3KQz7GAvwD+Zj2BrX3W8GxcJDC/fXwraw0DOQH9+IzgZtJkRB12nNhbbY2zhLSxawqwFjYohKt72h94ocx3IEzVXz9zTbwl4MsXMUohEJzW8Msz4jD8d0kkgHafLU8ukdEaSoyfM/K3htluvmxLZSLSa5AzMTnbbM3u+6O/pV1yRhGs4dlO4uEx8hI/Os1wbjT4vE57zy7PMmPNiAB8/SfKtvgcWGuXABGY5h6jf9arg1JmZV4orOLYGHZipe24YSoJIlSBtrKkqfOKvbvBL1vDJ4pEZRED3gsCM5PUTGw/Uyk4Ldm04uC3ZzeJdAJDldCi6fgYq0jsTOwFZ/nvmx7hNpTCtqwHboP3596oo/ZkJOXGNFDjOZ2SQmV1GxOh08x0+VIw3O5Y5biBJ2OaQfUwIqk3NJuYYRJ2+ldbwzbqJLnH2bS1xdh+H71LXjifiUj5TXPLHHrlrRYZR+Fp+xG339KuMPzbZOjq9vbWAy/+XX7VOSyY32N4s2K8QtNswn6UPYDbVSWb1hxKuCPQ/wBqdUIPhuAfMis+1+0ZwXotbUgwfkadJqtTGk6Zg3771LtXJrVJejaHmam0En0rx3is7xjmUQ1uyZ6M42k/hXufP9hork6FeiHzhzCznwbJ90fGR+Ij8M/6e/f03hcuY+HKtpm/Oo5wBI017/2prVT8IWD966J/H1aFUzYYcCSKn8PxZtNlb4Tse3/FZ7h3EVuwpMOPue4q4sYiSoYagwfMHSpODQ92aXekm1UTAvHuzK7eant6VM2rDAFBfKCeyk/QTQKbxeJ8O27xmyIzQdJgExNKzSoXiXi71acJ4qLIIJgTINZaxeUBSCBPQmPqTpTl6/OleRKMlK0PRccQ4u1y5odKnWrfug7xVPh8FIBrTYO6oABjSuiEGtsRsew/ELgWCDRUu5fSBFFUA+cBbr0pUwARSbSa1CxiMq10D2TcOQXrmMu6WsHbLzBg3HBCgdGIXOY7lD2rLvwwKqvc9xHnLEFny/FlHQCRLHQSN9qZXiIiMsqrZktj4A5EG48/G2UBddT5AQWhG9jHaV5js4Xh4xSEPiMUSZOjZmJLe6dcqkHyJiuJ8VxZe4xYySxLE6yTvJqSLjNmZiSSDB9NvkO3SqrU0zVFUjSciYQNdZ51QH3f6ssNP+4VusDft2C924pdbKu+UaZiB7oJ6LJEntWM9m2t28P5LZ+710PA8Q/hvGcIHbwiFkFgJIksBuoEk+SmrLWOyb3Kirs+0AXA6spD3HzMQZAEAAAdAAv3NZ6/YViWf4m1MmN6Twzhq3bjkT4jl2QJIloLeFBECQCQAew00FRsVimulcxJyKEWfwquy/Lz9Kt8OLZP5DQ8uBt/s1X8QtAmFP5GjF3siwKqS1e0oqKOVJvYu5gWFNvhtNfpT1vEHv8A9qsbdtWGonz61yrD5cmUcqKjDWiplSVPkYmrmxxC6PxT/UP1WKj27MGpQURPSkyYoS17Dm1se/xu4mrJI7qR+RH60v8A+MyBC2zPTMQPnpVTfxROg2pAdDGYRHUV58ocX4l4ytbHcVxq+5XM8BpBVRH336HSaYw+4A7mP/1H5U07wRrmgyO+gMz8ppWBvQZ7fn+5p8b4u2LLao0aQojsJNVeNw7M8gT1ilYe8Tudas3ui2oA1Y6/969NZYKNt6OdRlypFEi5TqWDA/hGoq6wPGPEYW2Vg8Eq8AA5dYMHQ/LpUB9SSdSaQogyN683J87k6S1/07Fgpbezc27shbg3GjD03q1ziKx2B46IIfSRBI1kjYwOvSp97me0AIBYgDSI+5reUWrTFcX+GiFQOYroGGuidWQqB3LaafWqG5zTdb4QE+5qLnLmXbMfP9O1K5L0aosh4dGA1BE9xE/Wr3A4aSJAjKADroQPy0Iqvw6hG974D8Xl/MPMffatNwbA528IMoLNprvAY6euhHzqFIaXQxhWJJAE1p+C8KFzVtKtuH8rIibCe9Q8E5tYgp0J0rERLuzwFB0oq1UaUUtj0fJllCa1PDuXVs4cYzEKCgYeFZYx/EMCJB0MWgJzGPKpHKnLNsWzi8WSmHQiAPiuvvkSfLc9Pyr+aeY2xl3MRlQQtu2NlQbCOg/P8oxjyYyX6VPE8Y2KvvecjPdaTlECFAVQB0UABQPKk4HDSdd/zoazl3OpmD2P9v7UksZXLMifr1B12OlVcvSKqI9xBxbZY6/EO47+tQsEiliOh2pOMuEsM28a+v8AammhQIOp6fL9/ekQxp/Z4wTHXEmc1o7f/Tcf+quscLt22F23cJXxbeQMNxJ1WRqJ0riPJmLKY6wRsWZT6Mpn9D8q7/y3wwMxut8KbeZjU+gH51e/CiL1IyXHeWLahWskWmsW7bXFmM1wQMw7OAysfMjWQZxly170lpZjPrJMn9960vPGNDXiUkZiGIkHv99azbNIEwSPt6V2fEx6pEM0vbKzidhs24NV7KRuKlYrFksdetNfxHfWvVZJWhlRU7C3yNBUcKpOlWOEtxrFJQSY4zjKC/X7eflTF8dAd4P50/eSF1On72NQ2PXyrysvKLLwpoiuI9aad6e/itIMEeYpMK3Qj01FKtmsishNeW7pWQetPXoGgNRrFrM3z186lNpdGpFnhMUJE96nrenX9+QpscLEflUdlZDDfXvUMspOKRbElZOC0oJUe3ep9GqHI6aHQopLW6WKWEpkxGhpLWtTcOopsOANO1Lw98DzqkZUI0THtSIHY/Ot1yDyY1ki/dZXJQeGoEhAR8WY7tl002k7zVFwjh5HvtuRoOwP6mt1y1xNVs5HMZDA/pOo+mo9Iqsoa5EHL0WmOtPlOSJ86x+O8VLgZlOhmR09a0l/ma2rQetTgVuppBBrExGrG+F8SFxAesa0VUXbLWG0EDyoooLP/9k="/>
          <p:cNvSpPr>
            <a:spLocks noChangeAspect="1" noChangeArrowheads="1"/>
          </p:cNvSpPr>
          <p:nvPr/>
        </p:nvSpPr>
        <p:spPr bwMode="auto">
          <a:xfrm>
            <a:off x="368300" y="-581025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2" name="Picture 18" descr="http://t0.gstatic.com/images?q=tbn:ANd9GcRgY_EcFxMuCMO9EhVPE30p8taq0ZeK7ab6v4Zp_ireAe6z0zbXdA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668" y="3278330"/>
            <a:ext cx="1955195" cy="146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444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omic Sans MS" pitchFamily="66" charset="0"/>
              </a:rPr>
              <a:t>Labelling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Giving people labels – applying stereotypes to a particular person.</a:t>
            </a:r>
          </a:p>
          <a:p>
            <a:r>
              <a:rPr lang="en-GB" dirty="0">
                <a:latin typeface="Comic Sans MS" pitchFamily="66" charset="0"/>
              </a:rPr>
              <a:t>When one individual labels another they are unlikely to accept evidence which contradicts this label.</a:t>
            </a:r>
          </a:p>
          <a:p>
            <a:r>
              <a:rPr lang="en-GB" dirty="0">
                <a:latin typeface="Comic Sans MS" pitchFamily="66" charset="0"/>
              </a:rPr>
              <a:t>Labels often become self fulfilling prophecies.</a:t>
            </a:r>
          </a:p>
          <a:p>
            <a:r>
              <a:rPr lang="en-GB" dirty="0">
                <a:latin typeface="Comic Sans MS" pitchFamily="66" charset="0"/>
              </a:rPr>
              <a:t>Labels result in individual discrimination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658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omic Sans MS" pitchFamily="66" charset="0"/>
              </a:rPr>
              <a:t>Infringement of rights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Not respecting an individuals rights and not letting them practice their culture.</a:t>
            </a:r>
          </a:p>
          <a:p>
            <a:r>
              <a:rPr lang="en-GB" dirty="0">
                <a:latin typeface="Comic Sans MS" pitchFamily="66" charset="0"/>
              </a:rPr>
              <a:t>Devaluing people – Treating their needs and interests as of less value than others.</a:t>
            </a:r>
          </a:p>
          <a:p>
            <a:r>
              <a:rPr lang="en-GB" dirty="0">
                <a:latin typeface="Comic Sans MS" pitchFamily="66" charset="0"/>
              </a:rPr>
              <a:t>This often occurs due to people’s attitudes, prejudices and labelling.</a:t>
            </a:r>
          </a:p>
        </p:txBody>
      </p:sp>
    </p:spTree>
    <p:extLst>
      <p:ext uri="{BB962C8B-B14F-4D97-AF65-F5344CB8AC3E}">
        <p14:creationId xmlns:p14="http://schemas.microsoft.com/office/powerpoint/2010/main" val="1116156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Comic Sans MS" pitchFamily="66" charset="0"/>
              </a:rPr>
              <a:t>Covert and Overt abuse of power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b="1" dirty="0">
                <a:latin typeface="Comic Sans MS" pitchFamily="66" charset="0"/>
              </a:rPr>
              <a:t>Covert</a:t>
            </a:r>
          </a:p>
          <a:p>
            <a:r>
              <a:rPr lang="en-GB" dirty="0">
                <a:latin typeface="Comic Sans MS" pitchFamily="66" charset="0"/>
              </a:rPr>
              <a:t>Hidden use of power to discriminate.</a:t>
            </a:r>
          </a:p>
          <a:p>
            <a:r>
              <a:rPr lang="en-GB" dirty="0">
                <a:latin typeface="Comic Sans MS" pitchFamily="66" charset="0"/>
              </a:rPr>
              <a:t>This indirect discrimination involves treating someone less favourably.</a:t>
            </a:r>
          </a:p>
          <a:p>
            <a:r>
              <a:rPr lang="en-GB" dirty="0">
                <a:latin typeface="Comic Sans MS" pitchFamily="66" charset="0"/>
              </a:rPr>
              <a:t>For example an older person not getting the same level of treatment as a younger person.</a:t>
            </a:r>
          </a:p>
          <a:p>
            <a:pPr>
              <a:buNone/>
            </a:pPr>
            <a:r>
              <a:rPr lang="en-GB" b="1" dirty="0">
                <a:latin typeface="Comic Sans MS" pitchFamily="66" charset="0"/>
              </a:rPr>
              <a:t>Overt</a:t>
            </a:r>
          </a:p>
          <a:p>
            <a:r>
              <a:rPr lang="en-GB" dirty="0">
                <a:latin typeface="Comic Sans MS" pitchFamily="66" charset="0"/>
              </a:rPr>
              <a:t>Openly using power to discriminate.</a:t>
            </a:r>
          </a:p>
          <a:p>
            <a:r>
              <a:rPr lang="en-GB" dirty="0">
                <a:latin typeface="Comic Sans MS" pitchFamily="66" charset="0"/>
              </a:rPr>
              <a:t>Similar outcome to Covert but if the individual it is likely to have a greater impact on their life.</a:t>
            </a:r>
          </a:p>
          <a:p>
            <a:pPr>
              <a:buNone/>
            </a:pPr>
            <a:endParaRPr lang="en-GB" b="1" dirty="0">
              <a:latin typeface="Comic Sans MS" pitchFamily="66" charset="0"/>
            </a:endParaRPr>
          </a:p>
          <a:p>
            <a:pPr>
              <a:buNone/>
            </a:pPr>
            <a:endParaRPr lang="en-GB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180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Bullying is defined as deliberately hurtful behaviour repeated over a period of time.</a:t>
            </a:r>
          </a:p>
          <a:p>
            <a:r>
              <a:rPr lang="en-GB" dirty="0">
                <a:latin typeface="Comic Sans MS" pitchFamily="66" charset="0"/>
              </a:rPr>
              <a:t>This can take various forms - physical, written (including cyber) and verbal. All are forms of harassment and can lead to mental distress.</a:t>
            </a:r>
          </a:p>
        </p:txBody>
      </p:sp>
    </p:spTree>
    <p:extLst>
      <p:ext uri="{BB962C8B-B14F-4D97-AF65-F5344CB8AC3E}">
        <p14:creationId xmlns:p14="http://schemas.microsoft.com/office/powerpoint/2010/main" val="3579375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Abuse</a:t>
            </a:r>
            <a:br>
              <a:rPr lang="en-GB" dirty="0">
                <a:latin typeface="Comic Sans MS" pitchFamily="66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dirty="0">
                <a:latin typeface="Comic Sans MS" pitchFamily="66" charset="0"/>
              </a:rPr>
              <a:t>Abuse can take different forms</a:t>
            </a:r>
          </a:p>
          <a:p>
            <a:r>
              <a:rPr lang="en-GB" sz="2400" dirty="0">
                <a:latin typeface="Comic Sans MS" pitchFamily="66" charset="0"/>
              </a:rPr>
              <a:t>Neglect – this means to leave someone uncared for, this can be not meeting physical needs or not meeting psychological needs such as communication, safety or security.</a:t>
            </a:r>
          </a:p>
          <a:p>
            <a:r>
              <a:rPr lang="en-GB" sz="2400" dirty="0">
                <a:latin typeface="Comic Sans MS" pitchFamily="66" charset="0"/>
              </a:rPr>
              <a:t>Hostility – may be due to a lack of understanding about the person or a fundamental disagreement about their beliefs &amp; values.</a:t>
            </a:r>
          </a:p>
          <a:p>
            <a:r>
              <a:rPr lang="en-GB" sz="2400" dirty="0">
                <a:latin typeface="Comic Sans MS" pitchFamily="66" charset="0"/>
              </a:rPr>
              <a:t>Verbal abuse </a:t>
            </a:r>
          </a:p>
          <a:p>
            <a:r>
              <a:rPr lang="en-GB" sz="2400" dirty="0">
                <a:latin typeface="Comic Sans MS" pitchFamily="66" charset="0"/>
              </a:rPr>
              <a:t>Psychological abuse</a:t>
            </a:r>
          </a:p>
          <a:p>
            <a:r>
              <a:rPr lang="en-GB" sz="2400" dirty="0">
                <a:latin typeface="Comic Sans MS" pitchFamily="66" charset="0"/>
              </a:rPr>
              <a:t>Physical abuse</a:t>
            </a:r>
          </a:p>
        </p:txBody>
      </p:sp>
    </p:spTree>
    <p:extLst>
      <p:ext uri="{BB962C8B-B14F-4D97-AF65-F5344CB8AC3E}">
        <p14:creationId xmlns:p14="http://schemas.microsoft.com/office/powerpoint/2010/main" val="557092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latin typeface="Comic Sans MS" pitchFamily="66" charset="0"/>
              </a:rPr>
              <a:t>Paired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Undertake the discriminatory practices activities </a:t>
            </a:r>
          </a:p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Discriminatory Practice Activity </a:t>
            </a:r>
          </a:p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Activity 14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C:\Users\annh.CARMEL_NT_DOM\AppData\Local\Microsoft\Windows\Temporary Internet Files\Content.IE5\B5JV7S0E\MC9004343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206500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nh.CARMEL_NT_DOM\AppData\Local\Microsoft\Windows\Temporary Internet Files\Content.IE5\B5JV7S0E\MC9004343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0"/>
            <a:ext cx="1206500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972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itchFamily="66" charset="0"/>
              </a:rPr>
              <a:t>The effects of discrimination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Marginalisation – people feel they are not part of the main group in society.</a:t>
            </a:r>
          </a:p>
          <a:p>
            <a:r>
              <a:rPr lang="en-GB" dirty="0">
                <a:latin typeface="Comic Sans MS" pitchFamily="66" charset="0"/>
              </a:rPr>
              <a:t>Disempowerment – makes a person or group less powerful or confident.</a:t>
            </a:r>
          </a:p>
          <a:p>
            <a:r>
              <a:rPr lang="en-GB" dirty="0">
                <a:latin typeface="Comic Sans MS" pitchFamily="66" charset="0"/>
              </a:rPr>
              <a:t>Low self esteem &amp; self identity.</a:t>
            </a:r>
          </a:p>
          <a:p>
            <a:r>
              <a:rPr lang="en-GB" dirty="0">
                <a:latin typeface="Comic Sans MS" pitchFamily="66" charset="0"/>
              </a:rPr>
              <a:t>Restricted opportunities</a:t>
            </a:r>
          </a:p>
          <a:p>
            <a:r>
              <a:rPr lang="en-GB" dirty="0">
                <a:latin typeface="Comic Sans MS" pitchFamily="66" charset="0"/>
              </a:rPr>
              <a:t>Negative behaviours - aggression</a:t>
            </a:r>
          </a:p>
        </p:txBody>
      </p:sp>
      <p:pic>
        <p:nvPicPr>
          <p:cNvPr id="2050" name="Picture 2" descr="C:\Users\annh.CARMEL_NT_DOM\AppData\Local\Microsoft\Windows\Temporary Internet Files\Content.IE5\8BE6EUM3\MC90043381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168" y="5029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6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omic Sans MS" pitchFamily="66" charset="0"/>
              </a:rPr>
              <a:t>Effects of Discrimination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646075"/>
              </p:ext>
            </p:extLst>
          </p:nvPr>
        </p:nvGraphicFramePr>
        <p:xfrm>
          <a:off x="431032" y="1556792"/>
          <a:ext cx="871296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latin typeface="Comic Sans MS" pitchFamily="66" charset="0"/>
              </a:rPr>
              <a:t>Why might Health &amp; social Care practitioners discriminate against people?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Attitudes and prejudices</a:t>
            </a:r>
          </a:p>
          <a:p>
            <a:r>
              <a:rPr lang="en-GB" dirty="0">
                <a:latin typeface="Comic Sans MS" pitchFamily="66" charset="0"/>
              </a:rPr>
              <a:t>Stereotyping</a:t>
            </a:r>
          </a:p>
          <a:p>
            <a:r>
              <a:rPr lang="en-GB" dirty="0">
                <a:latin typeface="Comic Sans MS" pitchFamily="66" charset="0"/>
              </a:rPr>
              <a:t>Lack of motivation</a:t>
            </a:r>
          </a:p>
          <a:p>
            <a:r>
              <a:rPr lang="en-GB" dirty="0">
                <a:latin typeface="Comic Sans MS" pitchFamily="66" charset="0"/>
              </a:rPr>
              <a:t>Conformity with inappropriate workplace norms</a:t>
            </a:r>
          </a:p>
          <a:p>
            <a:r>
              <a:rPr lang="en-GB" dirty="0">
                <a:latin typeface="Comic Sans MS" pitchFamily="66" charset="0"/>
              </a:rPr>
              <a:t>Preoccupation with their own needs</a:t>
            </a:r>
          </a:p>
          <a:p>
            <a:r>
              <a:rPr lang="en-GB" dirty="0">
                <a:latin typeface="Comic Sans MS" pitchFamily="66" charset="0"/>
              </a:rPr>
              <a:t>Lack of skill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196752"/>
            <a:ext cx="2604344" cy="188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222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4000" dirty="0">
                <a:latin typeface="Comic Sans MS" pitchFamily="66" charset="0"/>
              </a:rPr>
              <a:t>Lack of Motivation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Comic Sans MS" pitchFamily="66" charset="0"/>
              </a:rPr>
              <a:t>A person who lacks motivation might have few reasons for treating people well.</a:t>
            </a:r>
          </a:p>
          <a:p>
            <a:r>
              <a:rPr lang="en-GB" sz="2400" dirty="0">
                <a:latin typeface="Comic Sans MS" pitchFamily="66" charset="0"/>
              </a:rPr>
              <a:t>Lack of motivation can occur when a person has a job that they do not enjoy or for which they have little aptitude.</a:t>
            </a:r>
          </a:p>
          <a:p>
            <a:r>
              <a:rPr lang="en-GB" sz="2400" dirty="0">
                <a:latin typeface="Comic Sans MS" pitchFamily="66" charset="0"/>
              </a:rPr>
              <a:t>It can also occur when people perceive that they are not valued or well treated at work. </a:t>
            </a:r>
            <a:r>
              <a:rPr lang="en-GB" sz="2400" dirty="0" err="1">
                <a:latin typeface="Comic Sans MS" pitchFamily="66" charset="0"/>
              </a:rPr>
              <a:t>Eg</a:t>
            </a:r>
            <a:r>
              <a:rPr lang="en-GB" sz="2400" dirty="0">
                <a:latin typeface="Comic Sans MS" pitchFamily="66" charset="0"/>
              </a:rPr>
              <a:t> if they are low paid, frequently criticised and never praised.</a:t>
            </a:r>
          </a:p>
        </p:txBody>
      </p:sp>
      <p:pic>
        <p:nvPicPr>
          <p:cNvPr id="15365" name="Picture 5" descr="http://pics.livejournal.com/qaddafi/pic/000014d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373216"/>
            <a:ext cx="2311847" cy="1163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http://www.cartoonstock.com/newscartoons/cartoonists/bgr/lowres/bgrn740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2471192" cy="164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75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Comic Sans MS" pitchFamily="66" charset="0"/>
              </a:rPr>
              <a:t>Discrimination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307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Comic Sans MS" pitchFamily="66" charset="0"/>
              </a:rPr>
              <a:t>Conformity with Workplace Norms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Comic Sans MS" pitchFamily="66" charset="0"/>
              </a:rPr>
              <a:t>A norm is a behaviour or belief shared by most members of a group.</a:t>
            </a:r>
          </a:p>
          <a:p>
            <a:r>
              <a:rPr lang="en-GB" sz="2400" dirty="0">
                <a:latin typeface="Comic Sans MS" pitchFamily="66" charset="0"/>
              </a:rPr>
              <a:t>People who work together develop norms in the way that they treat each other or do their job.</a:t>
            </a:r>
          </a:p>
          <a:p>
            <a:r>
              <a:rPr lang="en-GB" sz="2400" dirty="0" err="1">
                <a:latin typeface="Comic Sans MS" pitchFamily="66" charset="0"/>
              </a:rPr>
              <a:t>Eg</a:t>
            </a:r>
            <a:r>
              <a:rPr lang="en-GB" sz="2400" dirty="0">
                <a:latin typeface="Comic Sans MS" pitchFamily="66" charset="0"/>
              </a:rPr>
              <a:t> it might be the norm for workers to ‘cover up’ for each other if something goes wrong.</a:t>
            </a:r>
          </a:p>
        </p:txBody>
      </p:sp>
      <p:pic>
        <p:nvPicPr>
          <p:cNvPr id="16389" name="Picture 5" descr="http://www.highlandhomecarers.co.uk/images/lady_with_car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365104"/>
            <a:ext cx="2406328" cy="181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232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Comic Sans MS" pitchFamily="66" charset="0"/>
              </a:rPr>
              <a:t>Conformity with Workplace Norms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GB" sz="2400" dirty="0">
                <a:latin typeface="Comic Sans MS" pitchFamily="66" charset="0"/>
              </a:rPr>
              <a:t>When a new member of staff starts work in an organisation a process of socialisation begins by which that member of staff learns (usually by observation) what the workplace norms are.</a:t>
            </a: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In some cases, workplace norms may be inappropriate </a:t>
            </a:r>
            <a:r>
              <a:rPr lang="en-GB" sz="2400" dirty="0" err="1">
                <a:latin typeface="Comic Sans MS" pitchFamily="66" charset="0"/>
              </a:rPr>
              <a:t>eg</a:t>
            </a:r>
            <a:r>
              <a:rPr lang="en-GB" sz="2400" dirty="0">
                <a:latin typeface="Comic Sans MS" pitchFamily="66" charset="0"/>
              </a:rPr>
              <a:t> they could have potentially dangerous consequences.  </a:t>
            </a:r>
          </a:p>
          <a:p>
            <a:r>
              <a:rPr lang="en-GB" sz="2400" dirty="0">
                <a:latin typeface="Comic Sans MS" pitchFamily="66" charset="0"/>
              </a:rPr>
              <a:t>In care settings this could lead to poor treatment of clients</a:t>
            </a:r>
          </a:p>
        </p:txBody>
      </p:sp>
      <p:pic>
        <p:nvPicPr>
          <p:cNvPr id="4099" name="Picture 3" descr="C:\Users\annh.CARMEL_NT_DOM\AppData\Local\Microsoft\Windows\Temporary Internet Files\Content.IE5\8BE6EUM3\MC9000708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460" y="2852936"/>
            <a:ext cx="199925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649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Comic Sans MS" pitchFamily="66" charset="0"/>
              </a:rPr>
              <a:t>Preoccupation with own needs and lack of skills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latin typeface="Comic Sans MS" pitchFamily="66" charset="0"/>
              </a:rPr>
              <a:t>This is a barrier that mainly affects inexperienced care workers.</a:t>
            </a:r>
          </a:p>
          <a:p>
            <a:r>
              <a:rPr lang="en-GB" sz="2800" dirty="0">
                <a:latin typeface="Comic Sans MS" pitchFamily="66" charset="0"/>
              </a:rPr>
              <a:t>If care workers find themselves in a new situation </a:t>
            </a:r>
            <a:r>
              <a:rPr lang="en-GB" sz="2800" dirty="0" err="1">
                <a:latin typeface="Comic Sans MS" pitchFamily="66" charset="0"/>
              </a:rPr>
              <a:t>eg</a:t>
            </a:r>
            <a:r>
              <a:rPr lang="en-GB" sz="2800" dirty="0">
                <a:latin typeface="Comic Sans MS" pitchFamily="66" charset="0"/>
              </a:rPr>
              <a:t> treating a client that they have not previously treated/encountered; there is a tendency for them to focus on their own feelings rather than on the needs of the client.</a:t>
            </a:r>
          </a:p>
        </p:txBody>
      </p:sp>
      <p:pic>
        <p:nvPicPr>
          <p:cNvPr id="3075" name="Picture 3" descr="C:\Users\annh.CARMEL_NT_DOM\AppData\Local\Microsoft\Windows\Temporary Internet Files\Content.IE5\BHXBHSQE\MC90002441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852239"/>
            <a:ext cx="1440160" cy="233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347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Comic Sans MS" panose="030F0702030302020204" pitchFamily="66" charset="0"/>
              </a:rPr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Using Moonie (2005) AS Health &amp; Social Care. Heinemann. Oxford</a:t>
            </a:r>
          </a:p>
          <a:p>
            <a:r>
              <a:rPr lang="en-GB" dirty="0">
                <a:latin typeface="Comic Sans MS" pitchFamily="66" charset="0"/>
              </a:rPr>
              <a:t>Read consider this pg 22 jot dot down your ideas in response to the questions and be ready to discuss them with the rest of the group.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288532"/>
            <a:ext cx="3083362" cy="25694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240" y="148878"/>
            <a:ext cx="1268760" cy="126876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When can an individuals rights be overridden?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latin typeface="Comic Sans MS" pitchFamily="66" charset="0"/>
              </a:rPr>
              <a:t>The right to life and the freedom from degrading and inhumane treatment  are absolute.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Other rights are qualified rights and can be set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aside in some circumstances</a:t>
            </a:r>
          </a:p>
          <a:p>
            <a:r>
              <a:rPr lang="en-GB" dirty="0">
                <a:latin typeface="Comic Sans MS" pitchFamily="66" charset="0"/>
              </a:rPr>
              <a:t>The right to liberty 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		If a crime is committed 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		Under the Mental Health Act (2007) if a 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          person is considered a risk to themselves or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          others.</a:t>
            </a:r>
          </a:p>
          <a:p>
            <a:r>
              <a:rPr lang="en-GB" dirty="0">
                <a:latin typeface="Comic Sans MS" pitchFamily="66" charset="0"/>
              </a:rPr>
              <a:t>The  right to privacy/confidentiality 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		May be limited by the need to prevent a crime, 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         to safeguard an individual or to protect others</a:t>
            </a:r>
          </a:p>
        </p:txBody>
      </p:sp>
    </p:spTree>
    <p:extLst>
      <p:ext uri="{BB962C8B-B14F-4D97-AF65-F5344CB8AC3E}">
        <p14:creationId xmlns:p14="http://schemas.microsoft.com/office/powerpoint/2010/main" val="745510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Stretch &amp;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>
                <a:latin typeface="Comic Sans MS" pitchFamily="66" charset="0"/>
              </a:rPr>
              <a:t>You may want to find out more about </a:t>
            </a:r>
          </a:p>
          <a:p>
            <a:r>
              <a:rPr lang="en-GB" dirty="0">
                <a:latin typeface="Comic Sans MS" pitchFamily="66" charset="0"/>
              </a:rPr>
              <a:t>The Mental Health Act 2007</a:t>
            </a:r>
          </a:p>
          <a:p>
            <a:r>
              <a:rPr lang="en-GB" dirty="0">
                <a:latin typeface="Comic Sans MS" pitchFamily="66" charset="0"/>
              </a:rPr>
              <a:t>The Mental Capacity Act 2005</a:t>
            </a:r>
          </a:p>
          <a:p>
            <a:r>
              <a:rPr lang="en-GB" dirty="0">
                <a:latin typeface="Comic Sans MS" pitchFamily="66" charset="0"/>
              </a:rPr>
              <a:t>The Equality Act 2010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Find out more about the: 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Equality &amp; Human Rights Commission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They can all be discriminated against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>
                <a:latin typeface="Comic Sans MS" pitchFamily="66" charset="0"/>
              </a:rPr>
              <a:t>Gender 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Culture </a:t>
            </a:r>
          </a:p>
          <a:p>
            <a:r>
              <a:rPr lang="en-GB" dirty="0">
                <a:latin typeface="Comic Sans MS" pitchFamily="66" charset="0"/>
              </a:rPr>
              <a:t>Race</a:t>
            </a:r>
          </a:p>
          <a:p>
            <a:r>
              <a:rPr lang="en-GB" dirty="0">
                <a:latin typeface="Comic Sans MS" pitchFamily="66" charset="0"/>
              </a:rPr>
              <a:t>Religion</a:t>
            </a:r>
          </a:p>
          <a:p>
            <a:r>
              <a:rPr lang="en-GB" dirty="0">
                <a:latin typeface="Comic Sans MS" pitchFamily="66" charset="0"/>
              </a:rPr>
              <a:t>Age</a:t>
            </a:r>
          </a:p>
          <a:p>
            <a:r>
              <a:rPr lang="en-GB" dirty="0">
                <a:latin typeface="Comic Sans MS" pitchFamily="66" charset="0"/>
              </a:rPr>
              <a:t>Social Class</a:t>
            </a:r>
          </a:p>
          <a:p>
            <a:r>
              <a:rPr lang="en-GB" dirty="0">
                <a:latin typeface="Comic Sans MS" pitchFamily="66" charset="0"/>
              </a:rPr>
              <a:t>Sexuality</a:t>
            </a:r>
          </a:p>
          <a:p>
            <a:r>
              <a:rPr lang="en-GB" dirty="0">
                <a:latin typeface="Comic Sans MS" pitchFamily="66" charset="0"/>
              </a:rPr>
              <a:t>Family status</a:t>
            </a:r>
          </a:p>
          <a:p>
            <a:r>
              <a:rPr lang="en-GB" dirty="0">
                <a:latin typeface="Comic Sans MS" pitchFamily="66" charset="0"/>
              </a:rPr>
              <a:t>Health Status </a:t>
            </a:r>
          </a:p>
          <a:p>
            <a:r>
              <a:rPr lang="en-GB" dirty="0">
                <a:latin typeface="Comic Sans MS" pitchFamily="66" charset="0"/>
              </a:rPr>
              <a:t>Cognitive ability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35896" y="1600200"/>
            <a:ext cx="5472608" cy="49831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600" dirty="0">
                <a:latin typeface="Comic Sans MS" pitchFamily="66" charset="0"/>
              </a:rPr>
              <a:t>Extension Activity- </a:t>
            </a:r>
            <a:r>
              <a:rPr lang="en-GB" sz="2600">
                <a:latin typeface="Comic Sans MS" pitchFamily="66" charset="0"/>
              </a:rPr>
              <a:t>read/watch </a:t>
            </a:r>
            <a:r>
              <a:rPr lang="en-GB" sz="2600" dirty="0">
                <a:latin typeface="Comic Sans MS" pitchFamily="66" charset="0"/>
              </a:rPr>
              <a:t>the following. Can you find other Articles or video’s examples?</a:t>
            </a: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LBGT</a:t>
            </a:r>
          </a:p>
          <a:p>
            <a:pPr marL="0" indent="0">
              <a:buNone/>
            </a:pPr>
            <a:r>
              <a:rPr lang="en-GB" sz="2200" dirty="0">
                <a:hlinkClick r:id="rId2"/>
              </a:rPr>
              <a:t>https://www.bbc.co.uk/news/technology-49343823</a:t>
            </a:r>
            <a:endParaRPr lang="en-GB" sz="22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Race</a:t>
            </a:r>
          </a:p>
          <a:p>
            <a:pPr marL="0" indent="0">
              <a:buNone/>
            </a:pPr>
            <a:r>
              <a:rPr lang="en-GB" sz="2200" dirty="0">
                <a:hlinkClick r:id="rId3"/>
              </a:rPr>
              <a:t>https://www.bbc.co.uk/news/uk-wales-49410986</a:t>
            </a:r>
            <a:endParaRPr lang="en-GB" sz="22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Disability</a:t>
            </a:r>
          </a:p>
          <a:p>
            <a:pPr marL="0" indent="0">
              <a:buNone/>
            </a:pPr>
            <a:r>
              <a:rPr lang="en-GB" sz="2200" dirty="0">
                <a:hlinkClick r:id="rId4"/>
              </a:rPr>
              <a:t>https://www.bbc.co.uk/news/uk-northern-ireland-49157916</a:t>
            </a:r>
            <a:endParaRPr lang="en-GB" sz="2200" dirty="0"/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Age</a:t>
            </a:r>
          </a:p>
          <a:p>
            <a:pPr marL="0" indent="0">
              <a:buNone/>
            </a:pPr>
            <a:r>
              <a:rPr lang="en-GB" sz="2400" dirty="0">
                <a:hlinkClick r:id="rId5"/>
              </a:rPr>
              <a:t>https://www.bbc.co.uk/news/uk-northern-ireland-48191158</a:t>
            </a:r>
            <a:endParaRPr lang="en-GB" sz="2400" dirty="0"/>
          </a:p>
          <a:p>
            <a:pPr marL="0" indent="0">
              <a:buNone/>
            </a:pPr>
            <a:r>
              <a:rPr lang="en-GB" sz="3100" dirty="0">
                <a:latin typeface="Comic Sans MS" pitchFamily="66" charset="0"/>
              </a:rPr>
              <a:t>Gender</a:t>
            </a:r>
          </a:p>
          <a:p>
            <a:pPr marL="0" indent="0">
              <a:buNone/>
            </a:pPr>
            <a:r>
              <a:rPr lang="en-GB" sz="2400" dirty="0">
                <a:hlinkClick r:id="rId6"/>
              </a:rPr>
              <a:t>https://www.bbc.co.uk/news/technology-45569227</a:t>
            </a:r>
            <a:endParaRPr lang="en-GB" sz="2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84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 </a:t>
            </a:r>
            <a:r>
              <a:rPr lang="en-GB" b="1" dirty="0">
                <a:latin typeface="Comic Sans MS" pitchFamily="66" charset="0"/>
              </a:rPr>
              <a:t>Discrimination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Comic Sans MS" pitchFamily="66" charset="0"/>
              </a:rPr>
              <a:t>The definition of discrimination is the treat someone  less well  person than others because they have a certain set of characteristics. (Moonie 2005)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r>
              <a:rPr lang="en-GB" dirty="0"/>
              <a:t> </a:t>
            </a:r>
            <a:r>
              <a:rPr lang="en-GB" dirty="0">
                <a:latin typeface="Comic Sans MS" pitchFamily="66" charset="0"/>
              </a:rPr>
              <a:t>An individual need not be actually harmed in order to be discriminated against. He or she just needs to be treated </a:t>
            </a:r>
            <a:r>
              <a:rPr lang="en-GB" i="1" dirty="0">
                <a:latin typeface="Comic Sans MS" pitchFamily="66" charset="0"/>
              </a:rPr>
              <a:t>worse</a:t>
            </a:r>
            <a:r>
              <a:rPr lang="en-GB" dirty="0">
                <a:latin typeface="Comic Sans MS" pitchFamily="66" charset="0"/>
              </a:rPr>
              <a:t> than others for some  reason. </a:t>
            </a:r>
          </a:p>
        </p:txBody>
      </p:sp>
    </p:spTree>
    <p:extLst>
      <p:ext uri="{BB962C8B-B14F-4D97-AF65-F5344CB8AC3E}">
        <p14:creationId xmlns:p14="http://schemas.microsoft.com/office/powerpoint/2010/main" val="382162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Discrimination in what ever form has an affect on a persons health &amp; wellbeing.</a:t>
            </a: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Read the case study on what grounds is the person being discriminated against?</a:t>
            </a: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Is this direct or indirect discrimination?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When passing reception you hear a receptionist talking on the phone “Tell your mother that she needs to clearly understand English, otherwise she won’t understand what she is being told ………..”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440728"/>
            <a:ext cx="1222219" cy="14442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183" y="5030534"/>
            <a:ext cx="1734617" cy="185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1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sz="3600" dirty="0">
                <a:latin typeface="Comic Sans MS" pitchFamily="66" charset="0"/>
              </a:rPr>
            </a:br>
            <a:r>
              <a:rPr lang="en-GB" sz="3600" b="1" dirty="0">
                <a:latin typeface="Comic Sans MS" pitchFamily="66" charset="0"/>
              </a:rPr>
              <a:t>Discrimination can come in one of the following forms:</a:t>
            </a:r>
            <a:br>
              <a:rPr lang="en-GB" sz="3600" dirty="0">
                <a:latin typeface="Comic Sans MS" pitchFamily="66" charset="0"/>
              </a:rPr>
            </a:br>
            <a:endParaRPr lang="en-GB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b="1" dirty="0">
                <a:latin typeface="Comic Sans MS" pitchFamily="66" charset="0"/>
                <a:hlinkClick r:id="rId2"/>
              </a:rPr>
              <a:t>http://www.youtube.com/watch?v=_TbvuqRMUO4</a:t>
            </a:r>
            <a:r>
              <a:rPr lang="en-GB" sz="2000" b="1" dirty="0">
                <a:latin typeface="Comic Sans MS" pitchFamily="66" charset="0"/>
              </a:rPr>
              <a:t> </a:t>
            </a:r>
          </a:p>
          <a:p>
            <a:r>
              <a:rPr lang="en-GB" sz="2000" b="1" dirty="0">
                <a:latin typeface="Comic Sans MS" pitchFamily="66" charset="0"/>
              </a:rPr>
              <a:t>Direct discrimination </a:t>
            </a:r>
            <a:r>
              <a:rPr lang="en-GB" sz="2000" dirty="0">
                <a:latin typeface="Comic Sans MS" pitchFamily="66" charset="0"/>
              </a:rPr>
              <a:t>- treating someone with a protected characteristic less favourably than others. This is very open and obvious.</a:t>
            </a:r>
          </a:p>
          <a:p>
            <a:r>
              <a:rPr lang="en-GB" sz="2000" b="1" dirty="0">
                <a:latin typeface="Comic Sans MS" pitchFamily="66" charset="0"/>
              </a:rPr>
              <a:t>Indirect discrimination </a:t>
            </a:r>
            <a:r>
              <a:rPr lang="en-GB" sz="2000" dirty="0">
                <a:latin typeface="Comic Sans MS" pitchFamily="66" charset="0"/>
              </a:rPr>
              <a:t>- putting rules or arrangements in place that apply to everyone, but that put someone with a protected characteristic at an unfair disadvantage. This is a more subtle and less obvious way of discriminating.</a:t>
            </a:r>
          </a:p>
          <a:p>
            <a:r>
              <a:rPr lang="en-GB" sz="2000" b="1" dirty="0">
                <a:latin typeface="Comic Sans MS" pitchFamily="66" charset="0"/>
              </a:rPr>
              <a:t>Harassment</a:t>
            </a:r>
            <a:r>
              <a:rPr lang="en-GB" sz="2000" dirty="0">
                <a:latin typeface="Comic Sans MS" pitchFamily="66" charset="0"/>
              </a:rPr>
              <a:t> - unwanted behaviour linked to a protected characteristic that violates someone’s dignity or creates an offensive environment for them.</a:t>
            </a:r>
          </a:p>
          <a:p>
            <a:r>
              <a:rPr lang="en-GB" sz="2000" b="1" dirty="0">
                <a:latin typeface="Comic Sans MS" pitchFamily="66" charset="0"/>
              </a:rPr>
              <a:t>Victimisation</a:t>
            </a:r>
            <a:r>
              <a:rPr lang="en-GB" sz="2000" dirty="0">
                <a:latin typeface="Comic Sans MS" pitchFamily="66" charset="0"/>
              </a:rPr>
              <a:t> - treating someone unfairly because they’ve complained about discrimination or harassment.</a:t>
            </a:r>
          </a:p>
          <a:p>
            <a:pPr marL="0" indent="0">
              <a:buNone/>
            </a:pPr>
            <a:endParaRPr lang="en-GB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79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Comic Sans MS" pitchFamily="66" charset="0"/>
              </a:rPr>
              <a:t>Behaviours that can lead to Discriminatory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Comic Sans MS" pitchFamily="66" charset="0"/>
              </a:rPr>
              <a:t>Attitudes &amp; Prejudice</a:t>
            </a:r>
          </a:p>
          <a:p>
            <a:r>
              <a:rPr lang="en-GB" dirty="0">
                <a:latin typeface="Comic Sans MS" pitchFamily="66" charset="0"/>
              </a:rPr>
              <a:t>Stereotyping</a:t>
            </a:r>
          </a:p>
          <a:p>
            <a:r>
              <a:rPr lang="en-GB" dirty="0">
                <a:latin typeface="Comic Sans MS" pitchFamily="66" charset="0"/>
              </a:rPr>
              <a:t>Labelling</a:t>
            </a:r>
          </a:p>
          <a:p>
            <a:r>
              <a:rPr lang="en-GB" dirty="0">
                <a:latin typeface="Comic Sans MS" pitchFamily="66" charset="0"/>
              </a:rPr>
              <a:t>Infringement of rights</a:t>
            </a:r>
          </a:p>
          <a:p>
            <a:r>
              <a:rPr lang="en-GB" dirty="0">
                <a:latin typeface="Comic Sans MS" pitchFamily="66" charset="0"/>
              </a:rPr>
              <a:t>Covert abuse of power &amp; Overt abuse of power</a:t>
            </a:r>
          </a:p>
          <a:p>
            <a:r>
              <a:rPr lang="en-GB" dirty="0">
                <a:latin typeface="Comic Sans MS" pitchFamily="66" charset="0"/>
              </a:rPr>
              <a:t>Bullying</a:t>
            </a:r>
          </a:p>
          <a:p>
            <a:r>
              <a:rPr lang="en-GB" dirty="0">
                <a:latin typeface="Comic Sans MS" pitchFamily="66" charset="0"/>
              </a:rPr>
              <a:t>Abuse</a:t>
            </a:r>
          </a:p>
        </p:txBody>
      </p:sp>
    </p:spTree>
    <p:extLst>
      <p:ext uri="{BB962C8B-B14F-4D97-AF65-F5344CB8AC3E}">
        <p14:creationId xmlns:p14="http://schemas.microsoft.com/office/powerpoint/2010/main" val="324576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Comic Sans MS" pitchFamily="66" charset="0"/>
              </a:rPr>
              <a:t>Attitudes and Prejudices.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GB" sz="2600" b="1" dirty="0">
                <a:latin typeface="Comic Sans MS" pitchFamily="66" charset="0"/>
              </a:rPr>
              <a:t>Attitudes: </a:t>
            </a:r>
          </a:p>
          <a:p>
            <a:r>
              <a:rPr lang="en-GB" sz="2600" dirty="0">
                <a:latin typeface="Comic Sans MS" pitchFamily="66" charset="0"/>
              </a:rPr>
              <a:t>An attitude is a long-lasting set of beliefs, feelings and behaviour tendencies towards an individual, group or object.</a:t>
            </a:r>
          </a:p>
          <a:p>
            <a:r>
              <a:rPr lang="en-GB" sz="2600" dirty="0">
                <a:latin typeface="Comic Sans MS" pitchFamily="66" charset="0"/>
              </a:rPr>
              <a:t>An attitude can act as a barrier to treating people well </a:t>
            </a:r>
            <a:r>
              <a:rPr lang="en-GB" sz="2600" dirty="0" err="1">
                <a:latin typeface="Comic Sans MS" pitchFamily="66" charset="0"/>
              </a:rPr>
              <a:t>eg</a:t>
            </a:r>
            <a:r>
              <a:rPr lang="en-GB" sz="2600" dirty="0">
                <a:latin typeface="Comic Sans MS" pitchFamily="66" charset="0"/>
              </a:rPr>
              <a:t> by shaping the way a care worker thinks about clients.</a:t>
            </a:r>
          </a:p>
          <a:p>
            <a:r>
              <a:rPr lang="en-GB" sz="2600" dirty="0">
                <a:latin typeface="Comic Sans MS" pitchFamily="66" charset="0"/>
              </a:rPr>
              <a:t>This can prevent a care worker thinking about a client as an individual.</a:t>
            </a:r>
          </a:p>
          <a:p>
            <a:pPr>
              <a:buFontTx/>
              <a:buNone/>
            </a:pPr>
            <a:r>
              <a:rPr lang="en-GB" sz="2600" dirty="0">
                <a:latin typeface="Comic Sans MS" pitchFamily="66" charset="0"/>
              </a:rPr>
              <a:t> </a:t>
            </a:r>
          </a:p>
          <a:p>
            <a:pPr>
              <a:buFontTx/>
              <a:buNone/>
            </a:pPr>
            <a:r>
              <a:rPr lang="en-GB" sz="2600" b="1" dirty="0">
                <a:latin typeface="Comic Sans MS" pitchFamily="66" charset="0"/>
              </a:rPr>
              <a:t>Prejudices:</a:t>
            </a:r>
            <a:endParaRPr lang="en-GB" sz="2600" dirty="0">
              <a:latin typeface="Comic Sans MS" pitchFamily="66" charset="0"/>
            </a:endParaRPr>
          </a:p>
          <a:p>
            <a:r>
              <a:rPr lang="en-GB" sz="2600" dirty="0">
                <a:latin typeface="Comic Sans MS" pitchFamily="66" charset="0"/>
              </a:rPr>
              <a:t>These are attitudes or prejudgements that are generally negative and lead to discrimination.</a:t>
            </a:r>
          </a:p>
          <a:p>
            <a:r>
              <a:rPr lang="en-GB" sz="2600" dirty="0">
                <a:latin typeface="Comic Sans MS" pitchFamily="66" charset="0"/>
              </a:rPr>
              <a:t>Attitudes are called prejudices when they are generally disapproved of or are seen to be socially unacceptable.</a:t>
            </a:r>
          </a:p>
          <a:p>
            <a:r>
              <a:rPr lang="en-GB" sz="2600" dirty="0">
                <a:latin typeface="Comic Sans MS" pitchFamily="66" charset="0"/>
              </a:rPr>
              <a:t>Prejudice is often based on ignorance and stereotyped views of an individual or group.</a:t>
            </a:r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pPr>
              <a:buFontTx/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4929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Comic Sans MS" pitchFamily="66" charset="0"/>
              </a:rPr>
              <a:t>Stereotyping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en-GB" sz="2400" dirty="0">
                <a:latin typeface="Comic Sans MS" pitchFamily="66" charset="0"/>
              </a:rPr>
              <a:t>Is an oversimplified belief that all members of a particular social group share some particular characteristic.</a:t>
            </a:r>
          </a:p>
          <a:p>
            <a:r>
              <a:rPr lang="en-GB" sz="2400" dirty="0">
                <a:latin typeface="Comic Sans MS" pitchFamily="66" charset="0"/>
              </a:rPr>
              <a:t>Stereotypes are culturally transmitted.- beliefs learned from other people, often parents or peers but also from the media.</a:t>
            </a:r>
          </a:p>
          <a:p>
            <a:r>
              <a:rPr lang="en-GB" sz="2400" dirty="0">
                <a:latin typeface="Comic Sans MS" pitchFamily="66" charset="0"/>
              </a:rPr>
              <a:t>Stereotyping means noticing or assuming that a person belongs to a particular social group and applying a stereotype to them i.e. assuming that the person has a characteristic believed to be shared by members of that group.</a:t>
            </a:r>
          </a:p>
          <a:p>
            <a:r>
              <a:rPr lang="en-GB" sz="2400" dirty="0">
                <a:latin typeface="Comic Sans MS" pitchFamily="66" charset="0"/>
              </a:rPr>
              <a:t>It  acts as a barrier because it leads care workers to make assumptions about clients instead of really getting to know them.</a:t>
            </a:r>
          </a:p>
        </p:txBody>
      </p:sp>
      <p:pic>
        <p:nvPicPr>
          <p:cNvPr id="8197" name="Picture 5" descr="http://www.wolffandassociates.com/photos/discrimina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491258" cy="123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84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1353</Words>
  <Application>Microsoft Office PowerPoint</Application>
  <PresentationFormat>On-screen Show (4:3)</PresentationFormat>
  <Paragraphs>160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Comic Sans MS</vt:lpstr>
      <vt:lpstr>Office Theme</vt:lpstr>
      <vt:lpstr>What do these people have in common?</vt:lpstr>
      <vt:lpstr>Discrimination</vt:lpstr>
      <vt:lpstr>They can all be discriminated against</vt:lpstr>
      <vt:lpstr> Discrimination</vt:lpstr>
      <vt:lpstr>PowerPoint Presentation</vt:lpstr>
      <vt:lpstr> Discrimination can come in one of the following forms: </vt:lpstr>
      <vt:lpstr>Behaviours that can lead to Discriminatory Practice</vt:lpstr>
      <vt:lpstr>Attitudes and Prejudices.</vt:lpstr>
      <vt:lpstr>Stereotyping</vt:lpstr>
      <vt:lpstr>Labelling</vt:lpstr>
      <vt:lpstr>Infringement of rights</vt:lpstr>
      <vt:lpstr>Covert and Overt abuse of power</vt:lpstr>
      <vt:lpstr>Bullying</vt:lpstr>
      <vt:lpstr>Abuse </vt:lpstr>
      <vt:lpstr>Paired Activity</vt:lpstr>
      <vt:lpstr>The effects of discrimination</vt:lpstr>
      <vt:lpstr>Effects of Discrimination </vt:lpstr>
      <vt:lpstr>Why might Health &amp; social Care practitioners discriminate against people?</vt:lpstr>
      <vt:lpstr>Lack of Motivation</vt:lpstr>
      <vt:lpstr>Conformity with Workplace Norms</vt:lpstr>
      <vt:lpstr>Conformity with Workplace Norms</vt:lpstr>
      <vt:lpstr>Preoccupation with own needs and lack of skills</vt:lpstr>
      <vt:lpstr>Activity</vt:lpstr>
      <vt:lpstr>When can an individuals rights be overridden?</vt:lpstr>
      <vt:lpstr>Stretch &amp; Challenge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Basis of Discrimination</dc:title>
  <dc:creator>build</dc:creator>
  <cp:lastModifiedBy>Peter Bruce</cp:lastModifiedBy>
  <cp:revision>47</cp:revision>
  <dcterms:created xsi:type="dcterms:W3CDTF">2012-11-27T13:49:24Z</dcterms:created>
  <dcterms:modified xsi:type="dcterms:W3CDTF">2019-08-27T12:44:22Z</dcterms:modified>
</cp:coreProperties>
</file>