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81" r:id="rId2"/>
    <p:sldId id="257" r:id="rId3"/>
    <p:sldId id="288" r:id="rId4"/>
    <p:sldId id="287" r:id="rId5"/>
    <p:sldId id="285" r:id="rId6"/>
    <p:sldId id="283" r:id="rId7"/>
    <p:sldId id="289" r:id="rId8"/>
    <p:sldId id="256" r:id="rId9"/>
    <p:sldId id="292" r:id="rId10"/>
    <p:sldId id="259" r:id="rId11"/>
    <p:sldId id="268" r:id="rId12"/>
    <p:sldId id="269" r:id="rId13"/>
    <p:sldId id="270" r:id="rId14"/>
    <p:sldId id="273" r:id="rId15"/>
    <p:sldId id="277" r:id="rId16"/>
    <p:sldId id="263" r:id="rId17"/>
    <p:sldId id="264" r:id="rId18"/>
    <p:sldId id="266" r:id="rId19"/>
    <p:sldId id="293" r:id="rId20"/>
    <p:sldId id="291" r:id="rId21"/>
    <p:sldId id="297" r:id="rId22"/>
    <p:sldId id="298" r:id="rId23"/>
    <p:sldId id="299" r:id="rId24"/>
    <p:sldId id="294" r:id="rId25"/>
    <p:sldId id="290" r:id="rId26"/>
    <p:sldId id="296" r:id="rId27"/>
    <p:sldId id="295" r:id="rId28"/>
    <p:sldId id="301" r:id="rId29"/>
    <p:sldId id="30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94660"/>
  </p:normalViewPr>
  <p:slideViewPr>
    <p:cSldViewPr>
      <p:cViewPr varScale="1">
        <p:scale>
          <a:sx n="104" d="100"/>
          <a:sy n="104" d="100"/>
        </p:scale>
        <p:origin x="123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4CC28D-E9C1-4558-9AD3-952619A1339E}" type="datetimeFigureOut">
              <a:rPr lang="en-GB" smtClean="0"/>
              <a:t>27/08/2019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A6C35-7ED3-40B5-B752-9E8DE606FDD0}" type="slidenum">
              <a:rPr lang="en-GB" smtClean="0"/>
              <a:t>‹#›</a:t>
            </a:fld>
            <a:endParaRPr lang="en-GB"/>
          </a:p>
        </p:txBody>
      </p:sp>
    </p:spTree>
    <p:extLst>
      <p:ext uri="{BB962C8B-B14F-4D97-AF65-F5344CB8AC3E}">
        <p14:creationId xmlns:p14="http://schemas.microsoft.com/office/powerpoint/2010/main" val="298538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17B6F0-F05B-4365-B6B7-2F0FE7185C1D}" type="datetimeFigureOut">
              <a:rPr lang="en-GB" smtClean="0"/>
              <a:pPr/>
              <a:t>27/08/2019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0FB7FA-FC54-4B99-A01D-FBF8B0DF900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7B6F0-F05B-4365-B6B7-2F0FE7185C1D}" type="datetimeFigureOut">
              <a:rPr lang="en-GB" smtClean="0"/>
              <a:pPr/>
              <a:t>27/08/2019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FB7FA-FC54-4B99-A01D-FBF8B0DF900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qualityhumanrights.com/en/disability-advice-and-guidance"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discriminationhelp.org.uk/equality-act-2010-what-difference-has-it-made/" TargetMode="External"/><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discriminationhelp.org.uk/equality-act-2010-what-difference-has-it-mad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hrmagazine.co.uk/hro/news/1020426/the-equality-act"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equalityhumanrights.com/uploaded_files/research/psed_health.pdf"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www.equalityhumanrights.com/uploaded_files/EqualityAct/PSED/health_policy_web.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W3nZ7iL6Ie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latin typeface="Comic Sans MS" pitchFamily="66" charset="0"/>
              </a:rPr>
              <a:t>The Equality Act 2010</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3068960"/>
            <a:ext cx="2455754" cy="3645024"/>
          </a:xfrm>
          <a:prstGeom prst="rect">
            <a:avLst/>
          </a:prstGeom>
        </p:spPr>
      </p:pic>
      <p:sp>
        <p:nvSpPr>
          <p:cNvPr id="5" name="Subtitle 4"/>
          <p:cNvSpPr>
            <a:spLocks noGrp="1"/>
          </p:cNvSpPr>
          <p:nvPr>
            <p:ph type="subTitle" idx="1"/>
          </p:nvPr>
        </p:nvSpPr>
        <p:spPr>
          <a:xfrm>
            <a:off x="2483768" y="3933056"/>
            <a:ext cx="6400800" cy="1752600"/>
          </a:xfrm>
        </p:spPr>
        <p:txBody>
          <a:bodyPr>
            <a:normAutofit/>
          </a:bodyPr>
          <a:lstStyle/>
          <a:p>
            <a:endParaRPr lang="en-GB" dirty="0"/>
          </a:p>
          <a:p>
            <a:r>
              <a:rPr lang="en-GB" dirty="0">
                <a:hlinkClick r:id="rId3"/>
              </a:rPr>
              <a:t>https://www.equalityhumanrights.com/en/disability-advice-and-guidance</a:t>
            </a:r>
            <a:r>
              <a:rPr lang="en-GB"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solidFill>
                  <a:srgbClr val="0070C0"/>
                </a:solidFill>
                <a:latin typeface="Comic Sans MS" pitchFamily="66" charset="0"/>
              </a:rPr>
              <a:t>Research</a:t>
            </a:r>
            <a:r>
              <a:rPr lang="en-GB" sz="2400" dirty="0">
                <a:latin typeface="Comic Sans MS" pitchFamily="66" charset="0"/>
              </a:rPr>
              <a:t> - Government Equalities Office (GEO) evaluation of the Equality Act 2010</a:t>
            </a:r>
            <a:endParaRPr lang="en-GB" sz="2400" dirty="0"/>
          </a:p>
        </p:txBody>
      </p:sp>
      <p:sp>
        <p:nvSpPr>
          <p:cNvPr id="3" name="Content Placeholder 2"/>
          <p:cNvSpPr>
            <a:spLocks noGrp="1"/>
          </p:cNvSpPr>
          <p:nvPr>
            <p:ph idx="1"/>
          </p:nvPr>
        </p:nvSpPr>
        <p:spPr/>
        <p:txBody>
          <a:bodyPr>
            <a:normAutofit fontScale="85000" lnSpcReduction="20000"/>
          </a:bodyPr>
          <a:lstStyle/>
          <a:p>
            <a:r>
              <a:rPr lang="en-GB" dirty="0">
                <a:latin typeface="Comic Sans MS" pitchFamily="66" charset="0"/>
              </a:rPr>
              <a:t>This research took place one year after the Act was implemented</a:t>
            </a:r>
          </a:p>
          <a:p>
            <a:r>
              <a:rPr lang="en-GB" dirty="0">
                <a:latin typeface="Comic Sans MS" pitchFamily="66" charset="0"/>
              </a:rPr>
              <a:t>Telephone surveys conducted between November 2011 and January 2012 of 1,811 establishments with two or more employees across England, Scotland and Wales. </a:t>
            </a:r>
            <a:r>
              <a:rPr lang="en-GB" dirty="0"/>
              <a:t> </a:t>
            </a:r>
            <a:endParaRPr lang="en-GB" dirty="0">
              <a:latin typeface="Comic Sans MS" pitchFamily="66" charset="0"/>
            </a:endParaRPr>
          </a:p>
          <a:p>
            <a:r>
              <a:rPr lang="en-GB" dirty="0">
                <a:latin typeface="Comic Sans MS" pitchFamily="66" charset="0"/>
              </a:rPr>
              <a:t>Included the private and public sectors as well as the voluntary, community and social enterprise (VCSE) sector. </a:t>
            </a:r>
          </a:p>
          <a:p>
            <a:r>
              <a:rPr lang="en-GB" dirty="0">
                <a:latin typeface="Comic Sans MS" pitchFamily="66" charset="0"/>
              </a:rPr>
              <a:t>The most senior person responsible for staff or personnel issues was interviewed. </a:t>
            </a:r>
          </a:p>
          <a:p>
            <a:r>
              <a:rPr lang="en-GB" dirty="0">
                <a:latin typeface="Comic Sans MS" pitchFamily="66" charset="0"/>
              </a:rPr>
              <a:t>The results were published in three reports.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Overall findings of the evaluation.</a:t>
            </a:r>
          </a:p>
        </p:txBody>
      </p:sp>
      <p:sp>
        <p:nvSpPr>
          <p:cNvPr id="3" name="Content Placeholder 2"/>
          <p:cNvSpPr>
            <a:spLocks noGrp="1"/>
          </p:cNvSpPr>
          <p:nvPr>
            <p:ph idx="1"/>
          </p:nvPr>
        </p:nvSpPr>
        <p:spPr/>
        <p:txBody>
          <a:bodyPr>
            <a:normAutofit fontScale="70000" lnSpcReduction="20000"/>
          </a:bodyPr>
          <a:lstStyle/>
          <a:p>
            <a:r>
              <a:rPr lang="en-GB" dirty="0">
                <a:latin typeface="Comic Sans MS" pitchFamily="66" charset="0"/>
              </a:rPr>
              <a:t>Widespread engagement with equalities and with equality legislation. </a:t>
            </a:r>
          </a:p>
          <a:p>
            <a:r>
              <a:rPr lang="en-GB" dirty="0">
                <a:latin typeface="Comic Sans MS" pitchFamily="66" charset="0"/>
              </a:rPr>
              <a:t>Stronger in the public sector than in the private sector, and in larger rather than smaller firms.</a:t>
            </a:r>
          </a:p>
          <a:p>
            <a:r>
              <a:rPr lang="en-GB" dirty="0">
                <a:latin typeface="Comic Sans MS" pitchFamily="66" charset="0"/>
              </a:rPr>
              <a:t>The overwhelming majority of establishments had either a written policy relating to equality or an approach to discrimination issues that was known by their employees. </a:t>
            </a:r>
          </a:p>
          <a:p>
            <a:pPr>
              <a:buNone/>
            </a:pPr>
            <a:r>
              <a:rPr lang="en-GB" b="1" dirty="0">
                <a:solidFill>
                  <a:srgbClr val="0070C0"/>
                </a:solidFill>
                <a:latin typeface="Comic Sans MS" pitchFamily="66" charset="0"/>
              </a:rPr>
              <a:t>What does this show about the influence and success so</a:t>
            </a:r>
          </a:p>
          <a:p>
            <a:pPr>
              <a:buNone/>
            </a:pPr>
            <a:r>
              <a:rPr lang="en-GB" b="1" dirty="0">
                <a:solidFill>
                  <a:srgbClr val="0070C0"/>
                </a:solidFill>
                <a:latin typeface="Comic Sans MS" pitchFamily="66" charset="0"/>
              </a:rPr>
              <a:t>far of the Equality Act?</a:t>
            </a:r>
          </a:p>
          <a:p>
            <a:pPr>
              <a:buNone/>
            </a:pPr>
            <a:r>
              <a:rPr lang="en-GB" i="1" dirty="0">
                <a:latin typeface="Comic Sans MS" pitchFamily="66" charset="0"/>
              </a:rPr>
              <a:t>The legislation is having effect  across all sectors but</a:t>
            </a:r>
          </a:p>
          <a:p>
            <a:pPr>
              <a:buNone/>
            </a:pPr>
            <a:r>
              <a:rPr lang="en-GB" i="1" dirty="0">
                <a:latin typeface="Comic Sans MS" pitchFamily="66" charset="0"/>
              </a:rPr>
              <a:t>engagement is greater in larger organisations and in the</a:t>
            </a:r>
          </a:p>
          <a:p>
            <a:pPr>
              <a:buNone/>
            </a:pPr>
            <a:r>
              <a:rPr lang="en-GB" i="1" dirty="0">
                <a:latin typeface="Comic Sans MS" pitchFamily="66" charset="0"/>
              </a:rPr>
              <a:t>public sector possibly as an effect of the public equality</a:t>
            </a:r>
          </a:p>
          <a:p>
            <a:pPr>
              <a:buNone/>
            </a:pPr>
            <a:r>
              <a:rPr lang="en-GB" i="1" dirty="0">
                <a:latin typeface="Comic Sans MS" pitchFamily="66" charset="0"/>
              </a:rPr>
              <a:t>duty.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124744"/>
            <a:ext cx="9144000" cy="5101431"/>
          </a:xfrm>
        </p:spPr>
        <p:txBody>
          <a:bodyPr>
            <a:normAutofit fontScale="25000" lnSpcReduction="20000"/>
          </a:bodyPr>
          <a:lstStyle/>
          <a:p>
            <a:r>
              <a:rPr lang="en-GB" sz="8000" dirty="0">
                <a:latin typeface="Comic Sans MS" pitchFamily="66" charset="0"/>
              </a:rPr>
              <a:t>Most organisations suggested their approach came from a sense of moral obligation on the part of the owners or managers as well as a concern to be compliant with equality legislation. </a:t>
            </a:r>
          </a:p>
          <a:p>
            <a:r>
              <a:rPr lang="en-GB" sz="8000" dirty="0">
                <a:latin typeface="Comic Sans MS" pitchFamily="66" charset="0"/>
              </a:rPr>
              <a:t>An additional factor in implementing the initiative  was the concern that the organisation should be viewed favourably by communities, customers and suppliers. </a:t>
            </a:r>
          </a:p>
          <a:p>
            <a:pPr>
              <a:buNone/>
            </a:pPr>
            <a:r>
              <a:rPr lang="en-GB" sz="7200" b="1" dirty="0">
                <a:solidFill>
                  <a:srgbClr val="0070C0"/>
                </a:solidFill>
                <a:latin typeface="Comic Sans MS" pitchFamily="66" charset="0"/>
              </a:rPr>
              <a:t>What does this suggest?</a:t>
            </a:r>
            <a:r>
              <a:rPr lang="en-GB" sz="7200" dirty="0">
                <a:solidFill>
                  <a:srgbClr val="0070C0"/>
                </a:solidFill>
              </a:rPr>
              <a:t> </a:t>
            </a:r>
          </a:p>
          <a:p>
            <a:pPr>
              <a:buNone/>
            </a:pPr>
            <a:r>
              <a:rPr lang="en-GB" sz="7200" i="1" dirty="0">
                <a:latin typeface="Comic Sans MS" pitchFamily="66" charset="0"/>
              </a:rPr>
              <a:t>Pressure to promote equality is coming from external pressures or organisations’ </a:t>
            </a:r>
          </a:p>
          <a:p>
            <a:pPr>
              <a:buNone/>
            </a:pPr>
            <a:r>
              <a:rPr lang="en-GB" sz="7200" i="1" dirty="0">
                <a:latin typeface="Comic Sans MS" pitchFamily="66" charset="0"/>
              </a:rPr>
              <a:t>sense of moral or social responsibility. This finding highlights  the importance of </a:t>
            </a:r>
          </a:p>
          <a:p>
            <a:pPr>
              <a:buNone/>
            </a:pPr>
            <a:r>
              <a:rPr lang="en-GB" sz="7200" i="1" dirty="0">
                <a:latin typeface="Comic Sans MS" pitchFamily="66" charset="0"/>
              </a:rPr>
              <a:t>external regulatory and moral pressures on organisations</a:t>
            </a:r>
            <a:r>
              <a:rPr lang="en-GB" sz="7200" i="1" dirty="0"/>
              <a:t>.</a:t>
            </a:r>
            <a:r>
              <a:rPr lang="en-GB" sz="7200" dirty="0"/>
              <a:t> </a:t>
            </a:r>
          </a:p>
          <a:p>
            <a:pPr>
              <a:buNone/>
            </a:pPr>
            <a:endParaRPr lang="en-GB" sz="7200" dirty="0"/>
          </a:p>
          <a:p>
            <a:r>
              <a:rPr lang="en-GB" sz="8000" dirty="0">
                <a:latin typeface="Comic Sans MS" pitchFamily="66" charset="0"/>
              </a:rPr>
              <a:t>Organisations are concerned with being recognised as socially responsible with their image being important. This was noted to be more common in the public sector than in the private or VCSE sectors.</a:t>
            </a:r>
          </a:p>
          <a:p>
            <a:pPr>
              <a:buNone/>
            </a:pPr>
            <a:r>
              <a:rPr lang="en-GB" sz="7200" b="1" dirty="0">
                <a:solidFill>
                  <a:srgbClr val="0070C0"/>
                </a:solidFill>
                <a:latin typeface="Comic Sans MS" pitchFamily="66" charset="0"/>
              </a:rPr>
              <a:t>What does this suggest about the public equality duty?</a:t>
            </a:r>
          </a:p>
          <a:p>
            <a:pPr>
              <a:buNone/>
            </a:pPr>
            <a:r>
              <a:rPr lang="en-GB" sz="7200" i="1" dirty="0">
                <a:latin typeface="Comic Sans MS" pitchFamily="66" charset="0"/>
              </a:rPr>
              <a:t>It is having an influence on the public sector which will lead to greater </a:t>
            </a:r>
          </a:p>
          <a:p>
            <a:pPr>
              <a:buNone/>
            </a:pPr>
            <a:r>
              <a:rPr lang="en-GB" sz="7200" i="1" dirty="0">
                <a:latin typeface="Comic Sans MS" pitchFamily="66" charset="0"/>
              </a:rPr>
              <a:t>promotion of anti-discriminatory practice</a:t>
            </a:r>
          </a:p>
          <a:p>
            <a:pPr>
              <a:buNone/>
            </a:pPr>
            <a:endParaRPr lang="en-GB"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8680"/>
            <a:ext cx="9144000" cy="5577483"/>
          </a:xfrm>
        </p:spPr>
        <p:txBody>
          <a:bodyPr>
            <a:noAutofit/>
          </a:bodyPr>
          <a:lstStyle/>
          <a:p>
            <a:r>
              <a:rPr lang="en-GB" sz="2000" dirty="0">
                <a:latin typeface="Comic Sans MS" pitchFamily="66" charset="0"/>
              </a:rPr>
              <a:t>A large majority of written policies explicitly covered characteristics that had been protected by legislation prior to the Equality Act . They were less likely to refer to marriage and civil partnership or to gender reassignment; however, even in the small organisations, at least half of policies did so</a:t>
            </a:r>
          </a:p>
          <a:p>
            <a:pPr>
              <a:buNone/>
            </a:pPr>
            <a:r>
              <a:rPr lang="en-GB" sz="2000" b="1" dirty="0">
                <a:solidFill>
                  <a:srgbClr val="0070C0"/>
                </a:solidFill>
                <a:latin typeface="Comic Sans MS" pitchFamily="66" charset="0"/>
              </a:rPr>
              <a:t>What does this suggest?</a:t>
            </a:r>
          </a:p>
          <a:p>
            <a:pPr>
              <a:buNone/>
            </a:pPr>
            <a:r>
              <a:rPr lang="en-GB" sz="2000" i="1" dirty="0">
                <a:latin typeface="Comic Sans MS" pitchFamily="66" charset="0"/>
              </a:rPr>
              <a:t>Not everyone has taken on board all aspects of the changes</a:t>
            </a:r>
          </a:p>
          <a:p>
            <a:pPr>
              <a:buNone/>
            </a:pPr>
            <a:endParaRPr lang="en-GB" sz="2000" i="1" dirty="0">
              <a:latin typeface="Comic Sans MS" pitchFamily="66" charset="0"/>
            </a:endParaRPr>
          </a:p>
          <a:p>
            <a:r>
              <a:rPr lang="en-GB" sz="2000" dirty="0">
                <a:latin typeface="Comic Sans MS" pitchFamily="66" charset="0"/>
              </a:rPr>
              <a:t>Larger organisations had become more aware of equality legislation over the previous two years when compared with smaller organisations. </a:t>
            </a:r>
          </a:p>
          <a:p>
            <a:r>
              <a:rPr lang="en-GB" sz="2000" dirty="0">
                <a:latin typeface="Comic Sans MS" pitchFamily="66" charset="0"/>
              </a:rPr>
              <a:t>Recent information seeking on equality related issues was strongly positively associated with organisation size.</a:t>
            </a:r>
          </a:p>
          <a:p>
            <a:pPr>
              <a:buNone/>
            </a:pPr>
            <a:r>
              <a:rPr lang="en-GB" sz="2000" b="1" dirty="0">
                <a:solidFill>
                  <a:srgbClr val="0070C0"/>
                </a:solidFill>
                <a:latin typeface="Comic Sans MS" pitchFamily="66" charset="0"/>
              </a:rPr>
              <a:t>What does this suggest?</a:t>
            </a:r>
            <a:r>
              <a:rPr lang="en-GB" sz="2000" dirty="0">
                <a:solidFill>
                  <a:srgbClr val="0070C0"/>
                </a:solidFill>
              </a:rPr>
              <a:t> </a:t>
            </a:r>
          </a:p>
          <a:p>
            <a:pPr>
              <a:buNone/>
            </a:pPr>
            <a:r>
              <a:rPr lang="en-GB" sz="2000" i="1" dirty="0">
                <a:latin typeface="Comic Sans MS" pitchFamily="66" charset="0"/>
              </a:rPr>
              <a:t>This suggests that the widening scope of equality legislation may have had </a:t>
            </a:r>
          </a:p>
          <a:p>
            <a:pPr>
              <a:buNone/>
            </a:pPr>
            <a:r>
              <a:rPr lang="en-GB" sz="2000" i="1" dirty="0">
                <a:latin typeface="Comic Sans MS" pitchFamily="66" charset="0"/>
              </a:rPr>
              <a:t>most impact on those with the highest level of prior engagement. </a:t>
            </a:r>
            <a:endParaRPr lang="en-GB"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8680"/>
            <a:ext cx="9144000" cy="5577483"/>
          </a:xfrm>
        </p:spPr>
        <p:txBody>
          <a:bodyPr>
            <a:normAutofit fontScale="92500" lnSpcReduction="10000"/>
          </a:bodyPr>
          <a:lstStyle/>
          <a:p>
            <a:r>
              <a:rPr lang="en-GB" sz="2200" dirty="0">
                <a:latin typeface="Comic Sans MS" pitchFamily="66" charset="0"/>
              </a:rPr>
              <a:t>Only a small minority of organisations with a written policy had first adopted it in the previous 12 months while around a quarter had done so in the period of between one to five years prior to the survey.</a:t>
            </a:r>
          </a:p>
          <a:p>
            <a:pPr>
              <a:buNone/>
            </a:pPr>
            <a:r>
              <a:rPr lang="en-GB" sz="2200" b="1" dirty="0">
                <a:solidFill>
                  <a:srgbClr val="0070C0"/>
                </a:solidFill>
                <a:latin typeface="Comic Sans MS" pitchFamily="66" charset="0"/>
              </a:rPr>
              <a:t>What does this suggest?</a:t>
            </a:r>
          </a:p>
          <a:p>
            <a:pPr>
              <a:buNone/>
            </a:pPr>
            <a:r>
              <a:rPr lang="en-GB" sz="2200" i="1" dirty="0">
                <a:latin typeface="Comic Sans MS" pitchFamily="66" charset="0"/>
              </a:rPr>
              <a:t>Many organisations may have been prompted to adopt a policy in the</a:t>
            </a:r>
          </a:p>
          <a:p>
            <a:pPr>
              <a:buNone/>
            </a:pPr>
            <a:r>
              <a:rPr lang="en-GB" sz="2200" i="1" dirty="0">
                <a:latin typeface="Comic Sans MS" pitchFamily="66" charset="0"/>
              </a:rPr>
              <a:t>months leading up to the implementation of Equality Act</a:t>
            </a:r>
          </a:p>
          <a:p>
            <a:endParaRPr lang="en-GB" sz="2200" dirty="0">
              <a:latin typeface="Comic Sans MS" pitchFamily="66" charset="0"/>
            </a:endParaRPr>
          </a:p>
          <a:p>
            <a:r>
              <a:rPr lang="en-GB" sz="2200" dirty="0">
                <a:latin typeface="Comic Sans MS" pitchFamily="66" charset="0"/>
              </a:rPr>
              <a:t>More than half of those surveyed reported that their policies had been updated in the previous 12 months. Those</a:t>
            </a:r>
            <a:r>
              <a:rPr lang="en-GB" sz="2400" dirty="0">
                <a:latin typeface="Comic Sans MS" pitchFamily="66" charset="0"/>
              </a:rPr>
              <a:t> that had recently updated policies were more likely to feel well informed about the Act. However, having a policy is positively associated with awareness of the Act, even where it has not been updated. </a:t>
            </a:r>
          </a:p>
          <a:p>
            <a:endParaRPr lang="en-GB" sz="2200" dirty="0">
              <a:latin typeface="Comic Sans MS" pitchFamily="66" charset="0"/>
            </a:endParaRPr>
          </a:p>
          <a:p>
            <a:pPr>
              <a:buNone/>
            </a:pPr>
            <a:r>
              <a:rPr lang="en-GB" sz="2200" b="1" dirty="0">
                <a:solidFill>
                  <a:srgbClr val="0070C0"/>
                </a:solidFill>
                <a:latin typeface="Comic Sans MS" pitchFamily="66" charset="0"/>
              </a:rPr>
              <a:t>What might this suggest in regard to the influence and success of the Equality Act?</a:t>
            </a:r>
          </a:p>
          <a:p>
            <a:pPr>
              <a:buNone/>
            </a:pPr>
            <a:r>
              <a:rPr lang="en-GB" sz="2200" i="1" dirty="0">
                <a:latin typeface="Comic Sans MS" pitchFamily="66" charset="0"/>
              </a:rPr>
              <a:t>This may indicate a response to the introduction of the  Act which has lead</a:t>
            </a:r>
          </a:p>
          <a:p>
            <a:pPr>
              <a:buNone/>
            </a:pPr>
            <a:r>
              <a:rPr lang="en-GB" sz="2200" i="1" dirty="0">
                <a:latin typeface="Comic Sans MS" pitchFamily="66" charset="0"/>
              </a:rPr>
              <a:t>to  organisations finding out about the Act and updating of the policies. </a:t>
            </a:r>
          </a:p>
          <a:p>
            <a:pPr>
              <a:buNone/>
            </a:pPr>
            <a:endParaRPr lang="en-GB" i="1" dirty="0">
              <a:latin typeface="Comic Sans MS" pitchFamily="66" charset="0"/>
            </a:endParaRPr>
          </a:p>
          <a:p>
            <a:pPr>
              <a:buNone/>
            </a:pPr>
            <a:endParaRPr lang="en-GB"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052736"/>
            <a:ext cx="9144000" cy="5073427"/>
          </a:xfrm>
        </p:spPr>
        <p:txBody>
          <a:bodyPr>
            <a:normAutofit fontScale="70000" lnSpcReduction="20000"/>
          </a:bodyPr>
          <a:lstStyle/>
          <a:p>
            <a:r>
              <a:rPr lang="en-GB" dirty="0">
                <a:latin typeface="Comic Sans MS" pitchFamily="66" charset="0"/>
              </a:rPr>
              <a:t>Twelve per cent of respondents said they did not know which characteristics were covered by equality legislation. </a:t>
            </a:r>
          </a:p>
          <a:p>
            <a:r>
              <a:rPr lang="en-GB" dirty="0">
                <a:latin typeface="Comic Sans MS" pitchFamily="66" charset="0"/>
              </a:rPr>
              <a:t>Where at least one characteristic was named, only two characteristics (race and disability) were named by more than half of respondents (64 per cent and 52 per cent, respectively) </a:t>
            </a:r>
          </a:p>
          <a:p>
            <a:r>
              <a:rPr lang="en-GB" dirty="0">
                <a:latin typeface="Comic Sans MS" pitchFamily="66" charset="0"/>
              </a:rPr>
              <a:t>Sex was identified by 41 per cent. This is surprising given that  85 % of written policies explicitly mentioned sex. </a:t>
            </a:r>
          </a:p>
          <a:p>
            <a:r>
              <a:rPr lang="en-GB" dirty="0">
                <a:latin typeface="Comic Sans MS" pitchFamily="66" charset="0"/>
              </a:rPr>
              <a:t>Among the respondents who confirmed that their policy covered sex, fewer than half (47 per cent) subsequently recognised that equality legislation covered this characteristic. </a:t>
            </a:r>
          </a:p>
          <a:p>
            <a:pPr>
              <a:buNone/>
            </a:pPr>
            <a:endParaRPr lang="en-GB" b="1" dirty="0">
              <a:latin typeface="Comic Sans MS" pitchFamily="66" charset="0"/>
            </a:endParaRPr>
          </a:p>
          <a:p>
            <a:pPr>
              <a:buNone/>
            </a:pPr>
            <a:r>
              <a:rPr lang="en-GB" b="1" dirty="0">
                <a:solidFill>
                  <a:srgbClr val="0070C0"/>
                </a:solidFill>
                <a:latin typeface="Comic Sans MS" pitchFamily="66" charset="0"/>
              </a:rPr>
              <a:t>What might this suggest?</a:t>
            </a:r>
          </a:p>
          <a:p>
            <a:pPr>
              <a:buNone/>
            </a:pPr>
            <a:r>
              <a:rPr lang="en-GB" i="1" dirty="0">
                <a:latin typeface="Comic Sans MS" pitchFamily="66" charset="0"/>
              </a:rPr>
              <a:t>The researchers suggest this inconsistency may reflect that some </a:t>
            </a:r>
          </a:p>
          <a:p>
            <a:pPr>
              <a:buNone/>
            </a:pPr>
            <a:r>
              <a:rPr lang="en-GB" i="1" dirty="0">
                <a:latin typeface="Comic Sans MS" pitchFamily="66" charset="0"/>
              </a:rPr>
              <a:t>respondents are confused by what the term equality legislation </a:t>
            </a:r>
          </a:p>
          <a:p>
            <a:pPr>
              <a:buNone/>
            </a:pPr>
            <a:r>
              <a:rPr lang="en-GB" i="1" dirty="0">
                <a:latin typeface="Comic Sans MS" pitchFamily="66" charset="0"/>
              </a:rPr>
              <a:t>covers; they may view it as complementing longstanding legislation </a:t>
            </a:r>
          </a:p>
          <a:p>
            <a:pPr>
              <a:buNone/>
            </a:pPr>
            <a:r>
              <a:rPr lang="en-GB" i="1" dirty="0">
                <a:latin typeface="Comic Sans MS" pitchFamily="66" charset="0"/>
              </a:rPr>
              <a:t>such as the Sex Discrimination Act rather than replacing it.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latin typeface="Comic Sans MS" pitchFamily="66" charset="0"/>
              </a:rPr>
              <a:t>Although a majority of respondents had not actively sought information on the Equality Act, three-quarters felt their organisation’s awareness of the Act was as good as was needed </a:t>
            </a:r>
          </a:p>
          <a:p>
            <a:r>
              <a:rPr lang="en-GB" dirty="0">
                <a:latin typeface="Comic Sans MS" pitchFamily="66" charset="0"/>
              </a:rPr>
              <a:t>A majority respondents felt that the introduction of the Equality Act had not raised the importance of equality matters in their organisation. </a:t>
            </a:r>
          </a:p>
          <a:p>
            <a:r>
              <a:rPr lang="en-GB" dirty="0">
                <a:latin typeface="Comic Sans MS" pitchFamily="66" charset="0"/>
              </a:rPr>
              <a:t>A similar number also (77 %) reported that it had not affected the establishment’s operations or practices. When asked why not, 70 per cent stated that their organisation had been fully compliant already. </a:t>
            </a:r>
          </a:p>
          <a:p>
            <a:pPr>
              <a:buNone/>
            </a:pPr>
            <a:r>
              <a:rPr lang="en-GB" b="1" dirty="0">
                <a:solidFill>
                  <a:srgbClr val="0070C0"/>
                </a:solidFill>
                <a:latin typeface="Comic Sans MS" pitchFamily="66" charset="0"/>
              </a:rPr>
              <a:t>What does this suggest?</a:t>
            </a:r>
          </a:p>
          <a:p>
            <a:pPr>
              <a:buNone/>
            </a:pPr>
            <a:r>
              <a:rPr lang="en-GB" i="1" dirty="0">
                <a:latin typeface="Comic Sans MS" pitchFamily="66" charset="0"/>
              </a:rPr>
              <a:t>Organisations are confident in their approach to equality and were already complying with the Act at the time of the research.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8680"/>
            <a:ext cx="9144000" cy="5577483"/>
          </a:xfrm>
        </p:spPr>
        <p:txBody>
          <a:bodyPr>
            <a:normAutofit fontScale="55000" lnSpcReduction="20000"/>
          </a:bodyPr>
          <a:lstStyle/>
          <a:p>
            <a:r>
              <a:rPr lang="en-GB" dirty="0">
                <a:latin typeface="Comic Sans MS" pitchFamily="66" charset="0"/>
              </a:rPr>
              <a:t>Respondents were asked whether their organisation had taken deliberate steps in the previous two years to increase the employment of groups of people who were felt to be under-represented in the workforce. Given the relative newness of the Act it is to some extent to be expected that they would have done so.</a:t>
            </a:r>
          </a:p>
          <a:p>
            <a:r>
              <a:rPr lang="en-GB" dirty="0">
                <a:latin typeface="Comic Sans MS" pitchFamily="66" charset="0"/>
              </a:rPr>
              <a:t> Only a small minority (14 per cent) of all respondents reported that their organisation had taken steps to recruit under-represented groups </a:t>
            </a:r>
          </a:p>
          <a:p>
            <a:r>
              <a:rPr lang="en-GB" dirty="0">
                <a:latin typeface="Comic Sans MS" pitchFamily="66" charset="0"/>
              </a:rPr>
              <a:t>Where steps had been taken, the most common targets were black and minority ethnic groups (44 per cent); people with disabilities (32 per cent); diverse age groups (23 per cent) and women (20 per cent). </a:t>
            </a:r>
          </a:p>
          <a:p>
            <a:endParaRPr lang="en-GB" dirty="0">
              <a:latin typeface="Comic Sans MS" pitchFamily="66" charset="0"/>
            </a:endParaRPr>
          </a:p>
          <a:p>
            <a:r>
              <a:rPr lang="en-GB" dirty="0">
                <a:latin typeface="Comic Sans MS" pitchFamily="66" charset="0"/>
              </a:rPr>
              <a:t>Respondents were told that the Equality Act allows employers to take positive action in recruitment and promotion to counteract under-representation in their organisation. Examples given included employing a male primary school teacher to counteract the under-representation of men in that environment. Respondents were asked whether they had heard of the term ‘positive action’ in that context. Just over a third of respondents (37 per cent) had heard of the term positive action with that meaning.</a:t>
            </a:r>
          </a:p>
          <a:p>
            <a:pPr>
              <a:buNone/>
            </a:pPr>
            <a:r>
              <a:rPr lang="en-GB" b="1" dirty="0">
                <a:solidFill>
                  <a:srgbClr val="0070C0"/>
                </a:solidFill>
                <a:latin typeface="Comic Sans MS" pitchFamily="66" charset="0"/>
              </a:rPr>
              <a:t>What does this suggest?</a:t>
            </a:r>
          </a:p>
          <a:p>
            <a:pPr>
              <a:buNone/>
            </a:pPr>
            <a:r>
              <a:rPr lang="en-GB" i="1" dirty="0">
                <a:latin typeface="Comic Sans MS" pitchFamily="66" charset="0"/>
              </a:rPr>
              <a:t>May be there is a need for information or awareness raising around this  aspect of</a:t>
            </a:r>
          </a:p>
          <a:p>
            <a:pPr>
              <a:buNone/>
            </a:pPr>
            <a:r>
              <a:rPr lang="en-GB" i="1" dirty="0">
                <a:latin typeface="Comic Sans MS" pitchFamily="66" charset="0"/>
              </a:rPr>
              <a:t>the Equality Act</a:t>
            </a:r>
            <a:r>
              <a:rPr lang="en-GB" dirty="0">
                <a:latin typeface="Comic Sans MS" pitchFamily="66" charset="0"/>
              </a:rPr>
              <a:t> </a:t>
            </a:r>
            <a:r>
              <a:rPr lang="en-GB" i="1" dirty="0">
                <a:latin typeface="Comic Sans MS" pitchFamily="66" charset="0"/>
              </a:rPr>
              <a:t>as possibly  organisations  are unclear of the legal support for </a:t>
            </a:r>
          </a:p>
          <a:p>
            <a:pPr>
              <a:buNone/>
            </a:pPr>
            <a:r>
              <a:rPr lang="en-GB" i="1" dirty="0">
                <a:latin typeface="Comic Sans MS" pitchFamily="66" charset="0"/>
              </a:rPr>
              <a:t>positive action .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Use of the Equality Act</a:t>
            </a:r>
          </a:p>
        </p:txBody>
      </p:sp>
      <p:sp>
        <p:nvSpPr>
          <p:cNvPr id="3" name="Content Placeholder 2"/>
          <p:cNvSpPr>
            <a:spLocks noGrp="1"/>
          </p:cNvSpPr>
          <p:nvPr>
            <p:ph idx="1"/>
          </p:nvPr>
        </p:nvSpPr>
        <p:spPr/>
        <p:txBody>
          <a:bodyPr>
            <a:normAutofit fontScale="70000" lnSpcReduction="20000"/>
          </a:bodyPr>
          <a:lstStyle/>
          <a:p>
            <a:r>
              <a:rPr lang="en-GB" dirty="0">
                <a:latin typeface="Comic Sans MS" pitchFamily="66" charset="0"/>
              </a:rPr>
              <a:t>The research found that the great majority of organisations of all sizes have procedures in place for addressing employee claims of unequal treatment or discrimination </a:t>
            </a:r>
          </a:p>
          <a:p>
            <a:r>
              <a:rPr lang="en-GB" dirty="0">
                <a:latin typeface="Comic Sans MS" pitchFamily="66" charset="0"/>
              </a:rPr>
              <a:t>Only a small minority of organisations have needed to use such procedures recently, and only a handful of complaints have referred to the Equality Act. </a:t>
            </a:r>
          </a:p>
          <a:p>
            <a:pPr marL="0" indent="0">
              <a:buNone/>
            </a:pPr>
            <a:endParaRPr lang="en-GB" dirty="0">
              <a:latin typeface="Comic Sans MS" pitchFamily="66" charset="0"/>
            </a:endParaRPr>
          </a:p>
          <a:p>
            <a:pPr>
              <a:buNone/>
            </a:pPr>
            <a:r>
              <a:rPr lang="en-GB" b="1" dirty="0">
                <a:solidFill>
                  <a:srgbClr val="0070C0"/>
                </a:solidFill>
                <a:latin typeface="Comic Sans MS" pitchFamily="66" charset="0"/>
              </a:rPr>
              <a:t>Evaluation : </a:t>
            </a:r>
          </a:p>
          <a:p>
            <a:r>
              <a:rPr lang="en-GB" i="1" dirty="0">
                <a:latin typeface="Comic Sans MS" pitchFamily="66" charset="0"/>
              </a:rPr>
              <a:t>This could show that the Equality Act and the policies developed are encouraging good equalities practice. However, a very low use of complaints procedure could also be a sign that people may have a low awareness of, or are reluctant to use, the channels open to them under the Equality Act.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Comment on the Equality Act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938" y="4293096"/>
            <a:ext cx="1676443" cy="2135144"/>
          </a:xfrm>
          <a:prstGeom prst="rect">
            <a:avLst/>
          </a:prstGeom>
        </p:spPr>
      </p:pic>
      <p:sp>
        <p:nvSpPr>
          <p:cNvPr id="5" name="Subtitle 4"/>
          <p:cNvSpPr>
            <a:spLocks noGrp="1"/>
          </p:cNvSpPr>
          <p:nvPr>
            <p:ph type="subTitle" idx="1"/>
          </p:nvPr>
        </p:nvSpPr>
        <p:spPr>
          <a:xfrm>
            <a:off x="1371600" y="3886200"/>
            <a:ext cx="6400800" cy="2207096"/>
          </a:xfrm>
        </p:spPr>
        <p:txBody>
          <a:bodyPr>
            <a:normAutofit/>
          </a:bodyPr>
          <a:lstStyle/>
          <a:p>
            <a:r>
              <a:rPr lang="en-GB" dirty="0">
                <a:latin typeface="Comic Sans MS" pitchFamily="66" charset="0"/>
              </a:rPr>
              <a:t>(</a:t>
            </a:r>
            <a:r>
              <a:rPr lang="en-GB" dirty="0" err="1">
                <a:latin typeface="Comic Sans MS" pitchFamily="66" charset="0"/>
              </a:rPr>
              <a:t>Janes</a:t>
            </a:r>
            <a:r>
              <a:rPr lang="en-GB" dirty="0">
                <a:latin typeface="Comic Sans MS" pitchFamily="66" charset="0"/>
              </a:rPr>
              <a:t> S 2013)</a:t>
            </a:r>
          </a:p>
          <a:p>
            <a:r>
              <a:rPr lang="en-GB" u="sng" dirty="0">
                <a:latin typeface="Comic Sans MS" pitchFamily="66" charset="0"/>
                <a:hlinkClick r:id="rId3"/>
              </a:rPr>
              <a:t>http://www.discriminationhelp.org.uk/equality-act-2010-what-difference-has-it-made/</a:t>
            </a:r>
            <a:endParaRPr lang="en-GB" u="sng" dirty="0">
              <a:latin typeface="Comic Sans MS" pitchFamily="66" charset="0"/>
            </a:endParaRPr>
          </a:p>
          <a:p>
            <a:endParaRPr lang="en-GB" u="sng" dirty="0">
              <a:latin typeface="Comic Sans MS" pitchFamily="66" charset="0"/>
            </a:endParaRPr>
          </a:p>
          <a:p>
            <a:endParaRPr lang="en-GB" dirty="0">
              <a:latin typeface="Comic Sans MS" pitchFamily="66" charset="0"/>
            </a:endParaRPr>
          </a:p>
          <a:p>
            <a:endParaRPr lang="en-GB" dirty="0"/>
          </a:p>
        </p:txBody>
      </p:sp>
    </p:spTree>
    <p:extLst>
      <p:ext uri="{BB962C8B-B14F-4D97-AF65-F5344CB8AC3E}">
        <p14:creationId xmlns:p14="http://schemas.microsoft.com/office/powerpoint/2010/main" val="2533227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FF0000"/>
                </a:solidFill>
                <a:latin typeface="Comic Sans MS" pitchFamily="66" charset="0"/>
              </a:rPr>
              <a:t>Explaining -The Equality Act 2010</a:t>
            </a:r>
            <a:endParaRPr lang="en-GB"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GB" sz="2400" dirty="0">
                <a:latin typeface="Comic Sans MS" pitchFamily="66" charset="0"/>
              </a:rPr>
              <a:t>Consolidates the previous nine pieces of equality legislation based on protected characteristics.</a:t>
            </a:r>
          </a:p>
          <a:p>
            <a:r>
              <a:rPr lang="en-GB" sz="2400" dirty="0">
                <a:latin typeface="Comic Sans MS" pitchFamily="66" charset="0"/>
              </a:rPr>
              <a:t>The nine protected characteristics are: age, disability, gender reassignment, marriage and civil partnership, pregnancy and maternity, race, religion or belief, sex and sexual orientation. </a:t>
            </a:r>
          </a:p>
          <a:p>
            <a:endParaRPr lang="en-GB" sz="3000" dirty="0">
              <a:latin typeface="Comic Sans MS" pitchFamily="66" charset="0"/>
            </a:endParaRPr>
          </a:p>
          <a:p>
            <a:pPr marL="0" indent="0">
              <a:buNone/>
            </a:pPr>
            <a:r>
              <a:rPr lang="en-GB" sz="3000" dirty="0">
                <a:solidFill>
                  <a:srgbClr val="FF0000"/>
                </a:solidFill>
                <a:latin typeface="Comic Sans MS" pitchFamily="66" charset="0"/>
              </a:rPr>
              <a:t>Objectives of the act</a:t>
            </a:r>
          </a:p>
          <a:p>
            <a:r>
              <a:rPr lang="en-GB" sz="2400" dirty="0">
                <a:latin typeface="Comic Sans MS" pitchFamily="66" charset="0"/>
              </a:rPr>
              <a:t>To simplify the legislation</a:t>
            </a:r>
          </a:p>
          <a:p>
            <a:r>
              <a:rPr lang="en-GB" sz="2400" dirty="0">
                <a:latin typeface="Comic Sans MS" pitchFamily="66" charset="0"/>
              </a:rPr>
              <a:t>To strengthen legislation by extending protection from discrimination, so that people will be protected from discrimination by association and perception. (e.g. Family members)</a:t>
            </a:r>
          </a:p>
          <a:p>
            <a:endParaRPr lang="en-GB" sz="2400" dirty="0">
              <a:latin typeface="Comic Sans MS" pitchFamily="66" charset="0"/>
            </a:endParaRPr>
          </a:p>
          <a:p>
            <a:endParaRPr lang="en-GB" dirty="0">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Autofit/>
          </a:bodyPr>
          <a:lstStyle/>
          <a:p>
            <a:pPr algn="l"/>
            <a:r>
              <a:rPr lang="en-GB" sz="3200" dirty="0">
                <a:latin typeface="Comic Sans MS" pitchFamily="66" charset="0"/>
              </a:rPr>
              <a:t>Opinion on the effectiveness of the Equality Act 2010 </a:t>
            </a:r>
            <a:r>
              <a:rPr lang="en-GB" sz="2400" dirty="0">
                <a:latin typeface="Comic Sans MS" pitchFamily="66" charset="0"/>
              </a:rPr>
              <a:t>from </a:t>
            </a:r>
            <a:r>
              <a:rPr lang="en-GB" sz="2000" dirty="0" err="1">
                <a:latin typeface="Comic Sans MS" pitchFamily="66" charset="0"/>
              </a:rPr>
              <a:t>Shantele</a:t>
            </a:r>
            <a:r>
              <a:rPr lang="en-GB" sz="2000" dirty="0">
                <a:latin typeface="Comic Sans MS" pitchFamily="66" charset="0"/>
              </a:rPr>
              <a:t> </a:t>
            </a:r>
            <a:r>
              <a:rPr lang="en-GB" sz="2000" dirty="0" err="1">
                <a:latin typeface="Comic Sans MS" pitchFamily="66" charset="0"/>
              </a:rPr>
              <a:t>Janes</a:t>
            </a:r>
            <a:r>
              <a:rPr lang="en-GB" sz="2000" dirty="0">
                <a:latin typeface="Comic Sans MS" pitchFamily="66" charset="0"/>
              </a:rPr>
              <a:t>, CHAWREC Director Cheshire, </a:t>
            </a:r>
            <a:r>
              <a:rPr lang="en-GB" sz="2000" dirty="0" err="1">
                <a:latin typeface="Comic Sans MS" pitchFamily="66" charset="0"/>
              </a:rPr>
              <a:t>Halton</a:t>
            </a:r>
            <a:r>
              <a:rPr lang="en-GB" sz="2000" dirty="0">
                <a:latin typeface="Comic Sans MS" pitchFamily="66" charset="0"/>
              </a:rPr>
              <a:t> &amp; Warrington Race &amp; Equality Centre.</a:t>
            </a:r>
          </a:p>
        </p:txBody>
      </p:sp>
      <p:sp>
        <p:nvSpPr>
          <p:cNvPr id="3" name="Content Placeholder 2"/>
          <p:cNvSpPr>
            <a:spLocks noGrp="1"/>
          </p:cNvSpPr>
          <p:nvPr>
            <p:ph idx="1"/>
          </p:nvPr>
        </p:nvSpPr>
        <p:spPr>
          <a:xfrm>
            <a:off x="457200" y="2060848"/>
            <a:ext cx="8229600" cy="4065315"/>
          </a:xfrm>
        </p:spPr>
        <p:txBody>
          <a:bodyPr>
            <a:normAutofit fontScale="47500" lnSpcReduction="20000"/>
          </a:bodyPr>
          <a:lstStyle/>
          <a:p>
            <a:pPr fontAlgn="base"/>
            <a:r>
              <a:rPr lang="en-GB" dirty="0" err="1">
                <a:latin typeface="Comic Sans MS" pitchFamily="66" charset="0"/>
              </a:rPr>
              <a:t>Janes</a:t>
            </a:r>
            <a:r>
              <a:rPr lang="en-GB" dirty="0">
                <a:latin typeface="Comic Sans MS" pitchFamily="66" charset="0"/>
              </a:rPr>
              <a:t> (2013)  supports the idea that the legislation behind discrimination law desperately needed to be overhauled  due to the differing levels of protection offered for different areas of equality. </a:t>
            </a:r>
          </a:p>
          <a:p>
            <a:pPr marL="0" indent="0" fontAlgn="base">
              <a:buNone/>
            </a:pPr>
            <a:endParaRPr lang="en-GB" dirty="0">
              <a:latin typeface="Comic Sans MS" pitchFamily="66" charset="0"/>
            </a:endParaRPr>
          </a:p>
          <a:p>
            <a:pPr fontAlgn="base"/>
            <a:r>
              <a:rPr lang="en-GB" dirty="0">
                <a:latin typeface="Comic Sans MS" pitchFamily="66" charset="0"/>
              </a:rPr>
              <a:t>“Whilst the Equality Act 2010 is better drafted, it doesn’t change the fact that the law and process to pursue your rights in this area is still complex. ”</a:t>
            </a:r>
          </a:p>
          <a:p>
            <a:pPr fontAlgn="base"/>
            <a:r>
              <a:rPr lang="en-GB" dirty="0">
                <a:latin typeface="Comic Sans MS" pitchFamily="66" charset="0"/>
              </a:rPr>
              <a:t>She suggests it is still difficult for people to take a claim forward as generally employers are better resourced and frighten clients into submission, often pushing them to settle cases for much less than they are worth by threats of costs against them.” </a:t>
            </a:r>
            <a:r>
              <a:rPr lang="en-GB" dirty="0" err="1">
                <a:latin typeface="Comic Sans MS" pitchFamily="66" charset="0"/>
              </a:rPr>
              <a:t>Janes</a:t>
            </a:r>
            <a:r>
              <a:rPr lang="en-GB" dirty="0">
                <a:latin typeface="Comic Sans MS" pitchFamily="66" charset="0"/>
              </a:rPr>
              <a:t> (2013) </a:t>
            </a:r>
          </a:p>
          <a:p>
            <a:pPr marL="0" indent="0" fontAlgn="base">
              <a:buNone/>
            </a:pPr>
            <a:endParaRPr lang="en-GB" dirty="0">
              <a:latin typeface="Comic Sans MS" pitchFamily="66" charset="0"/>
            </a:endParaRPr>
          </a:p>
          <a:p>
            <a:pPr fontAlgn="base"/>
            <a:r>
              <a:rPr lang="en-GB" dirty="0">
                <a:latin typeface="Comic Sans MS" pitchFamily="66" charset="0"/>
              </a:rPr>
              <a:t>She suggest that her organisation are still not seeing the numbers we expected under certain equality areas, such as age and sexuality – “I think that’s a combination of people still not being aware of their rights and the fact that people are struggling to find accessible advice.” </a:t>
            </a:r>
            <a:r>
              <a:rPr lang="en-GB" dirty="0" err="1">
                <a:latin typeface="Comic Sans MS" pitchFamily="66" charset="0"/>
              </a:rPr>
              <a:t>Janes</a:t>
            </a:r>
            <a:r>
              <a:rPr lang="en-GB" dirty="0">
                <a:latin typeface="Comic Sans MS" pitchFamily="66" charset="0"/>
              </a:rPr>
              <a:t> (2013)</a:t>
            </a:r>
          </a:p>
          <a:p>
            <a:pPr fontAlgn="base"/>
            <a:endParaRPr lang="en-GB" dirty="0">
              <a:latin typeface="Comic Sans MS" pitchFamily="66" charset="0"/>
            </a:endParaRPr>
          </a:p>
          <a:p>
            <a:pPr fontAlgn="base"/>
            <a:r>
              <a:rPr lang="en-GB" dirty="0">
                <a:latin typeface="Comic Sans MS" pitchFamily="66" charset="0"/>
              </a:rPr>
              <a:t> </a:t>
            </a:r>
            <a:r>
              <a:rPr lang="en-GB" u="sng" dirty="0">
                <a:latin typeface="Comic Sans MS" pitchFamily="66" charset="0"/>
                <a:hlinkClick r:id="rId2"/>
              </a:rPr>
              <a:t>http://www.discriminationhelp.org.uk/equality-act-2010-what-difference-has-it-made/</a:t>
            </a:r>
            <a:endParaRPr lang="en-GB" dirty="0">
              <a:latin typeface="Comic Sans MS" pitchFamily="66" charset="0"/>
            </a:endParaRPr>
          </a:p>
          <a:p>
            <a:pPr fontAlgn="base"/>
            <a:endParaRPr lang="en-GB" dirty="0"/>
          </a:p>
        </p:txBody>
      </p:sp>
    </p:spTree>
    <p:extLst>
      <p:ext uri="{BB962C8B-B14F-4D97-AF65-F5344CB8AC3E}">
        <p14:creationId xmlns:p14="http://schemas.microsoft.com/office/powerpoint/2010/main" val="4171605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latin typeface="Comic Sans MS" pitchFamily="66" charset="0"/>
              </a:rPr>
              <a:t>Comment on the Equality Act</a:t>
            </a:r>
          </a:p>
        </p:txBody>
      </p:sp>
      <p:sp>
        <p:nvSpPr>
          <p:cNvPr id="5" name="Subtitle 4"/>
          <p:cNvSpPr>
            <a:spLocks noGrp="1"/>
          </p:cNvSpPr>
          <p:nvPr>
            <p:ph type="subTitle" idx="1"/>
          </p:nvPr>
        </p:nvSpPr>
        <p:spPr/>
        <p:txBody>
          <a:bodyPr>
            <a:normAutofit fontScale="92500" lnSpcReduction="20000"/>
          </a:bodyPr>
          <a:lstStyle/>
          <a:p>
            <a:r>
              <a:rPr lang="en-GB" dirty="0">
                <a:latin typeface="Comic Sans MS" pitchFamily="66" charset="0"/>
              </a:rPr>
              <a:t>The Equality Act: one year on</a:t>
            </a:r>
          </a:p>
          <a:p>
            <a:r>
              <a:rPr lang="en-GB" dirty="0">
                <a:latin typeface="Comic Sans MS" pitchFamily="66" charset="0"/>
              </a:rPr>
              <a:t>Sandra Wallace , 14 Nov 2011</a:t>
            </a:r>
          </a:p>
          <a:p>
            <a:r>
              <a:rPr lang="en-GB" u="sng" dirty="0">
                <a:latin typeface="Comic Sans MS" pitchFamily="66" charset="0"/>
                <a:hlinkClick r:id="rId2"/>
              </a:rPr>
              <a:t>http://www.hrmagazine.co.uk/hro/news/1020426/the-equality-act</a:t>
            </a:r>
            <a:r>
              <a:rPr lang="en-GB" dirty="0">
                <a:latin typeface="Comic Sans MS" pitchFamily="66" charset="0"/>
              </a:rPr>
              <a:t> </a:t>
            </a:r>
          </a:p>
        </p:txBody>
      </p:sp>
    </p:spTree>
    <p:extLst>
      <p:ext uri="{BB962C8B-B14F-4D97-AF65-F5344CB8AC3E}">
        <p14:creationId xmlns:p14="http://schemas.microsoft.com/office/powerpoint/2010/main" val="4009162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6048672"/>
          </a:xfrm>
        </p:spPr>
        <p:txBody>
          <a:bodyPr>
            <a:noAutofit/>
          </a:bodyPr>
          <a:lstStyle/>
          <a:p>
            <a:r>
              <a:rPr lang="en-GB" sz="2000" dirty="0">
                <a:latin typeface="Comic Sans MS" pitchFamily="66" charset="0"/>
              </a:rPr>
              <a:t>As a lawyer specialising in Equality &amp; Diversity.</a:t>
            </a:r>
          </a:p>
          <a:p>
            <a:r>
              <a:rPr lang="en-GB" sz="2000" dirty="0">
                <a:latin typeface="Comic Sans MS" pitchFamily="66" charset="0"/>
              </a:rPr>
              <a:t>She considers that the act has achieved much success with its first aim by bringing together separate discrimination measures, and harmonising them through the concept of 'protected characteristics'. </a:t>
            </a:r>
          </a:p>
          <a:p>
            <a:pPr marL="0" indent="0">
              <a:buNone/>
            </a:pPr>
            <a:endParaRPr lang="en-GB" sz="2000" dirty="0">
              <a:latin typeface="Comic Sans MS" pitchFamily="66" charset="0"/>
            </a:endParaRPr>
          </a:p>
          <a:p>
            <a:r>
              <a:rPr lang="en-GB" sz="2000" dirty="0">
                <a:latin typeface="Comic Sans MS" pitchFamily="66" charset="0"/>
              </a:rPr>
              <a:t>Suggests that in its second aim, the acts  success has, been more limited. Despite the introduction of a number of new provisions including rules on gender pay reporting, pay secrecy clauses, positive action and combined discrimination; it has become clear over the past year that these measures do not have the weight that was widely anticipated before the act came into force.</a:t>
            </a:r>
          </a:p>
          <a:p>
            <a:pPr marL="0" indent="0">
              <a:buNone/>
            </a:pPr>
            <a:endParaRPr lang="en-GB" sz="2000" dirty="0">
              <a:latin typeface="Comic Sans MS" pitchFamily="66" charset="0"/>
            </a:endParaRPr>
          </a:p>
          <a:p>
            <a:r>
              <a:rPr lang="en-GB" sz="2000" dirty="0">
                <a:latin typeface="Comic Sans MS" pitchFamily="66" charset="0"/>
              </a:rPr>
              <a:t>She suggests the rules on positive action in recruitment and promotion are tied to a number of conditions, making them difficult and the Government has confirmed that it will not bring into force the provisions making combined discrimination unlawful.</a:t>
            </a:r>
          </a:p>
        </p:txBody>
      </p:sp>
    </p:spTree>
    <p:extLst>
      <p:ext uri="{BB962C8B-B14F-4D97-AF65-F5344CB8AC3E}">
        <p14:creationId xmlns:p14="http://schemas.microsoft.com/office/powerpoint/2010/main" val="59152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32500" lnSpcReduction="20000"/>
          </a:bodyPr>
          <a:lstStyle/>
          <a:p>
            <a:r>
              <a:rPr lang="en-GB" sz="5500" dirty="0">
                <a:latin typeface="Comic Sans MS" pitchFamily="66" charset="0"/>
              </a:rPr>
              <a:t>One area in which the act has successfully strengthened the law is in relation to disability discrimination, this had  an immediate impact on employers, and forced employers to carefully review their old policies and procedures.</a:t>
            </a:r>
          </a:p>
          <a:p>
            <a:r>
              <a:rPr lang="en-GB" sz="5500" dirty="0">
                <a:latin typeface="Comic Sans MS" pitchFamily="66" charset="0"/>
              </a:rPr>
              <a:t>The act, made indirect disability discrimination unlawful. This  may be used to challenge policies and procedures, such as absence management procedures, which might have a significant impact on employees with a disability.</a:t>
            </a:r>
          </a:p>
          <a:p>
            <a:r>
              <a:rPr lang="en-GB" sz="5500" dirty="0">
                <a:latin typeface="Comic Sans MS" pitchFamily="66" charset="0"/>
              </a:rPr>
              <a:t>Under the act a disabled person is now protected from unfavourable treatment (</a:t>
            </a:r>
            <a:r>
              <a:rPr lang="en-GB" sz="5500" dirty="0" err="1">
                <a:latin typeface="Comic Sans MS" pitchFamily="66" charset="0"/>
              </a:rPr>
              <a:t>eg</a:t>
            </a:r>
            <a:r>
              <a:rPr lang="en-GB" sz="5500" dirty="0">
                <a:latin typeface="Comic Sans MS" pitchFamily="66" charset="0"/>
              </a:rPr>
              <a:t> disciplinary proceedings) because of something arising in consequence of their disability (</a:t>
            </a:r>
            <a:r>
              <a:rPr lang="en-GB" sz="5500" dirty="0" err="1">
                <a:latin typeface="Comic Sans MS" pitchFamily="66" charset="0"/>
              </a:rPr>
              <a:t>eg</a:t>
            </a:r>
            <a:r>
              <a:rPr lang="en-GB" sz="5500" dirty="0">
                <a:latin typeface="Comic Sans MS" pitchFamily="66" charset="0"/>
              </a:rPr>
              <a:t> long term absence)</a:t>
            </a:r>
          </a:p>
          <a:p>
            <a:r>
              <a:rPr lang="en-GB" sz="5500" dirty="0">
                <a:latin typeface="Comic Sans MS" pitchFamily="66" charset="0"/>
              </a:rPr>
              <a:t>Another key development under the act is the ban on pre-employment health questions, except in certain prescribed circumstances. In the past year, therefore, employers who previously included health questionnaires as part of their standard recruitment processes have had to think very carefully about how to deal with this. </a:t>
            </a:r>
          </a:p>
          <a:p>
            <a:r>
              <a:rPr lang="en-GB" sz="5500" dirty="0">
                <a:latin typeface="Comic Sans MS" pitchFamily="66" charset="0"/>
              </a:rPr>
              <a:t>One year on, cases interpreting the new act have yet to filter through the tribunal system.  It is only then that we will know  the true impact of the act and the extent to which the overhaul of nearly half a century's worth of discrimination legislation has been worthwhile.</a:t>
            </a:r>
          </a:p>
          <a:p>
            <a:pPr marL="0" indent="0">
              <a:buNone/>
            </a:pPr>
            <a:endParaRPr lang="en-GB" dirty="0">
              <a:latin typeface="Comic Sans MS" pitchFamily="66" charset="0"/>
            </a:endParaRPr>
          </a:p>
        </p:txBody>
      </p:sp>
    </p:spTree>
    <p:extLst>
      <p:ext uri="{BB962C8B-B14F-4D97-AF65-F5344CB8AC3E}">
        <p14:creationId xmlns:p14="http://schemas.microsoft.com/office/powerpoint/2010/main" val="3340558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GB" sz="3200" dirty="0">
                <a:latin typeface="Comic Sans MS" pitchFamily="66" charset="0"/>
              </a:rPr>
              <a:t>Research -The performance of the health sector in meeting the public sector equality duties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4365104"/>
            <a:ext cx="1933575" cy="2362200"/>
          </a:xfrm>
          <a:prstGeom prst="rect">
            <a:avLst/>
          </a:prstGeom>
        </p:spPr>
      </p:pic>
      <p:sp>
        <p:nvSpPr>
          <p:cNvPr id="5" name="Subtitle 4"/>
          <p:cNvSpPr>
            <a:spLocks noGrp="1"/>
          </p:cNvSpPr>
          <p:nvPr>
            <p:ph type="subTitle" idx="1"/>
          </p:nvPr>
        </p:nvSpPr>
        <p:spPr>
          <a:xfrm>
            <a:off x="1115616" y="3886200"/>
            <a:ext cx="6912768" cy="1752600"/>
          </a:xfrm>
        </p:spPr>
        <p:txBody>
          <a:bodyPr>
            <a:normAutofit fontScale="55000" lnSpcReduction="20000"/>
          </a:bodyPr>
          <a:lstStyle/>
          <a:p>
            <a:pPr algn="l"/>
            <a:r>
              <a:rPr lang="en-GB" dirty="0">
                <a:solidFill>
                  <a:srgbClr val="FF0000"/>
                </a:solidFill>
                <a:latin typeface="Comic Sans MS" pitchFamily="66" charset="0"/>
              </a:rPr>
              <a:t>This research report is available on Connect.(</a:t>
            </a:r>
            <a:r>
              <a:rPr lang="en-GB" dirty="0" err="1">
                <a:solidFill>
                  <a:srgbClr val="FF0000"/>
                </a:solidFill>
                <a:latin typeface="Comic Sans MS" pitchFamily="66" charset="0"/>
              </a:rPr>
              <a:t>psed</a:t>
            </a:r>
            <a:r>
              <a:rPr lang="en-GB" dirty="0">
                <a:solidFill>
                  <a:srgbClr val="FF0000"/>
                </a:solidFill>
                <a:latin typeface="Comic Sans MS" pitchFamily="66" charset="0"/>
              </a:rPr>
              <a:t>- health)</a:t>
            </a:r>
          </a:p>
          <a:p>
            <a:r>
              <a:rPr lang="en-GB" dirty="0">
                <a:solidFill>
                  <a:srgbClr val="FF0000"/>
                </a:solidFill>
                <a:latin typeface="Comic Sans MS" pitchFamily="66" charset="0"/>
              </a:rPr>
              <a:t>The following slides are a summary of the findings</a:t>
            </a:r>
          </a:p>
          <a:p>
            <a:r>
              <a:rPr lang="en-GB" dirty="0">
                <a:latin typeface="Comic Sans MS" pitchFamily="66" charset="0"/>
              </a:rPr>
              <a:t>Ref: E&amp;HRC (2011) The performance of the health sector in meeting the public sector equality duties. </a:t>
            </a:r>
            <a:r>
              <a:rPr lang="en-GB" dirty="0">
                <a:latin typeface="Comic Sans MS" pitchFamily="66" charset="0"/>
                <a:hlinkClick r:id="rId3"/>
              </a:rPr>
              <a:t>http://www.equalityhumanrights.com/uploaded_files/research/psed_health.pdf</a:t>
            </a:r>
            <a:r>
              <a:rPr lang="en-GB" dirty="0">
                <a:latin typeface="Comic Sans MS" pitchFamily="66" charset="0"/>
              </a:rPr>
              <a:t> </a:t>
            </a:r>
          </a:p>
        </p:txBody>
      </p:sp>
    </p:spTree>
    <p:extLst>
      <p:ext uri="{BB962C8B-B14F-4D97-AF65-F5344CB8AC3E}">
        <p14:creationId xmlns:p14="http://schemas.microsoft.com/office/powerpoint/2010/main" val="2095336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Autofit/>
          </a:bodyPr>
          <a:lstStyle/>
          <a:p>
            <a:endParaRPr lang="en-GB" sz="3200" dirty="0">
              <a:latin typeface="Comic Sans MS" pitchFamily="66" charset="0"/>
            </a:endParaRPr>
          </a:p>
        </p:txBody>
      </p:sp>
      <p:sp>
        <p:nvSpPr>
          <p:cNvPr id="3" name="Content Placeholder 2"/>
          <p:cNvSpPr>
            <a:spLocks noGrp="1"/>
          </p:cNvSpPr>
          <p:nvPr>
            <p:ph idx="1"/>
          </p:nvPr>
        </p:nvSpPr>
        <p:spPr>
          <a:xfrm>
            <a:off x="457200" y="980728"/>
            <a:ext cx="8229600" cy="5145435"/>
          </a:xfrm>
        </p:spPr>
        <p:txBody>
          <a:bodyPr>
            <a:noAutofit/>
          </a:bodyPr>
          <a:lstStyle/>
          <a:p>
            <a:r>
              <a:rPr lang="en-GB" sz="1800" dirty="0">
                <a:latin typeface="Comic Sans MS" pitchFamily="66" charset="0"/>
              </a:rPr>
              <a:t>This research examined performance on the former race, disability and gender equality duties by Strategic Health Authorities and Primary Care Trusts in England. These were replaced by the new public sector equality duty . The new duty effectively implemented  can assist in reducing health inequalities, improving the life chances and wellbeing millions of people and creating an effective workforce</a:t>
            </a:r>
          </a:p>
          <a:p>
            <a:pPr marL="0" indent="0">
              <a:buNone/>
            </a:pPr>
            <a:r>
              <a:rPr lang="en-GB" sz="1800" dirty="0">
                <a:solidFill>
                  <a:srgbClr val="FF0000"/>
                </a:solidFill>
                <a:latin typeface="Comic Sans MS" pitchFamily="66" charset="0"/>
              </a:rPr>
              <a:t>     </a:t>
            </a:r>
          </a:p>
          <a:p>
            <a:pPr marL="0" indent="0">
              <a:buNone/>
            </a:pPr>
            <a:r>
              <a:rPr lang="en-GB" sz="1800" b="1" dirty="0">
                <a:solidFill>
                  <a:srgbClr val="FF0000"/>
                </a:solidFill>
                <a:latin typeface="Comic Sans MS" pitchFamily="66" charset="0"/>
              </a:rPr>
              <a:t>Findings</a:t>
            </a:r>
          </a:p>
          <a:p>
            <a:r>
              <a:rPr lang="en-GB" sz="1800" dirty="0">
                <a:latin typeface="Comic Sans MS" pitchFamily="66" charset="0"/>
              </a:rPr>
              <a:t>The research found that although progress was made on delivering the race, disability and gender equality duties, significant work still needs to be done by health bodies to ensure that their efforts lead to identifiable changes to health outcomes for different groups.</a:t>
            </a:r>
          </a:p>
          <a:p>
            <a:endParaRPr lang="en-GB" sz="1800" dirty="0">
              <a:latin typeface="Comic Sans MS" pitchFamily="66" charset="0"/>
            </a:endParaRPr>
          </a:p>
          <a:p>
            <a:r>
              <a:rPr lang="en-GB" sz="1800" dirty="0">
                <a:latin typeface="Comic Sans MS" pitchFamily="66" charset="0"/>
              </a:rPr>
              <a:t>From this a policy paper was developed with recommendations as to how health bodies can meet their obligations under the new equality duty. </a:t>
            </a:r>
            <a:r>
              <a:rPr lang="en-GB" sz="1800" dirty="0">
                <a:latin typeface="Comic Sans MS" pitchFamily="66" charset="0"/>
                <a:hlinkClick r:id="rId2"/>
              </a:rPr>
              <a:t>http://www.equalityhumanrights.com/uploaded_files/EqualityAct/PSED/health_policy_web.pdf</a:t>
            </a:r>
            <a:r>
              <a:rPr lang="en-GB" sz="1800" dirty="0">
                <a:latin typeface="Comic Sans MS" pitchFamily="66"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br>
              <a:rPr lang="en-GB" dirty="0"/>
            </a:br>
            <a:r>
              <a:rPr lang="en-GB" sz="3100" dirty="0">
                <a:latin typeface="Comic Sans MS" pitchFamily="66" charset="0"/>
              </a:rPr>
              <a:t>Research -The Public Sector Equality Duty</a:t>
            </a:r>
            <a:br>
              <a:rPr lang="en-GB" sz="3100" dirty="0">
                <a:latin typeface="Comic Sans MS" pitchFamily="66" charset="0"/>
              </a:rPr>
            </a:br>
            <a:r>
              <a:rPr lang="en-GB" sz="3100" dirty="0">
                <a:latin typeface="Comic Sans MS" pitchFamily="66" charset="0"/>
              </a:rPr>
              <a:t> – analysis of supporting evidence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6" y="3933056"/>
            <a:ext cx="1933575" cy="2362200"/>
          </a:xfrm>
          <a:prstGeom prst="rect">
            <a:avLst/>
          </a:prstGeom>
        </p:spPr>
      </p:pic>
      <p:sp>
        <p:nvSpPr>
          <p:cNvPr id="5" name="Subtitle 4"/>
          <p:cNvSpPr>
            <a:spLocks noGrp="1"/>
          </p:cNvSpPr>
          <p:nvPr>
            <p:ph type="subTitle" idx="1"/>
          </p:nvPr>
        </p:nvSpPr>
        <p:spPr>
          <a:xfrm>
            <a:off x="827584" y="3886200"/>
            <a:ext cx="7632848" cy="1752600"/>
          </a:xfrm>
        </p:spPr>
        <p:txBody>
          <a:bodyPr>
            <a:normAutofit fontScale="70000" lnSpcReduction="20000"/>
          </a:bodyPr>
          <a:lstStyle/>
          <a:p>
            <a:r>
              <a:rPr lang="en-GB" sz="2000" dirty="0">
                <a:latin typeface="Comic Sans MS" pitchFamily="66" charset="0"/>
              </a:rPr>
              <a:t>Oxford Brookes Centre for Diversity Policy Research and Practice </a:t>
            </a:r>
          </a:p>
          <a:p>
            <a:r>
              <a:rPr lang="en-GB" sz="2000" dirty="0">
                <a:latin typeface="Comic Sans MS" pitchFamily="66" charset="0"/>
              </a:rPr>
              <a:t>Kate Clayton - </a:t>
            </a:r>
            <a:r>
              <a:rPr lang="en-GB" sz="2000" dirty="0" err="1">
                <a:latin typeface="Comic Sans MS" pitchFamily="66" charset="0"/>
              </a:rPr>
              <a:t>Hathway</a:t>
            </a:r>
            <a:r>
              <a:rPr lang="en-GB" sz="2000" dirty="0">
                <a:latin typeface="Comic Sans MS" pitchFamily="66" charset="0"/>
              </a:rPr>
              <a:t> (2013)</a:t>
            </a:r>
          </a:p>
          <a:p>
            <a:pPr algn="l"/>
            <a:r>
              <a:rPr lang="en-GB" sz="2900" dirty="0">
                <a:solidFill>
                  <a:srgbClr val="FF0000"/>
                </a:solidFill>
                <a:latin typeface="Comic Sans MS" pitchFamily="66" charset="0"/>
              </a:rPr>
              <a:t>This research report is available on Connect.(</a:t>
            </a:r>
            <a:r>
              <a:rPr lang="en-GB" sz="2900" dirty="0" err="1">
                <a:solidFill>
                  <a:srgbClr val="FF0000"/>
                </a:solidFill>
                <a:latin typeface="Comic Sans MS" pitchFamily="66" charset="0"/>
              </a:rPr>
              <a:t>psed</a:t>
            </a:r>
            <a:r>
              <a:rPr lang="en-GB" sz="2900" dirty="0">
                <a:solidFill>
                  <a:srgbClr val="FF0000"/>
                </a:solidFill>
                <a:latin typeface="Comic Sans MS" pitchFamily="66" charset="0"/>
              </a:rPr>
              <a:t>- analysis.)</a:t>
            </a:r>
          </a:p>
          <a:p>
            <a:pPr algn="l"/>
            <a:r>
              <a:rPr lang="en-GB" dirty="0">
                <a:solidFill>
                  <a:srgbClr val="FF0000"/>
                </a:solidFill>
                <a:latin typeface="Comic Sans MS" pitchFamily="66" charset="0"/>
              </a:rPr>
              <a:t>The following slides are a summary of the findings</a:t>
            </a:r>
          </a:p>
          <a:p>
            <a:endParaRPr lang="en-GB" dirty="0"/>
          </a:p>
        </p:txBody>
      </p:sp>
    </p:spTree>
    <p:extLst>
      <p:ext uri="{BB962C8B-B14F-4D97-AF65-F5344CB8AC3E}">
        <p14:creationId xmlns:p14="http://schemas.microsoft.com/office/powerpoint/2010/main" val="3242447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pPr algn="l"/>
            <a:r>
              <a:rPr lang="en-GB" dirty="0">
                <a:latin typeface="Comic Sans MS" pitchFamily="66" charset="0"/>
              </a:rPr>
              <a:t>Findings</a:t>
            </a:r>
          </a:p>
        </p:txBody>
      </p:sp>
      <p:sp>
        <p:nvSpPr>
          <p:cNvPr id="3" name="Content Placeholder 2"/>
          <p:cNvSpPr>
            <a:spLocks noGrp="1"/>
          </p:cNvSpPr>
          <p:nvPr>
            <p:ph idx="1"/>
          </p:nvPr>
        </p:nvSpPr>
        <p:spPr>
          <a:xfrm>
            <a:off x="457200" y="908720"/>
            <a:ext cx="8507288" cy="5217443"/>
          </a:xfrm>
        </p:spPr>
        <p:txBody>
          <a:bodyPr>
            <a:noAutofit/>
          </a:bodyPr>
          <a:lstStyle/>
          <a:p>
            <a:r>
              <a:rPr lang="en-GB" sz="1800" dirty="0">
                <a:latin typeface="Comic Sans MS" pitchFamily="66" charset="0"/>
              </a:rPr>
              <a:t>Those authorities which successfully implemented the duty demonstrated  visible, committed and coordinated leadership</a:t>
            </a:r>
            <a:r>
              <a:rPr lang="en-GB" sz="1800" b="1" dirty="0">
                <a:latin typeface="Comic Sans MS" pitchFamily="66" charset="0"/>
              </a:rPr>
              <a:t> </a:t>
            </a:r>
            <a:r>
              <a:rPr lang="en-GB" sz="1800" dirty="0">
                <a:latin typeface="Comic Sans MS" pitchFamily="66" charset="0"/>
              </a:rPr>
              <a:t>across the successful organisations,  with senior managers  taking active roles as equality leads. This leadership at a high level within the organisation is a critical success factor, sending strong messages about the priority of equalities. </a:t>
            </a:r>
          </a:p>
          <a:p>
            <a:r>
              <a:rPr lang="en-GB" sz="1800" dirty="0">
                <a:latin typeface="Comic Sans MS" pitchFamily="66" charset="0"/>
              </a:rPr>
              <a:t>Having committed staff with an understanding of how the duty works is seen as extremely important, and a  commitment to </a:t>
            </a:r>
            <a:r>
              <a:rPr lang="en-GB" sz="1800" b="1" dirty="0">
                <a:latin typeface="Comic Sans MS" pitchFamily="66" charset="0"/>
              </a:rPr>
              <a:t>training</a:t>
            </a:r>
            <a:r>
              <a:rPr lang="en-GB" sz="1800" dirty="0">
                <a:latin typeface="Comic Sans MS" pitchFamily="66" charset="0"/>
              </a:rPr>
              <a:t> of staff are key in the success of rolling out equalities initiatives at all levels.. </a:t>
            </a:r>
          </a:p>
          <a:p>
            <a:r>
              <a:rPr lang="en-GB" sz="1800" dirty="0">
                <a:latin typeface="Comic Sans MS" pitchFamily="66" charset="0"/>
              </a:rPr>
              <a:t>Consultation and engagement are identified as crucial for the success of equality initiatives, with the involvement of  service users, this  is more demonstrable  around  disability than the other strands, which may be due  to  the high levels of engagement of disability groups. </a:t>
            </a:r>
          </a:p>
          <a:p>
            <a:r>
              <a:rPr lang="en-GB" sz="1800" dirty="0">
                <a:latin typeface="Comic Sans MS" pitchFamily="66" charset="0"/>
              </a:rPr>
              <a:t>The  evidence  demonstrated wider societal benefits, with initiatives reaching beyond the groups for which they were intended, such as the extension of the format of information for people with disabilities helping others including older people or those for whom English is an additional language. </a:t>
            </a:r>
          </a:p>
          <a:p>
            <a:endParaRPr lang="en-GB" sz="1800" dirty="0">
              <a:latin typeface="Comic Sans MS" pitchFamily="66" charset="0"/>
            </a:endParaRPr>
          </a:p>
        </p:txBody>
      </p:sp>
    </p:spTree>
    <p:extLst>
      <p:ext uri="{BB962C8B-B14F-4D97-AF65-F5344CB8AC3E}">
        <p14:creationId xmlns:p14="http://schemas.microsoft.com/office/powerpoint/2010/main" val="3157793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GB"/>
          </a:p>
        </p:txBody>
      </p:sp>
      <p:sp>
        <p:nvSpPr>
          <p:cNvPr id="3" name="Content Placeholder 2"/>
          <p:cNvSpPr>
            <a:spLocks noGrp="1"/>
          </p:cNvSpPr>
          <p:nvPr>
            <p:ph idx="1"/>
          </p:nvPr>
        </p:nvSpPr>
        <p:spPr>
          <a:xfrm>
            <a:off x="457200" y="836712"/>
            <a:ext cx="8229600" cy="5289451"/>
          </a:xfrm>
        </p:spPr>
        <p:txBody>
          <a:bodyPr>
            <a:noAutofit/>
          </a:bodyPr>
          <a:lstStyle/>
          <a:p>
            <a:r>
              <a:rPr lang="en-GB" sz="1800" dirty="0">
                <a:latin typeface="Comic Sans MS" pitchFamily="66" charset="0"/>
              </a:rPr>
              <a:t>It has also demonstrated progress towards  increasing employment for people with disabilities, and involvement was shown to increase trust in public services. </a:t>
            </a:r>
          </a:p>
          <a:p>
            <a:r>
              <a:rPr lang="en-GB" sz="1800" dirty="0">
                <a:latin typeface="Comic Sans MS" pitchFamily="66" charset="0"/>
              </a:rPr>
              <a:t>The duty is also seen to increase transparency, and allow authorities to demonstrate fairness in their decision-making. </a:t>
            </a:r>
          </a:p>
          <a:p>
            <a:r>
              <a:rPr lang="en-GB" sz="1800" dirty="0">
                <a:latin typeface="Comic Sans MS" pitchFamily="66" charset="0"/>
              </a:rPr>
              <a:t>There were however consistent points which were less positive. </a:t>
            </a:r>
          </a:p>
          <a:p>
            <a:pPr marL="0" indent="0">
              <a:buNone/>
            </a:pPr>
            <a:r>
              <a:rPr lang="en-GB" sz="1800" dirty="0">
                <a:latin typeface="Comic Sans MS" pitchFamily="66" charset="0"/>
              </a:rPr>
              <a:t>    -  inconsistent application of and commitment to the duty. </a:t>
            </a:r>
          </a:p>
          <a:p>
            <a:pPr marL="0" indent="0">
              <a:buNone/>
            </a:pPr>
            <a:r>
              <a:rPr lang="en-GB" sz="1800" dirty="0">
                <a:latin typeface="Comic Sans MS" pitchFamily="66" charset="0"/>
              </a:rPr>
              <a:t>    -  patchy implementation of the duty  across and within sectors. </a:t>
            </a:r>
          </a:p>
          <a:p>
            <a:pPr marL="0" indent="0">
              <a:buNone/>
            </a:pPr>
            <a:r>
              <a:rPr lang="en-GB" sz="1800" dirty="0">
                <a:latin typeface="Comic Sans MS" pitchFamily="66" charset="0"/>
              </a:rPr>
              <a:t>    - Some organisations seeing  it as a ‘tick-box’ exercise. </a:t>
            </a:r>
          </a:p>
          <a:p>
            <a:r>
              <a:rPr lang="en-GB" sz="1800" dirty="0">
                <a:latin typeface="Comic Sans MS" pitchFamily="66" charset="0"/>
              </a:rPr>
              <a:t>Poor standards of implementation are often attributed to poor leadership, poor or inconsistent guidance and lack of resource. The evidence also shows a lack of understanding of some basic principles such as the ‘due regard’ standard. </a:t>
            </a:r>
          </a:p>
          <a:p>
            <a:r>
              <a:rPr lang="en-GB" sz="1800" dirty="0">
                <a:latin typeface="Comic Sans MS" pitchFamily="66" charset="0"/>
              </a:rPr>
              <a:t>There is wide range of evidence and examples of the positive impact on organisational procedures and processes with some organisations, producing toolkits and e-learning packages, training staff and diverse groups.</a:t>
            </a:r>
          </a:p>
        </p:txBody>
      </p:sp>
    </p:spTree>
    <p:extLst>
      <p:ext uri="{BB962C8B-B14F-4D97-AF65-F5344CB8AC3E}">
        <p14:creationId xmlns:p14="http://schemas.microsoft.com/office/powerpoint/2010/main" val="4168782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Remember</a:t>
            </a:r>
          </a:p>
        </p:txBody>
      </p:sp>
      <p:sp>
        <p:nvSpPr>
          <p:cNvPr id="3" name="Content Placeholder 2"/>
          <p:cNvSpPr>
            <a:spLocks noGrp="1"/>
          </p:cNvSpPr>
          <p:nvPr>
            <p:ph idx="1"/>
          </p:nvPr>
        </p:nvSpPr>
        <p:spPr/>
        <p:txBody>
          <a:bodyPr/>
          <a:lstStyle/>
          <a:p>
            <a:endParaRPr lang="en-GB" dirty="0"/>
          </a:p>
          <a:p>
            <a:r>
              <a:rPr lang="en-GB" dirty="0">
                <a:latin typeface="Comic Sans MS" pitchFamily="66" charset="0"/>
              </a:rPr>
              <a:t>This information needs to be </a:t>
            </a:r>
            <a:r>
              <a:rPr lang="en-GB">
                <a:latin typeface="Comic Sans MS" pitchFamily="66" charset="0"/>
              </a:rPr>
              <a:t>put into </a:t>
            </a:r>
            <a:r>
              <a:rPr lang="en-GB" dirty="0">
                <a:latin typeface="Comic Sans MS" pitchFamily="66" charset="0"/>
              </a:rPr>
              <a:t>your own words.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3068960"/>
            <a:ext cx="3283570" cy="3274107"/>
          </a:xfrm>
          <a:prstGeom prst="rect">
            <a:avLst/>
          </a:prstGeom>
        </p:spPr>
      </p:pic>
    </p:spTree>
    <p:extLst>
      <p:ext uri="{BB962C8B-B14F-4D97-AF65-F5344CB8AC3E}">
        <p14:creationId xmlns:p14="http://schemas.microsoft.com/office/powerpoint/2010/main" val="3664900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76672"/>
            <a:ext cx="9144000" cy="5649491"/>
          </a:xfrm>
        </p:spPr>
        <p:txBody>
          <a:bodyPr>
            <a:normAutofit fontScale="55000" lnSpcReduction="20000"/>
          </a:bodyPr>
          <a:lstStyle/>
          <a:p>
            <a:pPr>
              <a:buNone/>
            </a:pPr>
            <a:r>
              <a:rPr lang="en-GB" sz="4400" b="1" dirty="0">
                <a:latin typeface="Comic Sans MS" pitchFamily="66" charset="0"/>
              </a:rPr>
              <a:t>The Act explains that having due regard for advancing equality involves</a:t>
            </a:r>
          </a:p>
          <a:p>
            <a:r>
              <a:rPr lang="en-GB" dirty="0">
                <a:latin typeface="Comic Sans MS" pitchFamily="66" charset="0"/>
              </a:rPr>
              <a:t>Removing or minimising disadvantages suffered by people due to their protected characteristics.</a:t>
            </a:r>
          </a:p>
          <a:p>
            <a:r>
              <a:rPr lang="en-GB" dirty="0">
                <a:latin typeface="Comic Sans MS" pitchFamily="66" charset="0"/>
              </a:rPr>
              <a:t>Taking steps to meet the needs of people from protected groups where these are different from the needs of other people.</a:t>
            </a:r>
          </a:p>
          <a:p>
            <a:r>
              <a:rPr lang="en-GB" dirty="0">
                <a:latin typeface="Comic Sans MS" pitchFamily="66" charset="0"/>
              </a:rPr>
              <a:t>Encouraging people from protected groups to participate in public life or in other activities where their participation is disproportionately low.</a:t>
            </a:r>
          </a:p>
          <a:p>
            <a:r>
              <a:rPr lang="en-GB" dirty="0">
                <a:latin typeface="Comic Sans MS" pitchFamily="66" charset="0"/>
              </a:rPr>
              <a:t>The Act states that meeting different needs involves taking steps to take account of disabled people's disabilities. </a:t>
            </a:r>
          </a:p>
          <a:p>
            <a:r>
              <a:rPr lang="en-GB" dirty="0">
                <a:latin typeface="Comic Sans MS" pitchFamily="66" charset="0"/>
              </a:rPr>
              <a:t>It describes fostering good relations as tackling prejudice and promoting understanding between people from different groups. </a:t>
            </a:r>
          </a:p>
          <a:p>
            <a:r>
              <a:rPr lang="en-GB" dirty="0">
                <a:latin typeface="Comic Sans MS" pitchFamily="66" charset="0"/>
              </a:rPr>
              <a:t>It states that compliance with the duty may involve treating some people more favourably than others.</a:t>
            </a:r>
          </a:p>
          <a:p>
            <a:r>
              <a:rPr lang="en-GB" dirty="0">
                <a:latin typeface="Comic Sans MS" pitchFamily="66" charset="0"/>
              </a:rPr>
              <a:t>The new duty covers the following eight protected characteristics: age, disability, gender reassignment, pregnancy and maternity, race, religion or belief, sex and sexual orientation. </a:t>
            </a:r>
          </a:p>
          <a:p>
            <a:r>
              <a:rPr lang="en-GB" dirty="0">
                <a:latin typeface="Comic Sans MS" pitchFamily="66" charset="0"/>
              </a:rPr>
              <a:t>Public authorities also need to have due regard to the need to eliminate unlawful discrimination against someone because of their marriage or civil partnership status. This means that the first arm of the duty applies to this characteristic but that the other arms (advancing equality and fostering good relations) do not apply</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Public sector Equality Duty</a:t>
            </a:r>
          </a:p>
        </p:txBody>
      </p:sp>
      <p:sp>
        <p:nvSpPr>
          <p:cNvPr id="3" name="Content Placeholder 2"/>
          <p:cNvSpPr>
            <a:spLocks noGrp="1"/>
          </p:cNvSpPr>
          <p:nvPr>
            <p:ph idx="1"/>
          </p:nvPr>
        </p:nvSpPr>
        <p:spPr/>
        <p:txBody>
          <a:bodyPr>
            <a:normAutofit fontScale="92500"/>
          </a:bodyPr>
          <a:lstStyle/>
          <a:p>
            <a:r>
              <a:rPr lang="en-GB" sz="3000" dirty="0">
                <a:solidFill>
                  <a:srgbClr val="FF0000"/>
                </a:solidFill>
                <a:latin typeface="Comic Sans MS" pitchFamily="66" charset="0"/>
              </a:rPr>
              <a:t>See Equality duty </a:t>
            </a:r>
            <a:r>
              <a:rPr lang="en-GB" sz="3000" dirty="0" err="1">
                <a:solidFill>
                  <a:srgbClr val="FF0000"/>
                </a:solidFill>
                <a:latin typeface="Comic Sans MS" pitchFamily="66" charset="0"/>
              </a:rPr>
              <a:t>pdf</a:t>
            </a:r>
            <a:r>
              <a:rPr lang="en-GB" sz="3000" dirty="0">
                <a:solidFill>
                  <a:srgbClr val="FF0000"/>
                </a:solidFill>
                <a:latin typeface="Comic Sans MS" pitchFamily="66" charset="0"/>
              </a:rPr>
              <a:t> on Connect</a:t>
            </a:r>
          </a:p>
          <a:p>
            <a:r>
              <a:rPr lang="en-GB" sz="3000" dirty="0">
                <a:latin typeface="Comic Sans MS" pitchFamily="66" charset="0"/>
              </a:rPr>
              <a:t>A key measure in the Act – came into force on 5 April 2011. </a:t>
            </a:r>
          </a:p>
          <a:p>
            <a:r>
              <a:rPr lang="en-GB" sz="3000" dirty="0">
                <a:latin typeface="Comic Sans MS" pitchFamily="66" charset="0"/>
              </a:rPr>
              <a:t>Aims to ensure that all public bodies play their part in making society fairer by tackling discrimination and providing equality of opportunity for all. </a:t>
            </a:r>
          </a:p>
          <a:p>
            <a:r>
              <a:rPr lang="en-GB" sz="3000" dirty="0">
                <a:latin typeface="Comic Sans MS" pitchFamily="66" charset="0"/>
              </a:rPr>
              <a:t>A video about equality duty can be found at</a:t>
            </a:r>
          </a:p>
          <a:p>
            <a:pPr marL="0" indent="0">
              <a:buNone/>
            </a:pPr>
            <a:r>
              <a:rPr lang="en-GB" dirty="0">
                <a:hlinkClick r:id="rId2"/>
              </a:rPr>
              <a:t>https://www.youtube.com/watch?v=W3nZ7iL6IeM</a:t>
            </a:r>
            <a:endParaRPr lang="en-GB" dirty="0"/>
          </a:p>
          <a:p>
            <a:endParaRPr lang="en-GB" dirty="0">
              <a:latin typeface="Comic Sans MS" pitchFamily="66" charset="0"/>
            </a:endParaRPr>
          </a:p>
          <a:p>
            <a:endParaRPr lang="en-GB" dirty="0">
              <a:latin typeface="Comic Sans MS" pitchFamily="66" charset="0"/>
            </a:endParaRPr>
          </a:p>
          <a:p>
            <a:endParaRPr lang="en-GB" dirty="0">
              <a:latin typeface="Comic Sans MS" pitchFamily="66" charset="0"/>
            </a:endParaRP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a:latin typeface="Comic Sans MS" pitchFamily="66" charset="0"/>
              </a:rPr>
              <a:t>Purpose of the equality duty</a:t>
            </a:r>
            <a:br>
              <a:rPr lang="en-GB" sz="3600" b="1" dirty="0">
                <a:latin typeface="Comic Sans MS" pitchFamily="66" charset="0"/>
              </a:rPr>
            </a:br>
            <a:endParaRPr lang="en-GB" sz="3600" dirty="0">
              <a:latin typeface="Comic Sans MS" pitchFamily="66" charset="0"/>
            </a:endParaRPr>
          </a:p>
        </p:txBody>
      </p:sp>
      <p:sp>
        <p:nvSpPr>
          <p:cNvPr id="3" name="Content Placeholder 2"/>
          <p:cNvSpPr>
            <a:spLocks noGrp="1"/>
          </p:cNvSpPr>
          <p:nvPr>
            <p:ph idx="1"/>
          </p:nvPr>
        </p:nvSpPr>
        <p:spPr/>
        <p:txBody>
          <a:bodyPr>
            <a:noAutofit/>
          </a:bodyPr>
          <a:lstStyle/>
          <a:p>
            <a:r>
              <a:rPr lang="en-GB" sz="1800" dirty="0">
                <a:latin typeface="Comic Sans MS" pitchFamily="66" charset="0"/>
              </a:rPr>
              <a:t>The broad purpose of the equality duty is to integrate consideration of equality and good relations into the day-to-day business of public authorities. If you do not consider how a function can affect different groups in different ways, it is unlikely to have the intended effect. This can contribute to greater inequality and poor outcomes.</a:t>
            </a:r>
          </a:p>
          <a:p>
            <a:endParaRPr lang="en-GB" sz="1800" dirty="0">
              <a:latin typeface="Comic Sans MS" pitchFamily="66" charset="0"/>
            </a:endParaRPr>
          </a:p>
          <a:p>
            <a:r>
              <a:rPr lang="en-GB" sz="1800" dirty="0">
                <a:latin typeface="Comic Sans MS" pitchFamily="66" charset="0"/>
              </a:rPr>
              <a:t>The general equality duty requires organisations to consider how they could positively contribute to the advancement of equality and good relations. It requires equality considerations to be reflected into the design of policies and the delivery of services, including internal policies, and for these issues to be kept under review.</a:t>
            </a:r>
          </a:p>
          <a:p>
            <a:endParaRPr lang="en-GB" sz="18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6712"/>
            <a:ext cx="9144000" cy="5289451"/>
          </a:xfrm>
        </p:spPr>
        <p:txBody>
          <a:bodyPr>
            <a:noAutofit/>
          </a:bodyPr>
          <a:lstStyle/>
          <a:p>
            <a:pPr>
              <a:buNone/>
            </a:pPr>
            <a:r>
              <a:rPr lang="en-GB" sz="2400" dirty="0">
                <a:latin typeface="Comic Sans MS" pitchFamily="66" charset="0"/>
              </a:rPr>
              <a:t>In summary, those subject to the equality duty must, in performing their functions, have due regard to the need to:</a:t>
            </a:r>
          </a:p>
          <a:p>
            <a:endParaRPr lang="en-GB" sz="2800" dirty="0">
              <a:latin typeface="Comic Sans MS" pitchFamily="66" charset="0"/>
            </a:endParaRPr>
          </a:p>
          <a:p>
            <a:r>
              <a:rPr lang="en-GB" sz="2800" dirty="0">
                <a:latin typeface="Comic Sans MS" pitchFamily="66" charset="0"/>
              </a:rPr>
              <a:t>Eliminate unlawful discrimination, harassment and victimisation and other conduct prohibited by the Act.</a:t>
            </a:r>
          </a:p>
          <a:p>
            <a:r>
              <a:rPr lang="en-GB" sz="2800" dirty="0">
                <a:latin typeface="Comic Sans MS" pitchFamily="66" charset="0"/>
              </a:rPr>
              <a:t>Advance equality of opportunity between people who share a protected characteristic and those who do not.</a:t>
            </a:r>
          </a:p>
          <a:p>
            <a:r>
              <a:rPr lang="en-GB" sz="2800" dirty="0">
                <a:latin typeface="Comic Sans MS" pitchFamily="66" charset="0"/>
              </a:rPr>
              <a:t>Foster good relations between people who share a protected characteristic and those who do not.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The influence of Equality Duty</a:t>
            </a:r>
          </a:p>
        </p:txBody>
      </p:sp>
      <p:sp>
        <p:nvSpPr>
          <p:cNvPr id="3" name="Content Placeholder 2"/>
          <p:cNvSpPr>
            <a:spLocks noGrp="1"/>
          </p:cNvSpPr>
          <p:nvPr>
            <p:ph idx="1"/>
          </p:nvPr>
        </p:nvSpPr>
        <p:spPr/>
        <p:txBody>
          <a:bodyPr>
            <a:normAutofit fontScale="70000" lnSpcReduction="20000"/>
          </a:bodyPr>
          <a:lstStyle/>
          <a:p>
            <a:pPr marL="0" indent="0">
              <a:buNone/>
            </a:pPr>
            <a:r>
              <a:rPr lang="en-GB" dirty="0">
                <a:solidFill>
                  <a:srgbClr val="FF0000"/>
                </a:solidFill>
                <a:latin typeface="Comic Sans MS" pitchFamily="66" charset="0"/>
              </a:rPr>
              <a:t>Compliance is a legal obligation.</a:t>
            </a:r>
          </a:p>
          <a:p>
            <a:pPr marL="0" indent="0">
              <a:buNone/>
            </a:pPr>
            <a:endParaRPr lang="en-GB" dirty="0">
              <a:solidFill>
                <a:srgbClr val="FF0000"/>
              </a:solidFill>
              <a:latin typeface="Comic Sans MS" pitchFamily="66" charset="0"/>
            </a:endParaRPr>
          </a:p>
          <a:p>
            <a:r>
              <a:rPr lang="en-GB" dirty="0">
                <a:latin typeface="Comic Sans MS" pitchFamily="66" charset="0"/>
              </a:rPr>
              <a:t>An organisation that is able to provide services to meet the diverse needs of its users should find that it carries out its core business more efficiently. </a:t>
            </a:r>
          </a:p>
          <a:p>
            <a:r>
              <a:rPr lang="en-GB" dirty="0">
                <a:latin typeface="Comic Sans MS" pitchFamily="66" charset="0"/>
              </a:rPr>
              <a:t>A workforce that has a supportive working environment is more productive. </a:t>
            </a:r>
          </a:p>
          <a:p>
            <a:r>
              <a:rPr lang="en-GB" dirty="0">
                <a:latin typeface="Comic Sans MS" pitchFamily="66" charset="0"/>
              </a:rPr>
              <a:t>Many organisations have also found it beneficial to draw on a broader range of talent and to better represent the community that they serve.</a:t>
            </a:r>
          </a:p>
          <a:p>
            <a:r>
              <a:rPr lang="en-GB" dirty="0">
                <a:latin typeface="Comic Sans MS" pitchFamily="66" charset="0"/>
              </a:rPr>
              <a:t>It can lead to services that are more appropriate to the users, and therefore they more effective. This can lead to increased satisfaction with public services.</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484784"/>
            <a:ext cx="2143125" cy="2133600"/>
          </a:xfrm>
          <a:prstGeom prst="rect">
            <a:avLst/>
          </a:prstGeom>
        </p:spPr>
      </p:pic>
      <p:sp>
        <p:nvSpPr>
          <p:cNvPr id="2" name="Title 1"/>
          <p:cNvSpPr>
            <a:spLocks noGrp="1"/>
          </p:cNvSpPr>
          <p:nvPr>
            <p:ph type="ctrTitle"/>
          </p:nvPr>
        </p:nvSpPr>
        <p:spPr/>
        <p:txBody>
          <a:bodyPr>
            <a:normAutofit fontScale="90000"/>
          </a:bodyPr>
          <a:lstStyle/>
          <a:p>
            <a:r>
              <a:rPr lang="en-GB" dirty="0">
                <a:latin typeface="Comic Sans MS" pitchFamily="66" charset="0"/>
              </a:rPr>
              <a:t>Assessing &amp; Evaluating the success of the Equality Act and equality duty</a:t>
            </a:r>
          </a:p>
        </p:txBody>
      </p:sp>
      <p:sp>
        <p:nvSpPr>
          <p:cNvPr id="3" name="Subtitle 2"/>
          <p:cNvSpPr>
            <a:spLocks noGrp="1"/>
          </p:cNvSpPr>
          <p:nvPr>
            <p:ph type="subTitle" idx="1"/>
          </p:nvPr>
        </p:nvSpPr>
        <p:spPr/>
        <p:txBody>
          <a:bodyPr/>
          <a:lstStyle/>
          <a:p>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3861048"/>
            <a:ext cx="2857500" cy="28479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sz="4800" dirty="0">
                <a:solidFill>
                  <a:srgbClr val="0070C0"/>
                </a:solidFill>
                <a:latin typeface="Comic Sans MS" pitchFamily="66" charset="0"/>
              </a:rPr>
              <a:t>Research</a:t>
            </a:r>
            <a:r>
              <a:rPr lang="en-GB" dirty="0">
                <a:latin typeface="Comic Sans MS" pitchFamily="66" charset="0"/>
              </a:rPr>
              <a:t> - Government Equalities Office (GEO) evaluation of the Equality Act 2010</a:t>
            </a:r>
            <a:br>
              <a:rPr lang="en-GB" dirty="0">
                <a:latin typeface="Comic Sans MS" pitchFamily="66" charset="0"/>
              </a:rPr>
            </a:br>
            <a:endParaRPr lang="en-GB"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4149080"/>
            <a:ext cx="1933575" cy="2362200"/>
          </a:xfrm>
          <a:prstGeom prst="rect">
            <a:avLst/>
          </a:prstGeom>
        </p:spPr>
      </p:pic>
      <p:sp>
        <p:nvSpPr>
          <p:cNvPr id="5" name="Subtitle 4"/>
          <p:cNvSpPr>
            <a:spLocks noGrp="1"/>
          </p:cNvSpPr>
          <p:nvPr>
            <p:ph type="subTitle" idx="1"/>
          </p:nvPr>
        </p:nvSpPr>
        <p:spPr/>
        <p:txBody>
          <a:bodyPr>
            <a:normAutofit fontScale="92500" lnSpcReduction="20000"/>
          </a:bodyPr>
          <a:lstStyle/>
          <a:p>
            <a:r>
              <a:rPr lang="en-GB" dirty="0">
                <a:solidFill>
                  <a:srgbClr val="FF0000"/>
                </a:solidFill>
              </a:rPr>
              <a:t>This research resulted in 3 reports which are available on Connect.</a:t>
            </a:r>
          </a:p>
          <a:p>
            <a:r>
              <a:rPr lang="en-GB" dirty="0">
                <a:solidFill>
                  <a:srgbClr val="FF0000"/>
                </a:solidFill>
              </a:rPr>
              <a:t>The following slides are a summary of the findings</a:t>
            </a:r>
          </a:p>
        </p:txBody>
      </p:sp>
    </p:spTree>
    <p:extLst>
      <p:ext uri="{BB962C8B-B14F-4D97-AF65-F5344CB8AC3E}">
        <p14:creationId xmlns:p14="http://schemas.microsoft.com/office/powerpoint/2010/main" val="1738750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TotalTime>
  <Words>3102</Words>
  <Application>Microsoft Office PowerPoint</Application>
  <PresentationFormat>On-screen Show (4:3)</PresentationFormat>
  <Paragraphs>182</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Comic Sans MS</vt:lpstr>
      <vt:lpstr>Office Theme</vt:lpstr>
      <vt:lpstr>The Equality Act 2010</vt:lpstr>
      <vt:lpstr>Explaining -The Equality Act 2010</vt:lpstr>
      <vt:lpstr>PowerPoint Presentation</vt:lpstr>
      <vt:lpstr>Public sector Equality Duty</vt:lpstr>
      <vt:lpstr>Purpose of the equality duty </vt:lpstr>
      <vt:lpstr>PowerPoint Presentation</vt:lpstr>
      <vt:lpstr>The influence of Equality Duty</vt:lpstr>
      <vt:lpstr>Assessing &amp; Evaluating the success of the Equality Act and equality duty</vt:lpstr>
      <vt:lpstr>Research - Government Equalities Office (GEO) evaluation of the Equality Act 2010 </vt:lpstr>
      <vt:lpstr>Research - Government Equalities Office (GEO) evaluation of the Equality Act 2010</vt:lpstr>
      <vt:lpstr>Overall findings of the evaluation.</vt:lpstr>
      <vt:lpstr>PowerPoint Presentation</vt:lpstr>
      <vt:lpstr>PowerPoint Presentation</vt:lpstr>
      <vt:lpstr>PowerPoint Presentation</vt:lpstr>
      <vt:lpstr>PowerPoint Presentation</vt:lpstr>
      <vt:lpstr>PowerPoint Presentation</vt:lpstr>
      <vt:lpstr>PowerPoint Presentation</vt:lpstr>
      <vt:lpstr>Use of the Equality Act</vt:lpstr>
      <vt:lpstr>Comment on the Equality Act</vt:lpstr>
      <vt:lpstr>Opinion on the effectiveness of the Equality Act 2010 from Shantele Janes, CHAWREC Director Cheshire, Halton &amp; Warrington Race &amp; Equality Centre.</vt:lpstr>
      <vt:lpstr>Comment on the Equality Act</vt:lpstr>
      <vt:lpstr>PowerPoint Presentation</vt:lpstr>
      <vt:lpstr>PowerPoint Presentation</vt:lpstr>
      <vt:lpstr>Research -The performance of the health sector in meeting the public sector equality duties  </vt:lpstr>
      <vt:lpstr>PowerPoint Presentation</vt:lpstr>
      <vt:lpstr> Research -The Public Sector Equality Duty  – analysis of supporting evidence</vt:lpstr>
      <vt:lpstr>Findings</vt:lpstr>
      <vt:lpstr>PowerPoint Presentation</vt:lpstr>
      <vt:lpstr>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the success of the Equality Act</dc:title>
  <dc:creator>dan</dc:creator>
  <cp:lastModifiedBy>Peter Bruce</cp:lastModifiedBy>
  <cp:revision>75</cp:revision>
  <dcterms:created xsi:type="dcterms:W3CDTF">2013-02-22T13:25:33Z</dcterms:created>
  <dcterms:modified xsi:type="dcterms:W3CDTF">2019-08-27T14:01:48Z</dcterms:modified>
</cp:coreProperties>
</file>