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9" r:id="rId4"/>
    <p:sldId id="267" r:id="rId5"/>
    <p:sldId id="262" r:id="rId6"/>
    <p:sldId id="268" r:id="rId7"/>
    <p:sldId id="266" r:id="rId8"/>
    <p:sldId id="263" r:id="rId9"/>
    <p:sldId id="264" r:id="rId10"/>
    <p:sldId id="258" r:id="rId11"/>
    <p:sldId id="271" r:id="rId12"/>
    <p:sldId id="261" r:id="rId13"/>
    <p:sldId id="282" r:id="rId14"/>
    <p:sldId id="269" r:id="rId15"/>
    <p:sldId id="260" r:id="rId16"/>
    <p:sldId id="270" r:id="rId17"/>
    <p:sldId id="272" r:id="rId18"/>
    <p:sldId id="273" r:id="rId19"/>
    <p:sldId id="276" r:id="rId20"/>
    <p:sldId id="277" r:id="rId21"/>
    <p:sldId id="275" r:id="rId22"/>
    <p:sldId id="283" r:id="rId23"/>
    <p:sldId id="257" r:id="rId24"/>
    <p:sldId id="278" r:id="rId25"/>
    <p:sldId id="27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48F4A-545C-4C35-9CB7-28872176F7F8}" type="datetimeFigureOut">
              <a:rPr lang="en-GB" smtClean="0"/>
              <a:pPr/>
              <a:t>12/11/2018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C5B5-06EE-486D-9E45-164E53742C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48F4A-545C-4C35-9CB7-28872176F7F8}" type="datetimeFigureOut">
              <a:rPr lang="en-GB" smtClean="0"/>
              <a:pPr/>
              <a:t>12/11/2018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C5B5-06EE-486D-9E45-164E53742C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48F4A-545C-4C35-9CB7-28872176F7F8}" type="datetimeFigureOut">
              <a:rPr lang="en-GB" smtClean="0"/>
              <a:pPr/>
              <a:t>12/11/2018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C5B5-06EE-486D-9E45-164E53742C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48F4A-545C-4C35-9CB7-28872176F7F8}" type="datetimeFigureOut">
              <a:rPr lang="en-GB" smtClean="0"/>
              <a:pPr/>
              <a:t>12/11/2018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C5B5-06EE-486D-9E45-164E53742C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48F4A-545C-4C35-9CB7-28872176F7F8}" type="datetimeFigureOut">
              <a:rPr lang="en-GB" smtClean="0"/>
              <a:pPr/>
              <a:t>12/11/2018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C5B5-06EE-486D-9E45-164E53742C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48F4A-545C-4C35-9CB7-28872176F7F8}" type="datetimeFigureOut">
              <a:rPr lang="en-GB" smtClean="0"/>
              <a:pPr/>
              <a:t>12/11/2018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C5B5-06EE-486D-9E45-164E53742C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48F4A-545C-4C35-9CB7-28872176F7F8}" type="datetimeFigureOut">
              <a:rPr lang="en-GB" smtClean="0"/>
              <a:pPr/>
              <a:t>12/11/2018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C5B5-06EE-486D-9E45-164E53742C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48F4A-545C-4C35-9CB7-28872176F7F8}" type="datetimeFigureOut">
              <a:rPr lang="en-GB" smtClean="0"/>
              <a:pPr/>
              <a:t>12/11/2018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C5B5-06EE-486D-9E45-164E53742C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48F4A-545C-4C35-9CB7-28872176F7F8}" type="datetimeFigureOut">
              <a:rPr lang="en-GB" smtClean="0"/>
              <a:pPr/>
              <a:t>12/11/2018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C5B5-06EE-486D-9E45-164E53742C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48F4A-545C-4C35-9CB7-28872176F7F8}" type="datetimeFigureOut">
              <a:rPr lang="en-GB" smtClean="0"/>
              <a:pPr/>
              <a:t>12/11/2018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C5B5-06EE-486D-9E45-164E53742C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48F4A-545C-4C35-9CB7-28872176F7F8}" type="datetimeFigureOut">
              <a:rPr lang="en-GB" smtClean="0"/>
              <a:pPr/>
              <a:t>12/11/2018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C5B5-06EE-486D-9E45-164E53742C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48F4A-545C-4C35-9CB7-28872176F7F8}" type="datetimeFigureOut">
              <a:rPr lang="en-GB" smtClean="0"/>
              <a:pPr/>
              <a:t>12/11/2018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5C5B5-06EE-486D-9E45-164E53742C0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bc.co.uk/news/uk-england-stoke-staffordshire-20965469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hyperlink" Target="http://www.cqc.org.uk/content/fundamental-standard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qc.org.uk/content/standards-hospitals" TargetMode="External"/><Relationship Id="rId2" Type="http://schemas.openxmlformats.org/officeDocument/2006/relationships/hyperlink" Target="http://www.cqc.org.uk/content/standards-care-home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mc-uk.org/Publications/Standards/The-code/Introduction/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pc-uk.org/assets/documents/10003B6EStandardsofconduct,performanceandethics.pdf" TargetMode="Externa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h.gov.uk/en/Publicationsandstatistics/Publications/PublicationsPolicyAndGuidance/DH_124359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killsforcare.org.uk/Standards-legislation/Code-of-Conduct/Code-of-Conduct.aspx" TargetMode="External"/><Relationship Id="rId2" Type="http://schemas.openxmlformats.org/officeDocument/2006/relationships/hyperlink" Target="http://www.niscc.info/index.php/registrants/social-workers-2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equalityhumanrights.com/about-u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latin typeface="Comic Sans MS" pitchFamily="66" charset="0"/>
              </a:rPr>
              <a:t>How national initiatives promote anti-discriminatory practice and how this is put into practice.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4797152"/>
            <a:ext cx="1971675" cy="147637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Comic Sans MS" pitchFamily="66" charset="0"/>
              </a:rPr>
              <a:t>Putting Equality Law into Practice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2420888"/>
            <a:ext cx="2162175" cy="211455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GB" dirty="0" smtClean="0"/>
              <a:t> </a:t>
            </a:r>
            <a:r>
              <a:rPr lang="en-GB" dirty="0" smtClean="0">
                <a:latin typeface="Comic Sans MS" pitchFamily="66" charset="0"/>
              </a:rPr>
              <a:t>Laws that promote equality are incorporated in a number of </a:t>
            </a:r>
          </a:p>
          <a:p>
            <a:pPr>
              <a:buNone/>
            </a:pPr>
            <a:r>
              <a:rPr lang="en-GB" dirty="0" smtClean="0">
                <a:latin typeface="Comic Sans MS" pitchFamily="66" charset="0"/>
              </a:rPr>
              <a:t>different types of document that can be found in care settings </a:t>
            </a:r>
          </a:p>
          <a:p>
            <a:pPr>
              <a:buNone/>
            </a:pPr>
            <a:r>
              <a:rPr lang="en-GB" dirty="0" smtClean="0">
                <a:latin typeface="Comic Sans MS" pitchFamily="66" charset="0"/>
              </a:rPr>
              <a:t>and are widely used by health and social care practitioners in their</a:t>
            </a:r>
          </a:p>
          <a:p>
            <a:pPr>
              <a:buNone/>
            </a:pPr>
            <a:r>
              <a:rPr lang="en-GB" dirty="0" smtClean="0">
                <a:latin typeface="Comic Sans MS" pitchFamily="66" charset="0"/>
              </a:rPr>
              <a:t>work. </a:t>
            </a:r>
          </a:p>
          <a:p>
            <a:pPr>
              <a:buNone/>
            </a:pPr>
            <a:r>
              <a:rPr lang="en-GB" dirty="0" smtClean="0">
                <a:latin typeface="Comic Sans MS" pitchFamily="66" charset="0"/>
              </a:rPr>
              <a:t>These include      </a:t>
            </a:r>
          </a:p>
          <a:p>
            <a:r>
              <a:rPr lang="en-GB" dirty="0" smtClean="0">
                <a:latin typeface="Comic Sans MS" pitchFamily="66" charset="0"/>
              </a:rPr>
              <a:t>Charters – define national standards of care that</a:t>
            </a:r>
          </a:p>
          <a:p>
            <a:pPr marL="0" indent="0">
              <a:buNone/>
            </a:pPr>
            <a:r>
              <a:rPr lang="en-GB" dirty="0">
                <a:latin typeface="Comic Sans MS" pitchFamily="66" charset="0"/>
              </a:rPr>
              <a:t> </a:t>
            </a:r>
            <a:r>
              <a:rPr lang="en-GB" dirty="0" smtClean="0">
                <a:latin typeface="Comic Sans MS" pitchFamily="66" charset="0"/>
              </a:rPr>
              <a:t>    service users can expect</a:t>
            </a:r>
          </a:p>
          <a:p>
            <a:r>
              <a:rPr lang="en-GB" dirty="0" smtClean="0">
                <a:latin typeface="Comic Sans MS" pitchFamily="66" charset="0"/>
              </a:rPr>
              <a:t>Codes of Practice</a:t>
            </a:r>
          </a:p>
          <a:p>
            <a:r>
              <a:rPr lang="en-GB" dirty="0" smtClean="0">
                <a:latin typeface="Comic Sans MS" pitchFamily="66" charset="0"/>
              </a:rPr>
              <a:t>Codes of Conduct</a:t>
            </a:r>
          </a:p>
          <a:p>
            <a:r>
              <a:rPr lang="en-GB" dirty="0" smtClean="0">
                <a:latin typeface="Comic Sans MS" pitchFamily="66" charset="0"/>
              </a:rPr>
              <a:t>Organisational policies and procedures</a:t>
            </a:r>
          </a:p>
          <a:p>
            <a:endParaRPr lang="en-GB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GB" dirty="0" smtClean="0">
                <a:latin typeface="Comic Sans MS" pitchFamily="66" charset="0"/>
              </a:rPr>
              <a:t>These documents impose responsibilities on care practitioners and</a:t>
            </a:r>
          </a:p>
          <a:p>
            <a:pPr>
              <a:buNone/>
            </a:pPr>
            <a:r>
              <a:rPr lang="en-GB" dirty="0" smtClean="0">
                <a:latin typeface="Comic Sans MS" pitchFamily="66" charset="0"/>
              </a:rPr>
              <a:t>the managers of care organisations.</a:t>
            </a:r>
          </a:p>
          <a:p>
            <a:pPr>
              <a:buNone/>
            </a:pPr>
            <a:r>
              <a:rPr lang="en-GB" dirty="0" smtClean="0">
                <a:latin typeface="Comic Sans MS" pitchFamily="66" charset="0"/>
              </a:rPr>
              <a:t>Failure to comply with these can lead to sanctions  or punishment</a:t>
            </a:r>
            <a:r>
              <a:rPr lang="en-GB" dirty="0" smtClean="0"/>
              <a:t>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Comic Sans MS" pitchFamily="66" charset="0"/>
              </a:rPr>
              <a:t>Charters</a:t>
            </a:r>
            <a:br>
              <a:rPr lang="en-GB" dirty="0" smtClean="0">
                <a:latin typeface="Comic Sans MS" pitchFamily="66" charset="0"/>
              </a:rPr>
            </a:b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Give assurances to service users that certain services will be provided by care organisations within given timescales and to specified standards.</a:t>
            </a:r>
          </a:p>
          <a:p>
            <a:r>
              <a:rPr lang="en-GB" dirty="0" smtClean="0">
                <a:latin typeface="Comic Sans MS" pitchFamily="66" charset="0"/>
              </a:rPr>
              <a:t>However they do not have legal force in the way that legislation and case law do.</a:t>
            </a:r>
            <a:endParaRPr lang="en-GB" dirty="0">
              <a:latin typeface="Comic Sans MS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4581128"/>
            <a:ext cx="2162175" cy="211455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Care Quality Commission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>
                <a:latin typeface="Comic Sans MS" pitchFamily="66" charset="0"/>
              </a:rPr>
              <a:t>Independent regulator of all health and social care services in England on behalf of the government.</a:t>
            </a:r>
          </a:p>
          <a:p>
            <a:r>
              <a:rPr lang="en-GB" dirty="0" smtClean="0">
                <a:latin typeface="Comic Sans MS" pitchFamily="66" charset="0"/>
              </a:rPr>
              <a:t>Funded through a combination of registration fee income and government grant-in-aid.</a:t>
            </a:r>
          </a:p>
          <a:p>
            <a:r>
              <a:rPr lang="en-GB" dirty="0" smtClean="0">
                <a:latin typeface="Comic Sans MS" pitchFamily="66" charset="0"/>
              </a:rPr>
              <a:t>Began operating on 1 April 2009 as the independent regulator of health and adult social care in England replacing three earlier commissions: the Healthcare Commission, the Commission for Social Care Inspection and the Mental Health Act Commission.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Fundamental Care Standards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Part of the changes </a:t>
            </a:r>
            <a:r>
              <a:rPr lang="en-GB" dirty="0">
                <a:latin typeface="Comic Sans MS" panose="030F0702030302020204" pitchFamily="66" charset="0"/>
              </a:rPr>
              <a:t>recommended by Sir Robert Francis following his inquiry into care at Mid Staffordshire NHS Foundation Trust. </a:t>
            </a:r>
            <a:endParaRPr lang="en-GB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Find out more </a:t>
            </a:r>
            <a:r>
              <a:rPr lang="en-GB" sz="2400" dirty="0" smtClean="0">
                <a:latin typeface="Comic Sans MS" panose="030F0702030302020204" pitchFamily="66" charset="0"/>
                <a:hlinkClick r:id="rId2"/>
              </a:rPr>
              <a:t>http</a:t>
            </a:r>
            <a:r>
              <a:rPr lang="en-GB" sz="2400" dirty="0">
                <a:latin typeface="Comic Sans MS" panose="030F0702030302020204" pitchFamily="66" charset="0"/>
                <a:hlinkClick r:id="rId2"/>
              </a:rPr>
              <a:t>://</a:t>
            </a:r>
            <a:r>
              <a:rPr lang="en-GB" sz="2400" dirty="0" smtClean="0">
                <a:latin typeface="Comic Sans MS" panose="030F0702030302020204" pitchFamily="66" charset="0"/>
                <a:hlinkClick r:id="rId2"/>
              </a:rPr>
              <a:t>www.bbc.co.uk/news/uk-england-stoke-staffordshire-20965469</a:t>
            </a:r>
            <a:r>
              <a:rPr lang="en-GB" sz="2400" dirty="0" smtClean="0">
                <a:latin typeface="Comic Sans MS" panose="030F0702030302020204" pitchFamily="66" charset="0"/>
              </a:rPr>
              <a:t> </a:t>
            </a:r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The </a:t>
            </a:r>
            <a:r>
              <a:rPr lang="en-GB" dirty="0">
                <a:latin typeface="Comic Sans MS" panose="030F0702030302020204" pitchFamily="66" charset="0"/>
              </a:rPr>
              <a:t>fundamental standards are the standards below which </a:t>
            </a:r>
            <a:r>
              <a:rPr lang="en-GB" dirty="0" smtClean="0">
                <a:latin typeface="Comic Sans MS" panose="030F0702030302020204" pitchFamily="66" charset="0"/>
              </a:rPr>
              <a:t>care </a:t>
            </a:r>
            <a:r>
              <a:rPr lang="en-GB" dirty="0">
                <a:latin typeface="Comic Sans MS" panose="030F0702030302020204" pitchFamily="66" charset="0"/>
              </a:rPr>
              <a:t>must never fall.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Come </a:t>
            </a:r>
            <a:r>
              <a:rPr lang="en-GB" dirty="0">
                <a:latin typeface="Comic Sans MS" panose="030F0702030302020204" pitchFamily="66" charset="0"/>
              </a:rPr>
              <a:t>into force for all health and adult social care services from </a:t>
            </a:r>
            <a:r>
              <a:rPr lang="en-GB" i="1" dirty="0">
                <a:latin typeface="Comic Sans MS" panose="030F0702030302020204" pitchFamily="66" charset="0"/>
              </a:rPr>
              <a:t>1 April 2015</a:t>
            </a:r>
            <a:r>
              <a:rPr lang="en-GB" dirty="0" smtClean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387541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Comic Sans MS" pitchFamily="66" charset="0"/>
              </a:rPr>
              <a:t>CQC Fundamental Care Standards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>
                <a:latin typeface="Comic Sans MS" pitchFamily="66" charset="0"/>
              </a:rPr>
              <a:t>All health &amp; social care agencies must provide the public with services of a specified standard.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dirty="0" smtClean="0">
                <a:solidFill>
                  <a:srgbClr val="FF0000"/>
                </a:solidFill>
                <a:latin typeface="Comic Sans MS" pitchFamily="66" charset="0"/>
              </a:rPr>
              <a:t>0 minute activity</a:t>
            </a:r>
          </a:p>
          <a:p>
            <a:r>
              <a:rPr lang="en-GB" dirty="0" smtClean="0">
                <a:latin typeface="Comic Sans MS" pitchFamily="66" charset="0"/>
              </a:rPr>
              <a:t>Find out about the Fundamental Standards and make a set of notes about these using the link below</a:t>
            </a:r>
          </a:p>
          <a:p>
            <a:r>
              <a:rPr lang="en-GB" dirty="0">
                <a:latin typeface="Comic Sans MS" pitchFamily="66" charset="0"/>
                <a:hlinkClick r:id="rId2"/>
              </a:rPr>
              <a:t>http://</a:t>
            </a:r>
            <a:r>
              <a:rPr lang="en-GB" dirty="0" smtClean="0">
                <a:latin typeface="Comic Sans MS" pitchFamily="66" charset="0"/>
                <a:hlinkClick r:id="rId2"/>
              </a:rPr>
              <a:t>www.cqc.org.uk/content/fundamental-standards</a:t>
            </a:r>
            <a:r>
              <a:rPr lang="en-GB" dirty="0" smtClean="0">
                <a:latin typeface="Comic Sans MS" pitchFamily="66" charset="0"/>
              </a:rPr>
              <a:t> </a:t>
            </a:r>
            <a:endParaRPr lang="en-GB" dirty="0">
              <a:latin typeface="Comic Sans MS" pitchFamily="66" charset="0"/>
            </a:endParaRPr>
          </a:p>
          <a:p>
            <a:endParaRPr lang="en-GB" dirty="0" smtClean="0">
              <a:latin typeface="Comic Sans MS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2348880"/>
            <a:ext cx="1386108" cy="1491684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Comic Sans MS" pitchFamily="66" charset="0"/>
              </a:rPr>
              <a:t>Links to further information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Comic Sans MS" pitchFamily="66" charset="0"/>
              </a:rPr>
              <a:t>Care home standards</a:t>
            </a:r>
          </a:p>
          <a:p>
            <a:pPr marL="0" indent="0">
              <a:buNone/>
            </a:pPr>
            <a:r>
              <a:rPr lang="en-GB" sz="2000" dirty="0">
                <a:latin typeface="Comic Sans MS" pitchFamily="66" charset="0"/>
                <a:hlinkClick r:id="rId2"/>
              </a:rPr>
              <a:t>http://</a:t>
            </a:r>
            <a:r>
              <a:rPr lang="en-GB" sz="2000" dirty="0" smtClean="0">
                <a:latin typeface="Comic Sans MS" pitchFamily="66" charset="0"/>
                <a:hlinkClick r:id="rId2"/>
              </a:rPr>
              <a:t>www.cqc.org.uk/content/standards-care-homes</a:t>
            </a:r>
            <a:r>
              <a:rPr lang="en-GB" sz="2000" dirty="0" smtClean="0">
                <a:latin typeface="Comic Sans MS" pitchFamily="66" charset="0"/>
              </a:rPr>
              <a:t> </a:t>
            </a:r>
          </a:p>
          <a:p>
            <a:r>
              <a:rPr lang="en-GB" dirty="0" smtClean="0">
                <a:latin typeface="Comic Sans MS" pitchFamily="66" charset="0"/>
              </a:rPr>
              <a:t>Standards for hospitals</a:t>
            </a:r>
          </a:p>
          <a:p>
            <a:pPr>
              <a:buNone/>
            </a:pPr>
            <a:r>
              <a:rPr lang="en-GB" sz="2000" dirty="0">
                <a:latin typeface="Comic Sans MS" panose="030F0702030302020204" pitchFamily="66" charset="0"/>
                <a:hlinkClick r:id="rId3"/>
              </a:rPr>
              <a:t>http://</a:t>
            </a:r>
            <a:r>
              <a:rPr lang="en-GB" sz="2000" dirty="0" smtClean="0">
                <a:latin typeface="Comic Sans MS" panose="030F0702030302020204" pitchFamily="66" charset="0"/>
                <a:hlinkClick r:id="rId3"/>
              </a:rPr>
              <a:t>www.cqc.org.uk/content/standards-hospitals</a:t>
            </a:r>
            <a:endParaRPr lang="en-GB" sz="2000" dirty="0" smtClean="0">
              <a:latin typeface="Comic Sans MS" panose="030F0702030302020204" pitchFamily="66" charset="0"/>
            </a:endParaRPr>
          </a:p>
          <a:p>
            <a:pPr>
              <a:buNone/>
            </a:pPr>
            <a:endParaRPr lang="en-GB" sz="2000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3886224"/>
            <a:ext cx="1733536" cy="2971776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Comic Sans MS" pitchFamily="66" charset="0"/>
              </a:rPr>
              <a:t>Codes of Practice</a:t>
            </a:r>
            <a:endParaRPr lang="en-GB" b="1" dirty="0">
              <a:latin typeface="Comic Sans MS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4797152"/>
            <a:ext cx="2305050" cy="19812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>
                <a:latin typeface="Comic Sans MS" pitchFamily="66" charset="0"/>
              </a:rPr>
              <a:t>These are documents that set out the key principles or guidelines to help care workers implement specific features of legislation and good practice.</a:t>
            </a:r>
          </a:p>
          <a:p>
            <a:r>
              <a:rPr lang="en-GB" dirty="0" smtClean="0">
                <a:latin typeface="Comic Sans MS" pitchFamily="66" charset="0"/>
              </a:rPr>
              <a:t>Codes of practice themselves do not have legal force. </a:t>
            </a:r>
          </a:p>
          <a:p>
            <a:r>
              <a:rPr lang="en-GB" dirty="0" smtClean="0">
                <a:latin typeface="Comic Sans MS" pitchFamily="66" charset="0"/>
              </a:rPr>
              <a:t>In breaching the code of practice a person is likely to be breaking the law and failing to meet expected standards for their profession. This could lead to prosecution and disciplinary proceedings. 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Comic Sans MS" pitchFamily="66" charset="0"/>
              </a:rPr>
              <a:t>Equality &amp; Human Rights Commission Codes of Practice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 </a:t>
            </a:r>
            <a:r>
              <a:rPr lang="en-GB" dirty="0" smtClean="0">
                <a:latin typeface="Comic Sans MS" pitchFamily="66" charset="0"/>
              </a:rPr>
              <a:t>In line with their statutory powers they have produced Codes of Practice on Employment, Services and Equal Pay. </a:t>
            </a:r>
          </a:p>
          <a:p>
            <a:r>
              <a:rPr lang="en-GB" dirty="0" smtClean="0">
                <a:latin typeface="Comic Sans MS" pitchFamily="66" charset="0"/>
              </a:rPr>
              <a:t>The main purpose of the Codes of Practice is to provide detailed explanations of the provisions in the Act and to apply legal concepts in the Act . </a:t>
            </a:r>
          </a:p>
          <a:p>
            <a:r>
              <a:rPr lang="en-GB" dirty="0" smtClean="0">
                <a:latin typeface="Comic Sans MS" pitchFamily="66" charset="0"/>
              </a:rPr>
              <a:t>Key code of Practice </a:t>
            </a:r>
          </a:p>
          <a:p>
            <a:pPr>
              <a:buNone/>
            </a:pPr>
            <a:r>
              <a:rPr lang="en-GB" dirty="0" smtClean="0">
                <a:latin typeface="Comic Sans MS" pitchFamily="66" charset="0"/>
              </a:rPr>
              <a:t>	- Services, public functions and associations Statutory Code of Practice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Comic Sans MS" pitchFamily="66" charset="0"/>
              </a:rPr>
              <a:t>Codes of Conduct</a:t>
            </a:r>
            <a:endParaRPr lang="en-GB" b="1" dirty="0">
              <a:latin typeface="Comic Sans MS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-99392"/>
            <a:ext cx="1800200" cy="18002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>
                <a:latin typeface="Comic Sans MS" pitchFamily="66" charset="0"/>
              </a:rPr>
              <a:t>Guidelines for professional and ethical practice produced by the regulatory bodies of various care professions.</a:t>
            </a:r>
          </a:p>
          <a:p>
            <a:r>
              <a:rPr lang="en-GB" dirty="0" smtClean="0">
                <a:latin typeface="Comic Sans MS" pitchFamily="66" charset="0"/>
              </a:rPr>
              <a:t>Aim to define best practice, to protect service users rights and ensure they received the highest possible care.</a:t>
            </a:r>
          </a:p>
          <a:p>
            <a:r>
              <a:rPr lang="en-GB" dirty="0" smtClean="0">
                <a:latin typeface="Comic Sans MS" pitchFamily="66" charset="0"/>
              </a:rPr>
              <a:t>Professionals who fail to follow or breach the code can be report to the professional body and brought before a disciplinary hearing – this could lead to a practitioner being struck off and prevented from practicing</a:t>
            </a:r>
            <a:endParaRPr lang="en-GB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latin typeface="Comic Sans MS" pitchFamily="66" charset="0"/>
              </a:rPr>
              <a:t>Nursing And Midwifery Council(NMC)</a:t>
            </a:r>
            <a:endParaRPr lang="en-GB" sz="3600" dirty="0">
              <a:latin typeface="Comic Sans MS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2708920"/>
            <a:ext cx="1685925" cy="1524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Comic Sans MS" pitchFamily="66" charset="0"/>
              </a:rPr>
              <a:t>Professional regulatory body for Nurse, Midwives &amp; Health Visitors.</a:t>
            </a:r>
          </a:p>
          <a:p>
            <a:pPr>
              <a:buNone/>
            </a:pPr>
            <a:endParaRPr lang="en-GB" dirty="0" smtClean="0">
              <a:latin typeface="Comic Sans MS" pitchFamily="66" charset="0"/>
            </a:endParaRPr>
          </a:p>
          <a:p>
            <a:r>
              <a:rPr lang="en-GB" dirty="0" smtClean="0">
                <a:latin typeface="Comic Sans MS" pitchFamily="66" charset="0"/>
              </a:rPr>
              <a:t>Link to the Code of Conduct</a:t>
            </a:r>
          </a:p>
          <a:p>
            <a:pPr>
              <a:buNone/>
            </a:pPr>
            <a:r>
              <a:rPr lang="en-GB" sz="2600" dirty="0" smtClean="0">
                <a:latin typeface="Comic Sans MS" pitchFamily="66" charset="0"/>
                <a:hlinkClick r:id="rId3"/>
              </a:rPr>
              <a:t>http://www.nmc-uk.org/Publications/Standards/The-code/Introduction/</a:t>
            </a:r>
            <a:endParaRPr lang="en-GB" sz="2600" dirty="0" smtClean="0">
              <a:latin typeface="Comic Sans MS" pitchFamily="66" charset="0"/>
            </a:endParaRPr>
          </a:p>
          <a:p>
            <a:pPr>
              <a:buNone/>
            </a:pPr>
            <a:endParaRPr lang="en-GB" sz="1600" dirty="0" smtClean="0">
              <a:latin typeface="Comic Sans MS" pitchFamily="66" charset="0"/>
            </a:endParaRPr>
          </a:p>
          <a:p>
            <a:pPr>
              <a:buNone/>
            </a:pPr>
            <a:endParaRPr lang="en-GB" sz="2100" dirty="0" smtClean="0">
              <a:latin typeface="Comic Sans MS" pitchFamily="66" charset="0"/>
            </a:endParaRPr>
          </a:p>
          <a:p>
            <a:pPr>
              <a:buNone/>
            </a:pPr>
            <a:endParaRPr lang="en-GB" dirty="0" smtClean="0">
              <a:latin typeface="Comic Sans MS" pitchFamily="66" charset="0"/>
            </a:endParaRPr>
          </a:p>
          <a:p>
            <a:pPr>
              <a:buNone/>
            </a:pPr>
            <a:endParaRPr lang="en-GB" sz="16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Comic Sans MS" pitchFamily="66" charset="0"/>
              </a:rPr>
              <a:t>Learning outcomes </a:t>
            </a:r>
            <a:br>
              <a:rPr lang="en-GB" dirty="0" smtClean="0">
                <a:latin typeface="Comic Sans MS" pitchFamily="66" charset="0"/>
              </a:rPr>
            </a:b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200" dirty="0" smtClean="0">
                <a:latin typeface="Comic Sans MS" pitchFamily="66" charset="0"/>
              </a:rPr>
              <a:t>You will  be able to: </a:t>
            </a:r>
          </a:p>
          <a:p>
            <a:r>
              <a:rPr lang="en-GB" sz="4200" dirty="0" smtClean="0">
                <a:latin typeface="Comic Sans MS" pitchFamily="66" charset="0"/>
              </a:rPr>
              <a:t>Explain how national  initiatives promote anti-discriminatory practice (P4)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759" y="3789040"/>
            <a:ext cx="2567186" cy="252051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GB" sz="3600" dirty="0" smtClean="0">
                <a:latin typeface="Comic Sans MS" pitchFamily="66" charset="0"/>
              </a:rPr>
              <a:t>Health &amp; Care Professions Council (HPC)</a:t>
            </a:r>
            <a:endParaRPr lang="en-GB" sz="3600" dirty="0">
              <a:latin typeface="Comic Sans MS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815349"/>
            <a:ext cx="1925960" cy="1041306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>
                <a:latin typeface="Comic Sans MS" pitchFamily="66" charset="0"/>
              </a:rPr>
              <a:t>Regulate  many of the professions involved in care  in addition to Social Workers in England- arts therapists, biomedical scientists, chiropodists / podiatrists, clinical scientists, dieticians, hearing aid dispensers, occupational therapists, operating department practitioners, </a:t>
            </a:r>
            <a:r>
              <a:rPr lang="en-GB" dirty="0" err="1" smtClean="0">
                <a:latin typeface="Comic Sans MS" pitchFamily="66" charset="0"/>
              </a:rPr>
              <a:t>orthoptists</a:t>
            </a:r>
            <a:r>
              <a:rPr lang="en-GB" dirty="0" smtClean="0">
                <a:latin typeface="Comic Sans MS" pitchFamily="66" charset="0"/>
              </a:rPr>
              <a:t>, paramedics, physiotherapists, practitioner psychologists, radiographers and speech and language therapists.</a:t>
            </a:r>
          </a:p>
          <a:p>
            <a:endParaRPr lang="en-GB" dirty="0" smtClean="0">
              <a:latin typeface="Comic Sans MS" pitchFamily="66" charset="0"/>
            </a:endParaRPr>
          </a:p>
          <a:p>
            <a:r>
              <a:rPr lang="en-GB" dirty="0" smtClean="0">
                <a:solidFill>
                  <a:srgbClr val="FF0000"/>
                </a:solidFill>
                <a:latin typeface="Comic Sans MS" pitchFamily="66" charset="0"/>
              </a:rPr>
              <a:t>Link to Code of Conduct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2600" dirty="0" smtClean="0">
                <a:hlinkClick r:id="rId3"/>
              </a:rPr>
              <a:t>http://www.hpc-uk.org/assets/documents/10003B6EStandardsofconduct,performanceandethics.pdf</a:t>
            </a:r>
            <a:r>
              <a:rPr lang="en-GB" sz="2600" dirty="0" smtClean="0"/>
              <a:t>  </a:t>
            </a:r>
            <a:endParaRPr lang="en-GB" sz="2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7264" y="4077072"/>
            <a:ext cx="2399928" cy="1109967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>
                <a:latin typeface="Comic Sans MS" pitchFamily="66" charset="0"/>
              </a:rPr>
              <a:t>Regulation of Adult Social Care workers</a:t>
            </a:r>
            <a:endParaRPr lang="en-GB" sz="36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Includes staff who work with adults in residential care homes, in day centres and who provide care in someone’s home. </a:t>
            </a:r>
          </a:p>
          <a:p>
            <a:r>
              <a:rPr lang="en-GB" sz="2000" dirty="0" smtClean="0">
                <a:latin typeface="Comic Sans MS" pitchFamily="66" charset="0"/>
              </a:rPr>
              <a:t>No regulation</a:t>
            </a:r>
          </a:p>
          <a:p>
            <a:r>
              <a:rPr lang="en-GB" sz="2400" b="1" dirty="0">
                <a:latin typeface="Comic Sans MS" pitchFamily="66" charset="0"/>
              </a:rPr>
              <a:t>In February 2011, the Government published </a:t>
            </a:r>
            <a:r>
              <a:rPr lang="en-GB" sz="2400" b="1" dirty="0" smtClean="0">
                <a:latin typeface="Comic Sans MS" pitchFamily="66" charset="0"/>
              </a:rPr>
              <a:t> </a:t>
            </a:r>
            <a:r>
              <a:rPr lang="en-GB" sz="2400" b="1" dirty="0">
                <a:latin typeface="Comic Sans MS" pitchFamily="66" charset="0"/>
                <a:hlinkClick r:id="rId2" tooltip="‘Enabling Excellence – Autonomy and Accountability for Healthcare Workers and &#10;Social Care Workers ’"/>
              </a:rPr>
              <a:t>‘Enabling Excellence – Autonomy and Accountability for Healthcare Workers and Social Care Workers’</a:t>
            </a:r>
            <a:r>
              <a:rPr lang="en-GB" sz="2400" b="1" dirty="0">
                <a:latin typeface="Comic Sans MS" pitchFamily="66" charset="0"/>
              </a:rPr>
              <a:t>. </a:t>
            </a:r>
            <a:endParaRPr lang="en-GB" sz="2400" b="1" dirty="0" smtClean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Proposed </a:t>
            </a:r>
            <a:r>
              <a:rPr lang="en-GB" sz="2400" dirty="0">
                <a:latin typeface="Comic Sans MS" pitchFamily="66" charset="0"/>
              </a:rPr>
              <a:t>that the Department of Health would by the end of 2013 explore the HCPC establishing a voluntary register of adult social care workers in England. </a:t>
            </a:r>
          </a:p>
          <a:p>
            <a:r>
              <a:rPr lang="en-GB" sz="2400" b="1" dirty="0" smtClean="0">
                <a:latin typeface="Comic Sans MS" pitchFamily="66" charset="0"/>
              </a:rPr>
              <a:t>Voluntary </a:t>
            </a:r>
            <a:r>
              <a:rPr lang="en-GB" sz="2400" b="1" dirty="0">
                <a:latin typeface="Comic Sans MS" pitchFamily="66" charset="0"/>
              </a:rPr>
              <a:t>register </a:t>
            </a:r>
            <a:r>
              <a:rPr lang="en-GB" sz="2400" b="1" dirty="0" smtClean="0">
                <a:latin typeface="Comic Sans MS" pitchFamily="66" charset="0"/>
              </a:rPr>
              <a:t>= </a:t>
            </a:r>
            <a:r>
              <a:rPr lang="en-GB" sz="2400" dirty="0" smtClean="0">
                <a:latin typeface="Comic Sans MS" pitchFamily="66" charset="0"/>
              </a:rPr>
              <a:t>not compulsory </a:t>
            </a:r>
            <a:r>
              <a:rPr lang="en-GB" sz="2400" dirty="0">
                <a:latin typeface="Comic Sans MS" pitchFamily="66" charset="0"/>
              </a:rPr>
              <a:t>to become registered </a:t>
            </a:r>
            <a:r>
              <a:rPr lang="en-GB" sz="2400" dirty="0" smtClean="0">
                <a:latin typeface="Comic Sans MS" pitchFamily="66" charset="0"/>
              </a:rPr>
              <a:t/>
            </a:r>
            <a:br>
              <a:rPr lang="en-GB" sz="2400" dirty="0" smtClean="0">
                <a:latin typeface="Comic Sans MS" pitchFamily="66" charset="0"/>
              </a:rPr>
            </a:br>
            <a:endParaRPr lang="en-GB" sz="2400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latin typeface="Comic Sans MS" panose="030F0702030302020204" pitchFamily="66" charset="0"/>
              </a:rPr>
              <a:t>Current situation regarding the regulation of Adult Social Care Workers 2016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Wales</a:t>
            </a:r>
            <a:r>
              <a:rPr lang="en-GB" sz="2400" dirty="0">
                <a:latin typeface="Comic Sans MS" pitchFamily="66" charset="0"/>
              </a:rPr>
              <a:t>, Scotland and Northern Ireland </a:t>
            </a:r>
            <a:r>
              <a:rPr lang="en-GB" sz="2400" dirty="0" smtClean="0">
                <a:latin typeface="Comic Sans MS" pitchFamily="66" charset="0"/>
              </a:rPr>
              <a:t>have regulators that </a:t>
            </a:r>
            <a:r>
              <a:rPr lang="en-GB" sz="2400" dirty="0">
                <a:latin typeface="Comic Sans MS" pitchFamily="66" charset="0"/>
              </a:rPr>
              <a:t>register social workers and social care workers working with adults and children. </a:t>
            </a:r>
            <a:endParaRPr lang="en-GB" sz="2400" dirty="0" smtClean="0">
              <a:latin typeface="Comic Sans MS" pitchFamily="66" charset="0"/>
            </a:endParaRPr>
          </a:p>
          <a:p>
            <a:r>
              <a:rPr lang="en-GB" sz="2400" dirty="0">
                <a:latin typeface="Comic Sans MS" pitchFamily="66" charset="0"/>
                <a:hlinkClick r:id="rId2"/>
              </a:rPr>
              <a:t>http://</a:t>
            </a:r>
            <a:r>
              <a:rPr lang="en-GB" sz="2400" dirty="0" smtClean="0">
                <a:latin typeface="Comic Sans MS" pitchFamily="66" charset="0"/>
                <a:hlinkClick r:id="rId2"/>
              </a:rPr>
              <a:t>www.niscc.info/index.php/registrants/social-workers-2</a:t>
            </a:r>
            <a:r>
              <a:rPr lang="en-GB" sz="2400" dirty="0" smtClean="0">
                <a:latin typeface="Comic Sans MS" pitchFamily="66" charset="0"/>
              </a:rPr>
              <a:t> </a:t>
            </a:r>
          </a:p>
          <a:p>
            <a:r>
              <a:rPr lang="en-GB" sz="2400" dirty="0" smtClean="0">
                <a:latin typeface="Comic Sans MS" pitchFamily="66" charset="0"/>
              </a:rPr>
              <a:t>Still no regulation and register </a:t>
            </a:r>
            <a:r>
              <a:rPr lang="en-GB" sz="2400" dirty="0">
                <a:latin typeface="Comic Sans MS" pitchFamily="66" charset="0"/>
              </a:rPr>
              <a:t>in England </a:t>
            </a:r>
            <a:r>
              <a:rPr lang="en-GB" sz="2400" dirty="0" smtClean="0">
                <a:latin typeface="Comic Sans MS" pitchFamily="66" charset="0"/>
              </a:rPr>
              <a:t>but skills for Care have published a Code of Conduct that can be used by employers.</a:t>
            </a:r>
          </a:p>
          <a:p>
            <a:r>
              <a:rPr lang="en-GB" sz="2200" dirty="0" smtClean="0">
                <a:latin typeface="Comic Sans MS" pitchFamily="66" charset="0"/>
                <a:hlinkClick r:id="rId3"/>
              </a:rPr>
              <a:t>http</a:t>
            </a:r>
            <a:r>
              <a:rPr lang="en-GB" sz="2200" dirty="0">
                <a:latin typeface="Comic Sans MS" pitchFamily="66" charset="0"/>
                <a:hlinkClick r:id="rId3"/>
              </a:rPr>
              <a:t>://</a:t>
            </a:r>
            <a:r>
              <a:rPr lang="en-GB" sz="2200" dirty="0" smtClean="0">
                <a:latin typeface="Comic Sans MS" pitchFamily="66" charset="0"/>
                <a:hlinkClick r:id="rId3"/>
              </a:rPr>
              <a:t>www.skillsforcare.org.uk/Standards-legislation/Code-of-Conduct/Code-of-Conduct.aspx</a:t>
            </a:r>
            <a:r>
              <a:rPr lang="en-GB" sz="2200" dirty="0" smtClean="0">
                <a:latin typeface="Comic Sans MS" pitchFamily="66" charset="0"/>
              </a:rPr>
              <a:t> </a:t>
            </a:r>
            <a:endParaRPr lang="en-GB" sz="2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8576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Comic Sans MS" pitchFamily="66" charset="0"/>
              </a:rPr>
              <a:t>Organisational Policies &amp; Procedures.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GB" b="1" dirty="0" smtClean="0">
                <a:latin typeface="Comic Sans MS" pitchFamily="66" charset="0"/>
              </a:rPr>
              <a:t>Policies</a:t>
            </a:r>
          </a:p>
          <a:p>
            <a:r>
              <a:rPr lang="en-GB" dirty="0" smtClean="0">
                <a:latin typeface="Comic Sans MS" pitchFamily="66" charset="0"/>
              </a:rPr>
              <a:t>Detailed statements of the approach that an organisation will adopt to a particular issue. (rules &amp; guidelines)</a:t>
            </a:r>
          </a:p>
          <a:p>
            <a:r>
              <a:rPr lang="en-GB" dirty="0" smtClean="0">
                <a:latin typeface="Comic Sans MS" pitchFamily="66" charset="0"/>
              </a:rPr>
              <a:t>They set out how an employee is expected to deal with specific issues such as equal opportunities or access to clients records.</a:t>
            </a:r>
          </a:p>
          <a:p>
            <a:r>
              <a:rPr lang="en-GB" dirty="0" smtClean="0">
                <a:latin typeface="Comic Sans MS" pitchFamily="66" charset="0"/>
              </a:rPr>
              <a:t>It ensures services users legal rights are observed and that a high standard of care is provided to service users.</a:t>
            </a:r>
          </a:p>
          <a:p>
            <a:endParaRPr lang="en-GB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GB" b="1" dirty="0" smtClean="0">
                <a:latin typeface="Comic Sans MS" pitchFamily="66" charset="0"/>
              </a:rPr>
              <a:t>Procedures</a:t>
            </a:r>
          </a:p>
          <a:p>
            <a:r>
              <a:rPr lang="en-GB" dirty="0" smtClean="0">
                <a:latin typeface="Comic Sans MS" pitchFamily="66" charset="0"/>
              </a:rPr>
              <a:t>Written instructions about what must happen in a certain situation. (how to carry out the rules/guidelines)</a:t>
            </a:r>
          </a:p>
          <a:p>
            <a:endParaRPr lang="en-GB" dirty="0" smtClean="0">
              <a:latin typeface="Comic Sans MS" pitchFamily="66" charset="0"/>
            </a:endParaRPr>
          </a:p>
          <a:p>
            <a:endParaRPr lang="en-GB" dirty="0" smtClean="0">
              <a:latin typeface="Comic Sans MS" pitchFamily="66" charset="0"/>
            </a:endParaRPr>
          </a:p>
          <a:p>
            <a:endParaRPr lang="en-GB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Policies and procedures are usually written in a way that incorporates the key points of law that they cover.</a:t>
            </a:r>
          </a:p>
          <a:p>
            <a:r>
              <a:rPr lang="en-GB" dirty="0" smtClean="0">
                <a:latin typeface="Comic Sans MS" pitchFamily="66" charset="0"/>
              </a:rPr>
              <a:t>Breaching or failing to follow an organisational policy can result in dismissal from employment and even prosecution.</a:t>
            </a:r>
          </a:p>
          <a:p>
            <a:pPr>
              <a:buNone/>
            </a:pPr>
            <a:endParaRPr lang="en-GB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Comic Sans MS" pitchFamily="66" charset="0"/>
              </a:rPr>
              <a:t>Types of Policies 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Comic Sans MS" pitchFamily="66" charset="0"/>
              </a:rPr>
              <a:t>Confidentiality</a:t>
            </a:r>
          </a:p>
          <a:p>
            <a:r>
              <a:rPr lang="en-GB" dirty="0" smtClean="0">
                <a:latin typeface="Comic Sans MS" pitchFamily="66" charset="0"/>
              </a:rPr>
              <a:t>Complaints Procedures</a:t>
            </a:r>
          </a:p>
          <a:p>
            <a:r>
              <a:rPr lang="en-GB" dirty="0" smtClean="0">
                <a:latin typeface="Comic Sans MS" pitchFamily="66" charset="0"/>
              </a:rPr>
              <a:t>Harassment &amp; Bullying</a:t>
            </a:r>
          </a:p>
          <a:p>
            <a:r>
              <a:rPr lang="en-GB" dirty="0" smtClean="0">
                <a:latin typeface="Comic Sans MS" pitchFamily="66" charset="0"/>
              </a:rPr>
              <a:t>Staff development &amp; Training</a:t>
            </a:r>
          </a:p>
          <a:p>
            <a:r>
              <a:rPr lang="en-GB" dirty="0" smtClean="0">
                <a:latin typeface="Comic Sans MS" pitchFamily="66" charset="0"/>
              </a:rPr>
              <a:t>Work Practices – manual handling, infection control etc.</a:t>
            </a:r>
            <a:r>
              <a:rPr lang="en-GB" dirty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4693326"/>
            <a:ext cx="1863502" cy="177682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4725143"/>
            <a:ext cx="1177129" cy="182999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Health &amp; Social Care Practitioners are expected to work within  a legal and ethical frame work.</a:t>
            </a:r>
          </a:p>
          <a:p>
            <a:r>
              <a:rPr lang="en-GB" dirty="0" smtClean="0">
                <a:latin typeface="Comic Sans MS" pitchFamily="66" charset="0"/>
              </a:rPr>
              <a:t>This means that practitioners must follow and put into practice a range of laws , policies, codes of practice  and charters in their work with service users.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GB" sz="3600" dirty="0" smtClean="0">
                <a:latin typeface="Comic Sans MS" pitchFamily="66" charset="0"/>
              </a:rPr>
              <a:t>Overview of the Framework</a:t>
            </a:r>
            <a:endParaRPr lang="en-GB" sz="3600" dirty="0">
              <a:latin typeface="Comic Sans MS" pitchFamily="66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059832" y="1052736"/>
            <a:ext cx="324036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Comic Sans MS" pitchFamily="66" charset="0"/>
              </a:rPr>
              <a:t>Sources of Equality law</a:t>
            </a:r>
            <a:endParaRPr lang="en-GB" sz="20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23528" y="1988840"/>
            <a:ext cx="120243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solidFill>
                  <a:schemeClr val="tx1"/>
                </a:solidFill>
                <a:latin typeface="Comic Sans MS" pitchFamily="66" charset="0"/>
              </a:rPr>
              <a:t>British Courts</a:t>
            </a:r>
            <a:endParaRPr lang="en-GB" sz="2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267744" y="1916832"/>
            <a:ext cx="172819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solidFill>
                  <a:schemeClr val="tx1"/>
                </a:solidFill>
                <a:latin typeface="Comic Sans MS" pitchFamily="66" charset="0"/>
              </a:rPr>
              <a:t>British Parliament</a:t>
            </a:r>
            <a:endParaRPr lang="en-GB" sz="2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076056" y="1988840"/>
            <a:ext cx="158417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solidFill>
                  <a:schemeClr val="tx1"/>
                </a:solidFill>
                <a:latin typeface="Comic Sans MS" pitchFamily="66" charset="0"/>
              </a:rPr>
              <a:t>European Union</a:t>
            </a:r>
            <a:endParaRPr lang="en-GB" sz="2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308304" y="1844824"/>
            <a:ext cx="158417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solidFill>
                  <a:schemeClr val="tx1"/>
                </a:solidFill>
                <a:latin typeface="Comic Sans MS" pitchFamily="66" charset="0"/>
              </a:rPr>
              <a:t>European Courts</a:t>
            </a:r>
            <a:endParaRPr lang="en-GB" sz="2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5536" y="3573016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latin typeface="Comic Sans MS" pitchFamily="66" charset="0"/>
              </a:rPr>
              <a:t>Case Law</a:t>
            </a:r>
            <a:endParaRPr lang="en-GB" b="1" dirty="0"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23728" y="3429000"/>
            <a:ext cx="2286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latin typeface="Comic Sans MS" pitchFamily="66" charset="0"/>
              </a:rPr>
              <a:t>Acts of Parliament</a:t>
            </a:r>
            <a:endParaRPr lang="en-GB" b="1" dirty="0"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44008" y="3501008"/>
            <a:ext cx="1301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latin typeface="Comic Sans MS" pitchFamily="66" charset="0"/>
              </a:rPr>
              <a:t>Directives</a:t>
            </a:r>
            <a:endParaRPr lang="en-GB" b="1" dirty="0"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12160" y="3501008"/>
            <a:ext cx="1422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latin typeface="Comic Sans MS" pitchFamily="66" charset="0"/>
              </a:rPr>
              <a:t>Regulations</a:t>
            </a:r>
            <a:endParaRPr lang="en-GB" b="1" dirty="0"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68344" y="3356992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latin typeface="Comic Sans MS" pitchFamily="66" charset="0"/>
              </a:rPr>
              <a:t>Case law</a:t>
            </a:r>
            <a:endParaRPr lang="en-GB" b="1" dirty="0"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91880" y="4797152"/>
            <a:ext cx="2675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Put into Practice</a:t>
            </a:r>
            <a:endParaRPr lang="en-GB" sz="2400" b="1" dirty="0">
              <a:latin typeface="Comic Sans MS" pitchFamily="66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2843808" y="5589240"/>
            <a:ext cx="3816424" cy="1130424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solidFill>
                  <a:schemeClr val="tx1"/>
                </a:solidFill>
                <a:latin typeface="Comic Sans MS" pitchFamily="66" charset="0"/>
              </a:rPr>
              <a:t>Organisational Policies &amp; Procedures</a:t>
            </a:r>
            <a:endParaRPr lang="en-GB" sz="2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179512" y="5373216"/>
            <a:ext cx="1872208" cy="108012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solidFill>
                  <a:schemeClr val="tx1"/>
                </a:solidFill>
                <a:latin typeface="Comic Sans MS" pitchFamily="66" charset="0"/>
              </a:rPr>
              <a:t>Codes of Practice</a:t>
            </a:r>
            <a:endParaRPr lang="en-GB" sz="2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7164288" y="5157192"/>
            <a:ext cx="1800200" cy="9144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solidFill>
                  <a:schemeClr val="tx1"/>
                </a:solidFill>
                <a:latin typeface="Comic Sans MS" pitchFamily="66" charset="0"/>
              </a:rPr>
              <a:t>Charters</a:t>
            </a:r>
            <a:endParaRPr lang="en-GB" sz="2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8" name="Down Arrow 47"/>
          <p:cNvSpPr/>
          <p:nvPr/>
        </p:nvSpPr>
        <p:spPr>
          <a:xfrm>
            <a:off x="2771800" y="2924944"/>
            <a:ext cx="48463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Down Arrow 48"/>
          <p:cNvSpPr/>
          <p:nvPr/>
        </p:nvSpPr>
        <p:spPr>
          <a:xfrm>
            <a:off x="5148064" y="2996952"/>
            <a:ext cx="2880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Down Arrow 52"/>
          <p:cNvSpPr/>
          <p:nvPr/>
        </p:nvSpPr>
        <p:spPr>
          <a:xfrm>
            <a:off x="6156176" y="2996952"/>
            <a:ext cx="2880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Horizontal Scroll 73"/>
          <p:cNvSpPr/>
          <p:nvPr/>
        </p:nvSpPr>
        <p:spPr>
          <a:xfrm>
            <a:off x="827584" y="4005064"/>
            <a:ext cx="7704856" cy="720080"/>
          </a:xfrm>
          <a:prstGeom prst="horizontalScroll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chemeClr val="tx1"/>
                </a:solidFill>
                <a:latin typeface="Comic Sans MS" pitchFamily="66" charset="0"/>
              </a:rPr>
              <a:t>EQUALITY LAW</a:t>
            </a:r>
            <a:endParaRPr lang="en-GB" sz="24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76" name="Down Arrow 75"/>
          <p:cNvSpPr/>
          <p:nvPr/>
        </p:nvSpPr>
        <p:spPr>
          <a:xfrm>
            <a:off x="899592" y="2996952"/>
            <a:ext cx="216024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Down Arrow 77"/>
          <p:cNvSpPr/>
          <p:nvPr/>
        </p:nvSpPr>
        <p:spPr>
          <a:xfrm>
            <a:off x="8028384" y="2852936"/>
            <a:ext cx="14401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Comic Sans MS" pitchFamily="66" charset="0"/>
              </a:rPr>
              <a:t>Legislation</a:t>
            </a:r>
            <a:endParaRPr lang="en-GB" b="1" dirty="0">
              <a:latin typeface="Comic Sans MS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4776046"/>
            <a:ext cx="2065412" cy="2058527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00808"/>
            <a:ext cx="8229600" cy="4525963"/>
          </a:xfrm>
        </p:spPr>
        <p:txBody>
          <a:bodyPr>
            <a:no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Legislation refers to Acts of Parliament developed by the British Government.</a:t>
            </a:r>
          </a:p>
          <a:p>
            <a:r>
              <a:rPr lang="en-GB" sz="2000" dirty="0" smtClean="0">
                <a:latin typeface="Comic Sans MS" pitchFamily="66" charset="0"/>
              </a:rPr>
              <a:t>UK equality laws have been developed as a result of directives and regulations passed by the European Union and decisions made in the European Court of Justice.</a:t>
            </a:r>
          </a:p>
          <a:p>
            <a:r>
              <a:rPr lang="en-GB" sz="2000" dirty="0" smtClean="0">
                <a:latin typeface="Comic Sans MS" pitchFamily="66" charset="0"/>
              </a:rPr>
              <a:t>European Union law now takes </a:t>
            </a:r>
            <a:r>
              <a:rPr lang="en-GB" sz="2000" b="1" dirty="0" smtClean="0">
                <a:latin typeface="Comic Sans MS" pitchFamily="66" charset="0"/>
              </a:rPr>
              <a:t>precedence</a:t>
            </a:r>
            <a:r>
              <a:rPr lang="en-GB" sz="2000" dirty="0" smtClean="0">
                <a:latin typeface="Comic Sans MS" pitchFamily="66" charset="0"/>
              </a:rPr>
              <a:t> over UK legislation &amp; case law (decisions made in UK courts). When a decision or directive on an equality issue is made in the EU then </a:t>
            </a:r>
            <a:r>
              <a:rPr lang="en-GB" sz="2000" dirty="0" err="1" smtClean="0">
                <a:latin typeface="Comic Sans MS" pitchFamily="66" charset="0"/>
              </a:rPr>
              <a:t>Uk</a:t>
            </a:r>
            <a:r>
              <a:rPr lang="en-GB" sz="2000" dirty="0" smtClean="0">
                <a:latin typeface="Comic Sans MS" pitchFamily="66" charset="0"/>
              </a:rPr>
              <a:t> law has to be changed to accommodate it.</a:t>
            </a:r>
          </a:p>
          <a:p>
            <a:pPr>
              <a:buNone/>
            </a:pPr>
            <a:r>
              <a:rPr lang="en-GB" sz="2000" dirty="0" smtClean="0">
                <a:solidFill>
                  <a:srgbClr val="FF0000"/>
                </a:solidFill>
                <a:latin typeface="Comic Sans MS" pitchFamily="66" charset="0"/>
              </a:rPr>
              <a:t>(Stretch &amp; challenge -  Read : Walsh et al (2000) Health &amp; Social </a:t>
            </a:r>
          </a:p>
          <a:p>
            <a:pPr>
              <a:buNone/>
            </a:pPr>
            <a:r>
              <a:rPr lang="en-GB" sz="2000" dirty="0" smtClean="0">
                <a:solidFill>
                  <a:srgbClr val="FF0000"/>
                </a:solidFill>
                <a:latin typeface="Comic Sans MS" pitchFamily="66" charset="0"/>
              </a:rPr>
              <a:t>Care. Collins London page 28-29.)</a:t>
            </a:r>
          </a:p>
          <a:p>
            <a:pPr>
              <a:buNone/>
            </a:pPr>
            <a:endParaRPr lang="en-GB" sz="2000" dirty="0" smtClean="0">
              <a:solidFill>
                <a:srgbClr val="FF0000"/>
              </a:solidFill>
            </a:endParaRPr>
          </a:p>
          <a:p>
            <a:r>
              <a:rPr lang="en-GB" sz="2000" dirty="0" smtClean="0">
                <a:latin typeface="Comic Sans MS" pitchFamily="66" charset="0"/>
              </a:rPr>
              <a:t>The foundation for Equality legislation is </a:t>
            </a:r>
            <a:r>
              <a:rPr lang="en-GB" sz="2000" b="1" dirty="0" smtClean="0">
                <a:latin typeface="Comic Sans MS" pitchFamily="66" charset="0"/>
              </a:rPr>
              <a:t>The European Convention on Human Rights and Fundamental Freedoms 1950</a:t>
            </a:r>
            <a:r>
              <a:rPr lang="en-GB" sz="2000" dirty="0" smtClean="0">
                <a:latin typeface="Comic Sans MS" pitchFamily="66" charset="0"/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5330010"/>
            <a:ext cx="2293268" cy="137596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>
                <a:latin typeface="Comic Sans MS" pitchFamily="66" charset="0"/>
              </a:rPr>
              <a:t>Landmarks in employment related equality law</a:t>
            </a:r>
          </a:p>
          <a:p>
            <a:pPr>
              <a:buNone/>
            </a:pPr>
            <a:r>
              <a:rPr lang="en-GB" dirty="0" smtClean="0">
                <a:latin typeface="Comic Sans MS" pitchFamily="66" charset="0"/>
              </a:rPr>
              <a:t>		-The Sex Discrimination Act 1975 </a:t>
            </a:r>
          </a:p>
          <a:p>
            <a:pPr>
              <a:buNone/>
            </a:pPr>
            <a:r>
              <a:rPr lang="en-GB" dirty="0" smtClean="0">
                <a:latin typeface="Comic Sans MS" pitchFamily="66" charset="0"/>
              </a:rPr>
              <a:t>		- Race Relations Act 1976 (amended 2000)</a:t>
            </a:r>
          </a:p>
          <a:p>
            <a:r>
              <a:rPr lang="en-GB" dirty="0" smtClean="0">
                <a:latin typeface="Comic Sans MS" pitchFamily="66" charset="0"/>
              </a:rPr>
              <a:t>Since then there have been numerous other acts that have outlawed unfair discrimination in other areas of life and have introduced rights to protect service users</a:t>
            </a:r>
          </a:p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  <a:latin typeface="Comic Sans MS" pitchFamily="66" charset="0"/>
              </a:rPr>
              <a:t>(See page 72 of the course textbook.)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Some Key Legislation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>
                <a:latin typeface="Comic Sans MS" pitchFamily="66" charset="0"/>
              </a:rPr>
              <a:t>Human Rights Act 1998</a:t>
            </a:r>
          </a:p>
          <a:p>
            <a:r>
              <a:rPr lang="en-GB" dirty="0" smtClean="0">
                <a:latin typeface="Comic Sans MS" pitchFamily="66" charset="0"/>
              </a:rPr>
              <a:t>Data Protection Act 1998</a:t>
            </a:r>
          </a:p>
          <a:p>
            <a:r>
              <a:rPr lang="en-GB" dirty="0" smtClean="0">
                <a:latin typeface="Comic Sans MS" pitchFamily="66" charset="0"/>
              </a:rPr>
              <a:t>Nursing &amp; Residential Care1984 (amended 2002)</a:t>
            </a:r>
          </a:p>
          <a:p>
            <a:r>
              <a:rPr lang="en-GB" dirty="0" smtClean="0">
                <a:latin typeface="Comic Sans MS" pitchFamily="66" charset="0"/>
              </a:rPr>
              <a:t>Care standards Act 2000</a:t>
            </a:r>
          </a:p>
          <a:p>
            <a:r>
              <a:rPr lang="en-GB" dirty="0" smtClean="0">
                <a:latin typeface="Comic Sans MS" pitchFamily="66" charset="0"/>
              </a:rPr>
              <a:t>Children's Act 2004</a:t>
            </a:r>
          </a:p>
          <a:p>
            <a:r>
              <a:rPr lang="en-GB" dirty="0" smtClean="0">
                <a:latin typeface="Comic Sans MS" pitchFamily="66" charset="0"/>
              </a:rPr>
              <a:t>Disability Discrimination Act 2005</a:t>
            </a:r>
          </a:p>
          <a:p>
            <a:r>
              <a:rPr lang="en-GB" dirty="0" smtClean="0">
                <a:latin typeface="Comic Sans MS" pitchFamily="66" charset="0"/>
              </a:rPr>
              <a:t>Mental Capacity Act 2005</a:t>
            </a:r>
          </a:p>
          <a:p>
            <a:r>
              <a:rPr lang="en-GB" dirty="0" smtClean="0">
                <a:latin typeface="Comic Sans MS" pitchFamily="66" charset="0"/>
              </a:rPr>
              <a:t>Age Discrimination Act 2006</a:t>
            </a:r>
          </a:p>
          <a:p>
            <a:r>
              <a:rPr lang="en-GB" dirty="0" smtClean="0">
                <a:latin typeface="Comic Sans MS" pitchFamily="66" charset="0"/>
              </a:rPr>
              <a:t>Mental Health Act 2007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  <a:latin typeface="Comic Sans MS" pitchFamily="66" charset="0"/>
              </a:rPr>
              <a:t>The Equality Act 2010.</a:t>
            </a:r>
            <a:endParaRPr lang="en-GB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52213"/>
            <a:ext cx="1328936" cy="1404578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>
                <a:latin typeface="Comic Sans MS" pitchFamily="66" charset="0"/>
              </a:rPr>
              <a:t>The Most Recent and significant legislative development.</a:t>
            </a:r>
          </a:p>
          <a:p>
            <a:r>
              <a:rPr lang="en-GB" b="1" dirty="0" smtClean="0">
                <a:latin typeface="Comic Sans MS" pitchFamily="66" charset="0"/>
              </a:rPr>
              <a:t>Consolidates the previous acts &amp; the protection against discrimination </a:t>
            </a:r>
            <a:r>
              <a:rPr lang="en-GB" dirty="0" smtClean="0">
                <a:latin typeface="Comic Sans MS" pitchFamily="66" charset="0"/>
              </a:rPr>
              <a:t>on the grounds of age, disability, gender reassignment, pregnancy and maternity, race, religion or belief, sex and sexual orientation. </a:t>
            </a:r>
          </a:p>
          <a:p>
            <a:r>
              <a:rPr lang="en-GB" dirty="0" smtClean="0">
                <a:latin typeface="Comic Sans MS" pitchFamily="66" charset="0"/>
              </a:rPr>
              <a:t>It also put in place a new public sector equality duty, which gives public authorities a legal responsibility to provide this protection and make decisions which are fair and transparent, including the allocation of public money.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b="1" dirty="0" smtClean="0">
                <a:latin typeface="Comic Sans MS" pitchFamily="66" charset="0"/>
              </a:rPr>
              <a:t>The Equality and Human Rights Commission. </a:t>
            </a:r>
            <a:endParaRPr lang="en-GB" sz="36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>
                <a:latin typeface="Comic Sans MS" pitchFamily="66" charset="0"/>
              </a:rPr>
              <a:t>A statutory body established under the Equality Act </a:t>
            </a:r>
          </a:p>
          <a:p>
            <a:r>
              <a:rPr lang="en-GB" dirty="0" smtClean="0">
                <a:latin typeface="Comic Sans MS" pitchFamily="66" charset="0"/>
              </a:rPr>
              <a:t>Took over the responsibilities of Commission for Racial Equality, Disability Rights Commission and Equal Opportunities Commission. </a:t>
            </a:r>
          </a:p>
          <a:p>
            <a:r>
              <a:rPr lang="en-GB" dirty="0" smtClean="0">
                <a:latin typeface="Comic Sans MS" pitchFamily="66" charset="0"/>
              </a:rPr>
              <a:t>The Commission enforces equality legislation on age, disability, gender, race, religion or belief, sexual orientation or transgender status, and encourages compliance with the Human Rights Act.</a:t>
            </a:r>
          </a:p>
          <a:p>
            <a:r>
              <a:rPr lang="en-GB" dirty="0" smtClean="0">
                <a:latin typeface="Comic Sans MS" pitchFamily="66" charset="0"/>
              </a:rPr>
              <a:t> It also gives advice and guidance to businesses, the voluntary and public sectors, and to individuals to assist in reducing  inequality</a:t>
            </a:r>
            <a:r>
              <a:rPr lang="en-GB" dirty="0">
                <a:latin typeface="Comic Sans MS" pitchFamily="66" charset="0"/>
              </a:rPr>
              <a:t> </a:t>
            </a:r>
            <a:r>
              <a:rPr lang="en-GB" dirty="0" smtClean="0">
                <a:latin typeface="Comic Sans MS" pitchFamily="66" charset="0"/>
              </a:rPr>
              <a:t>&amp; discrimination, to strengthen good relations between people and promote and protect human rights. </a:t>
            </a:r>
          </a:p>
          <a:p>
            <a:r>
              <a:rPr lang="en-GB" dirty="0" smtClean="0">
                <a:solidFill>
                  <a:srgbClr val="FF0000"/>
                </a:solidFill>
                <a:latin typeface="Comic Sans MS" pitchFamily="66" charset="0"/>
              </a:rPr>
              <a:t>Stretch &amp; Challenge – Find out more</a:t>
            </a:r>
          </a:p>
          <a:p>
            <a:r>
              <a:rPr lang="en-GB" dirty="0" smtClean="0">
                <a:latin typeface="Comic Sans MS" pitchFamily="66" charset="0"/>
                <a:hlinkClick r:id="rId2"/>
              </a:rPr>
              <a:t>http://www.equalityhumanrights.com/about-us/</a:t>
            </a:r>
            <a:endParaRPr lang="en-GB" dirty="0" smtClean="0">
              <a:latin typeface="Comic Sans MS" pitchFamily="66" charset="0"/>
            </a:endParaRPr>
          </a:p>
          <a:p>
            <a:endParaRPr lang="en-GB" dirty="0" smtClean="0">
              <a:latin typeface="Comic Sans MS" pitchFamily="66" charset="0"/>
            </a:endParaRPr>
          </a:p>
          <a:p>
            <a:endParaRPr lang="en-GB" dirty="0" smtClean="0">
              <a:latin typeface="Comic Sans MS" pitchFamily="66" charset="0"/>
            </a:endParaRPr>
          </a:p>
          <a:p>
            <a:endParaRPr lang="en-GB" dirty="0" smtClean="0">
              <a:latin typeface="Comic Sans MS" pitchFamily="66" charset="0"/>
            </a:endParaRP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156694"/>
            <a:ext cx="1519060" cy="15190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878</TotalTime>
  <Words>1421</Words>
  <Application>Microsoft Office PowerPoint</Application>
  <PresentationFormat>On-screen Show (4:3)</PresentationFormat>
  <Paragraphs>149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Comic Sans MS</vt:lpstr>
      <vt:lpstr>Office Theme</vt:lpstr>
      <vt:lpstr>How national initiatives promote anti-discriminatory practice and how this is put into practice.</vt:lpstr>
      <vt:lpstr>Learning outcomes  </vt:lpstr>
      <vt:lpstr>PowerPoint Presentation</vt:lpstr>
      <vt:lpstr>Overview of the Framework</vt:lpstr>
      <vt:lpstr>Legislation</vt:lpstr>
      <vt:lpstr>PowerPoint Presentation</vt:lpstr>
      <vt:lpstr>Some Key Legislation</vt:lpstr>
      <vt:lpstr>The Equality Act 2010.</vt:lpstr>
      <vt:lpstr>The Equality and Human Rights Commission. </vt:lpstr>
      <vt:lpstr>Putting Equality Law into Practice</vt:lpstr>
      <vt:lpstr>Charters </vt:lpstr>
      <vt:lpstr>Care Quality Commission</vt:lpstr>
      <vt:lpstr>Fundamental Care Standards</vt:lpstr>
      <vt:lpstr>CQC Fundamental Care Standards</vt:lpstr>
      <vt:lpstr>Links to further information</vt:lpstr>
      <vt:lpstr>Codes of Practice</vt:lpstr>
      <vt:lpstr>Equality &amp; Human Rights Commission Codes of Practice</vt:lpstr>
      <vt:lpstr>Codes of Conduct</vt:lpstr>
      <vt:lpstr>Nursing And Midwifery Council(NMC)</vt:lpstr>
      <vt:lpstr>Health &amp; Care Professions Council (HPC)</vt:lpstr>
      <vt:lpstr>Regulation of Adult Social Care workers</vt:lpstr>
      <vt:lpstr>Current situation regarding the regulation of Adult Social Care Workers 2016</vt:lpstr>
      <vt:lpstr>Organisational Policies &amp; Procedures.</vt:lpstr>
      <vt:lpstr>PowerPoint Presentation</vt:lpstr>
      <vt:lpstr>Types of Policies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national initiatives promote anti-discriminatory practice.</dc:title>
  <dc:creator>Ann</dc:creator>
  <cp:lastModifiedBy>Ann Hodson</cp:lastModifiedBy>
  <cp:revision>82</cp:revision>
  <dcterms:created xsi:type="dcterms:W3CDTF">2013-02-09T17:53:20Z</dcterms:created>
  <dcterms:modified xsi:type="dcterms:W3CDTF">2018-11-12T09:50:42Z</dcterms:modified>
</cp:coreProperties>
</file>