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56" r:id="rId2"/>
    <p:sldId id="269" r:id="rId3"/>
    <p:sldId id="289" r:id="rId4"/>
    <p:sldId id="283" r:id="rId5"/>
    <p:sldId id="297" r:id="rId6"/>
    <p:sldId id="291" r:id="rId7"/>
    <p:sldId id="284" r:id="rId8"/>
    <p:sldId id="285" r:id="rId9"/>
    <p:sldId id="292" r:id="rId10"/>
    <p:sldId id="286" r:id="rId11"/>
    <p:sldId id="287" r:id="rId12"/>
    <p:sldId id="290" r:id="rId13"/>
    <p:sldId id="275" r:id="rId14"/>
    <p:sldId id="293" r:id="rId15"/>
    <p:sldId id="295" r:id="rId16"/>
    <p:sldId id="279" r:id="rId17"/>
    <p:sldId id="276" r:id="rId18"/>
    <p:sldId id="277" r:id="rId19"/>
    <p:sldId id="281" r:id="rId20"/>
    <p:sldId id="257" r:id="rId21"/>
    <p:sldId id="259" r:id="rId22"/>
    <p:sldId id="294" r:id="rId23"/>
    <p:sldId id="265" r:id="rId24"/>
    <p:sldId id="270" r:id="rId25"/>
    <p:sldId id="272" r:id="rId26"/>
    <p:sldId id="266" r:id="rId27"/>
    <p:sldId id="268" r:id="rId28"/>
    <p:sldId id="258" r:id="rId29"/>
    <p:sldId id="271" r:id="rId30"/>
    <p:sldId id="296" r:id="rId31"/>
    <p:sldId id="260" r:id="rId32"/>
    <p:sldId id="273" r:id="rId33"/>
    <p:sldId id="261" r:id="rId34"/>
    <p:sldId id="263" r:id="rId35"/>
    <p:sldId id="262" r:id="rId36"/>
    <p:sldId id="280" r:id="rId37"/>
  </p:sldIdLst>
  <p:sldSz cx="9144000" cy="6858000" type="screen4x3"/>
  <p:notesSz cx="6889750"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3" autoAdjust="0"/>
    <p:restoredTop sz="94660"/>
  </p:normalViewPr>
  <p:slideViewPr>
    <p:cSldViewPr>
      <p:cViewPr varScale="1">
        <p:scale>
          <a:sx n="101" d="100"/>
          <a:sy n="101" d="100"/>
        </p:scale>
        <p:origin x="14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309" cy="48409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1832" y="0"/>
            <a:ext cx="2986309" cy="484094"/>
          </a:xfrm>
          <a:prstGeom prst="rect">
            <a:avLst/>
          </a:prstGeom>
        </p:spPr>
        <p:txBody>
          <a:bodyPr vert="horz" lIns="91440" tIns="45720" rIns="91440" bIns="45720" rtlCol="0"/>
          <a:lstStyle>
            <a:lvl1pPr algn="r">
              <a:defRPr sz="1200"/>
            </a:lvl1pPr>
          </a:lstStyle>
          <a:p>
            <a:fld id="{EB259ADA-35CC-4F97-9CA0-D7A8E4D196EE}" type="datetimeFigureOut">
              <a:rPr lang="en-GB" smtClean="0"/>
              <a:t>27/08/2019</a:t>
            </a:fld>
            <a:endParaRPr lang="en-GB"/>
          </a:p>
        </p:txBody>
      </p:sp>
      <p:sp>
        <p:nvSpPr>
          <p:cNvPr id="4" name="Footer Placeholder 3"/>
          <p:cNvSpPr>
            <a:spLocks noGrp="1"/>
          </p:cNvSpPr>
          <p:nvPr>
            <p:ph type="ftr" sz="quarter" idx="2"/>
          </p:nvPr>
        </p:nvSpPr>
        <p:spPr>
          <a:xfrm>
            <a:off x="0" y="9185410"/>
            <a:ext cx="2986309" cy="48409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1832" y="9185410"/>
            <a:ext cx="2986309" cy="484093"/>
          </a:xfrm>
          <a:prstGeom prst="rect">
            <a:avLst/>
          </a:prstGeom>
        </p:spPr>
        <p:txBody>
          <a:bodyPr vert="horz" lIns="91440" tIns="45720" rIns="91440" bIns="45720" rtlCol="0" anchor="b"/>
          <a:lstStyle>
            <a:lvl1pPr algn="r">
              <a:defRPr sz="1200"/>
            </a:lvl1pPr>
          </a:lstStyle>
          <a:p>
            <a:fld id="{C2BB169E-6710-4B96-A5AA-941AE46FF058}" type="slidenum">
              <a:rPr lang="en-GB" smtClean="0"/>
              <a:t>‹#›</a:t>
            </a:fld>
            <a:endParaRPr lang="en-GB"/>
          </a:p>
        </p:txBody>
      </p:sp>
    </p:spTree>
    <p:extLst>
      <p:ext uri="{BB962C8B-B14F-4D97-AF65-F5344CB8AC3E}">
        <p14:creationId xmlns:p14="http://schemas.microsoft.com/office/powerpoint/2010/main" val="32710392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5E0F1E-BDB2-4BD0-B3C0-08A699471E3E}" type="datetimeFigureOut">
              <a:rPr lang="en-GB" smtClean="0"/>
              <a:pPr/>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A395C-B394-49F4-AAA8-6342507761E5}" type="slidenum">
              <a:rPr lang="en-GB" smtClean="0"/>
              <a:pPr/>
              <a:t>‹#›</a:t>
            </a:fld>
            <a:endParaRPr lang="en-GB"/>
          </a:p>
        </p:txBody>
      </p:sp>
    </p:spTree>
    <p:extLst>
      <p:ext uri="{BB962C8B-B14F-4D97-AF65-F5344CB8AC3E}">
        <p14:creationId xmlns:p14="http://schemas.microsoft.com/office/powerpoint/2010/main" val="166876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5E0F1E-BDB2-4BD0-B3C0-08A699471E3E}" type="datetimeFigureOut">
              <a:rPr lang="en-GB" smtClean="0"/>
              <a:pPr/>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A395C-B394-49F4-AAA8-6342507761E5}" type="slidenum">
              <a:rPr lang="en-GB" smtClean="0"/>
              <a:pPr/>
              <a:t>‹#›</a:t>
            </a:fld>
            <a:endParaRPr lang="en-GB"/>
          </a:p>
        </p:txBody>
      </p:sp>
    </p:spTree>
    <p:extLst>
      <p:ext uri="{BB962C8B-B14F-4D97-AF65-F5344CB8AC3E}">
        <p14:creationId xmlns:p14="http://schemas.microsoft.com/office/powerpoint/2010/main" val="29251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5E0F1E-BDB2-4BD0-B3C0-08A699471E3E}" type="datetimeFigureOut">
              <a:rPr lang="en-GB" smtClean="0"/>
              <a:pPr/>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A395C-B394-49F4-AAA8-6342507761E5}" type="slidenum">
              <a:rPr lang="en-GB" smtClean="0"/>
              <a:pPr/>
              <a:t>‹#›</a:t>
            </a:fld>
            <a:endParaRPr lang="en-GB"/>
          </a:p>
        </p:txBody>
      </p:sp>
    </p:spTree>
    <p:extLst>
      <p:ext uri="{BB962C8B-B14F-4D97-AF65-F5344CB8AC3E}">
        <p14:creationId xmlns:p14="http://schemas.microsoft.com/office/powerpoint/2010/main" val="35980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5E0F1E-BDB2-4BD0-B3C0-08A699471E3E}" type="datetimeFigureOut">
              <a:rPr lang="en-GB" smtClean="0"/>
              <a:pPr/>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A395C-B394-49F4-AAA8-6342507761E5}" type="slidenum">
              <a:rPr lang="en-GB" smtClean="0"/>
              <a:pPr/>
              <a:t>‹#›</a:t>
            </a:fld>
            <a:endParaRPr lang="en-GB"/>
          </a:p>
        </p:txBody>
      </p:sp>
    </p:spTree>
    <p:extLst>
      <p:ext uri="{BB962C8B-B14F-4D97-AF65-F5344CB8AC3E}">
        <p14:creationId xmlns:p14="http://schemas.microsoft.com/office/powerpoint/2010/main" val="18660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E0F1E-BDB2-4BD0-B3C0-08A699471E3E}" type="datetimeFigureOut">
              <a:rPr lang="en-GB" smtClean="0"/>
              <a:pPr/>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A395C-B394-49F4-AAA8-6342507761E5}" type="slidenum">
              <a:rPr lang="en-GB" smtClean="0"/>
              <a:pPr/>
              <a:t>‹#›</a:t>
            </a:fld>
            <a:endParaRPr lang="en-GB"/>
          </a:p>
        </p:txBody>
      </p:sp>
    </p:spTree>
    <p:extLst>
      <p:ext uri="{BB962C8B-B14F-4D97-AF65-F5344CB8AC3E}">
        <p14:creationId xmlns:p14="http://schemas.microsoft.com/office/powerpoint/2010/main" val="320973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C5E0F1E-BDB2-4BD0-B3C0-08A699471E3E}" type="datetimeFigureOut">
              <a:rPr lang="en-GB" smtClean="0"/>
              <a:pPr/>
              <a:t>27/08/2019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4A395C-B394-49F4-AAA8-6342507761E5}" type="slidenum">
              <a:rPr lang="en-GB" smtClean="0"/>
              <a:pPr/>
              <a:t>‹#›</a:t>
            </a:fld>
            <a:endParaRPr lang="en-GB"/>
          </a:p>
        </p:txBody>
      </p:sp>
    </p:spTree>
    <p:extLst>
      <p:ext uri="{BB962C8B-B14F-4D97-AF65-F5344CB8AC3E}">
        <p14:creationId xmlns:p14="http://schemas.microsoft.com/office/powerpoint/2010/main" val="78943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C5E0F1E-BDB2-4BD0-B3C0-08A699471E3E}" type="datetimeFigureOut">
              <a:rPr lang="en-GB" smtClean="0"/>
              <a:pPr/>
              <a:t>27/08/2019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4A395C-B394-49F4-AAA8-6342507761E5}" type="slidenum">
              <a:rPr lang="en-GB" smtClean="0"/>
              <a:pPr/>
              <a:t>‹#›</a:t>
            </a:fld>
            <a:endParaRPr lang="en-GB"/>
          </a:p>
        </p:txBody>
      </p:sp>
    </p:spTree>
    <p:extLst>
      <p:ext uri="{BB962C8B-B14F-4D97-AF65-F5344CB8AC3E}">
        <p14:creationId xmlns:p14="http://schemas.microsoft.com/office/powerpoint/2010/main" val="331269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C5E0F1E-BDB2-4BD0-B3C0-08A699471E3E}" type="datetimeFigureOut">
              <a:rPr lang="en-GB" smtClean="0"/>
              <a:pPr/>
              <a:t>27/08/2019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4A395C-B394-49F4-AAA8-6342507761E5}" type="slidenum">
              <a:rPr lang="en-GB" smtClean="0"/>
              <a:pPr/>
              <a:t>‹#›</a:t>
            </a:fld>
            <a:endParaRPr lang="en-GB"/>
          </a:p>
        </p:txBody>
      </p:sp>
    </p:spTree>
    <p:extLst>
      <p:ext uri="{BB962C8B-B14F-4D97-AF65-F5344CB8AC3E}">
        <p14:creationId xmlns:p14="http://schemas.microsoft.com/office/powerpoint/2010/main" val="366311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E0F1E-BDB2-4BD0-B3C0-08A699471E3E}" type="datetimeFigureOut">
              <a:rPr lang="en-GB" smtClean="0"/>
              <a:pPr/>
              <a:t>27/08/2019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4A395C-B394-49F4-AAA8-6342507761E5}" type="slidenum">
              <a:rPr lang="en-GB" smtClean="0"/>
              <a:pPr/>
              <a:t>‹#›</a:t>
            </a:fld>
            <a:endParaRPr lang="en-GB"/>
          </a:p>
        </p:txBody>
      </p:sp>
    </p:spTree>
    <p:extLst>
      <p:ext uri="{BB962C8B-B14F-4D97-AF65-F5344CB8AC3E}">
        <p14:creationId xmlns:p14="http://schemas.microsoft.com/office/powerpoint/2010/main" val="219815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5E0F1E-BDB2-4BD0-B3C0-08A699471E3E}" type="datetimeFigureOut">
              <a:rPr lang="en-GB" smtClean="0"/>
              <a:pPr/>
              <a:t>27/08/2019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4A395C-B394-49F4-AAA8-6342507761E5}" type="slidenum">
              <a:rPr lang="en-GB" smtClean="0"/>
              <a:pPr/>
              <a:t>‹#›</a:t>
            </a:fld>
            <a:endParaRPr lang="en-GB"/>
          </a:p>
        </p:txBody>
      </p:sp>
    </p:spTree>
    <p:extLst>
      <p:ext uri="{BB962C8B-B14F-4D97-AF65-F5344CB8AC3E}">
        <p14:creationId xmlns:p14="http://schemas.microsoft.com/office/powerpoint/2010/main" val="284675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5E0F1E-BDB2-4BD0-B3C0-08A699471E3E}" type="datetimeFigureOut">
              <a:rPr lang="en-GB" smtClean="0"/>
              <a:pPr/>
              <a:t>27/08/2019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4A395C-B394-49F4-AAA8-6342507761E5}" type="slidenum">
              <a:rPr lang="en-GB" smtClean="0"/>
              <a:pPr/>
              <a:t>‹#›</a:t>
            </a:fld>
            <a:endParaRPr lang="en-GB"/>
          </a:p>
        </p:txBody>
      </p:sp>
    </p:spTree>
    <p:extLst>
      <p:ext uri="{BB962C8B-B14F-4D97-AF65-F5344CB8AC3E}">
        <p14:creationId xmlns:p14="http://schemas.microsoft.com/office/powerpoint/2010/main" val="426807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E0F1E-BDB2-4BD0-B3C0-08A699471E3E}" type="datetimeFigureOut">
              <a:rPr lang="en-GB" smtClean="0"/>
              <a:pPr/>
              <a:t>27/08/2019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A395C-B394-49F4-AAA8-6342507761E5}" type="slidenum">
              <a:rPr lang="en-GB" smtClean="0"/>
              <a:pPr/>
              <a:t>‹#›</a:t>
            </a:fld>
            <a:endParaRPr lang="en-GB"/>
          </a:p>
        </p:txBody>
      </p:sp>
    </p:spTree>
    <p:extLst>
      <p:ext uri="{BB962C8B-B14F-4D97-AF65-F5344CB8AC3E}">
        <p14:creationId xmlns:p14="http://schemas.microsoft.com/office/powerpoint/2010/main" val="1062207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qc.org.uk/content/standards-care-homes"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gov.uk/government/publications/early-years-foundation-stage-framework--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cie.org.uk/socialcaretv/video-player.asp?v=better-life-in-residential-care"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nhs.uk/choiceinthenhs/rightsandpledges/complaints/pages/nhscomplaints.aspx"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killsforcare.org.uk/Learning-development/Care-Certificate/Care-Certificate.asp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http://www.wales.nhs.uk/sites3/documents/136/PTSvehicle2.jpg" TargetMode="External"/><Relationship Id="rId5" Type="http://schemas.openxmlformats.org/officeDocument/2006/relationships/image" Target="../media/image11.jpeg"/><Relationship Id="rId4" Type="http://schemas.openxmlformats.org/officeDocument/2006/relationships/image" Target="http://www.piperreport.com/archives/images/Quality%20Health%20Care%20Book%20Cover.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14933"/>
            <a:ext cx="2941883" cy="5229200"/>
          </a:xfrm>
          <a:prstGeom prst="rect">
            <a:avLst/>
          </a:prstGeom>
        </p:spPr>
      </p:pic>
      <p:sp>
        <p:nvSpPr>
          <p:cNvPr id="2" name="Title 1"/>
          <p:cNvSpPr>
            <a:spLocks noGrp="1"/>
          </p:cNvSpPr>
          <p:nvPr>
            <p:ph type="ctrTitle"/>
          </p:nvPr>
        </p:nvSpPr>
        <p:spPr/>
        <p:txBody>
          <a:bodyPr>
            <a:normAutofit fontScale="90000"/>
          </a:bodyPr>
          <a:lstStyle/>
          <a:p>
            <a:r>
              <a:rPr lang="en-GB" dirty="0">
                <a:latin typeface="Comic Sans MS" pitchFamily="66" charset="0"/>
              </a:rPr>
              <a:t>Promoting Anti discriminatory Practice in Health &amp; Social Care Settings.</a:t>
            </a: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1008"/>
            <a:ext cx="2857500" cy="2143125"/>
          </a:xfrm>
          <a:prstGeom prst="rect">
            <a:avLst/>
          </a:prstGeom>
        </p:spPr>
      </p:pic>
    </p:spTree>
    <p:extLst>
      <p:ext uri="{BB962C8B-B14F-4D97-AF65-F5344CB8AC3E}">
        <p14:creationId xmlns:p14="http://schemas.microsoft.com/office/powerpoint/2010/main" val="181392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sz="2800" dirty="0">
                <a:latin typeface="Comic Sans MS" pitchFamily="66" charset="0"/>
              </a:rPr>
              <a:t>Ethical &amp; Practical Reasons for Treating People Well</a:t>
            </a:r>
          </a:p>
        </p:txBody>
      </p:sp>
      <p:sp>
        <p:nvSpPr>
          <p:cNvPr id="4099" name="Rectangle 3"/>
          <p:cNvSpPr>
            <a:spLocks noGrp="1" noChangeArrowheads="1"/>
          </p:cNvSpPr>
          <p:nvPr>
            <p:ph type="body" idx="1"/>
          </p:nvPr>
        </p:nvSpPr>
        <p:spPr/>
        <p:txBody>
          <a:bodyPr/>
          <a:lstStyle/>
          <a:p>
            <a:r>
              <a:rPr lang="en-GB" sz="2400" dirty="0">
                <a:latin typeface="Comic Sans MS" pitchFamily="66" charset="0"/>
              </a:rPr>
              <a:t>Care workers have an </a:t>
            </a:r>
            <a:r>
              <a:rPr lang="en-GB" sz="2400" dirty="0">
                <a:solidFill>
                  <a:srgbClr val="FF0000"/>
                </a:solidFill>
                <a:latin typeface="Comic Sans MS" pitchFamily="66" charset="0"/>
              </a:rPr>
              <a:t>ethical duty </a:t>
            </a:r>
            <a:r>
              <a:rPr lang="en-GB" sz="2400" dirty="0">
                <a:latin typeface="Comic Sans MS" pitchFamily="66" charset="0"/>
              </a:rPr>
              <a:t>to ensure that the care that they provide safeguards the interests of the individuals and maintains as good a quality of life as possible.</a:t>
            </a:r>
          </a:p>
          <a:p>
            <a:r>
              <a:rPr lang="en-GB" sz="2400" dirty="0">
                <a:latin typeface="Comic Sans MS" pitchFamily="66" charset="0"/>
              </a:rPr>
              <a:t>Treating people well in practical terms, leads to a </a:t>
            </a:r>
            <a:r>
              <a:rPr lang="en-GB" sz="2400" dirty="0">
                <a:solidFill>
                  <a:srgbClr val="FF0000"/>
                </a:solidFill>
                <a:latin typeface="Comic Sans MS" pitchFamily="66" charset="0"/>
              </a:rPr>
              <a:t>good working relationship </a:t>
            </a:r>
            <a:r>
              <a:rPr lang="en-GB" sz="2400" dirty="0">
                <a:latin typeface="Comic Sans MS" pitchFamily="66" charset="0"/>
              </a:rPr>
              <a:t>which is </a:t>
            </a:r>
            <a:r>
              <a:rPr lang="en-GB" sz="2400" dirty="0">
                <a:solidFill>
                  <a:srgbClr val="FF0000"/>
                </a:solidFill>
                <a:latin typeface="Comic Sans MS" pitchFamily="66" charset="0"/>
              </a:rPr>
              <a:t>based on trust</a:t>
            </a:r>
            <a:r>
              <a:rPr lang="en-GB" sz="2400" dirty="0">
                <a:latin typeface="Comic Sans MS" pitchFamily="66" charset="0"/>
              </a:rPr>
              <a:t>.</a:t>
            </a:r>
          </a:p>
          <a:p>
            <a:r>
              <a:rPr lang="en-GB" sz="2400" dirty="0">
                <a:latin typeface="Comic Sans MS" pitchFamily="66" charset="0"/>
              </a:rPr>
              <a:t>If service users are treated well they trust those providing care and behave cooperatively.</a:t>
            </a:r>
          </a:p>
          <a:p>
            <a:r>
              <a:rPr lang="en-GB" sz="2400" dirty="0">
                <a:latin typeface="Comic Sans MS" pitchFamily="66" charset="0"/>
              </a:rPr>
              <a:t>If carers are treated with respect by those for whom they are providing care, they will make sure that they do the same in return.</a:t>
            </a:r>
          </a:p>
          <a:p>
            <a:endParaRPr lang="en-GB" sz="2400" dirty="0">
              <a:latin typeface="Comic Sans MS" pitchFamily="66" charset="0"/>
            </a:endParaRPr>
          </a:p>
        </p:txBody>
      </p:sp>
      <p:pic>
        <p:nvPicPr>
          <p:cNvPr id="4101" name="Picture 5" descr="http://www.smartcaller.com.au/IMAGES/fa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712" y="5589240"/>
            <a:ext cx="1428668"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GB" sz="3600" b="1" dirty="0">
                <a:latin typeface="Comic Sans MS" pitchFamily="66" charset="0"/>
              </a:rPr>
              <a:t>Care workers should ‘act in the best interest of the service user’</a:t>
            </a:r>
            <a:br>
              <a:rPr lang="en-GB" sz="3600" b="1" dirty="0">
                <a:latin typeface="Comic Sans MS" pitchFamily="66" charset="0"/>
              </a:rPr>
            </a:br>
            <a:endParaRPr lang="en-GB" sz="3600" dirty="0"/>
          </a:p>
        </p:txBody>
      </p:sp>
      <p:pic>
        <p:nvPicPr>
          <p:cNvPr id="4" name="Picture 2" descr="C:\Users\annh\AppData\Local\Microsoft\Windows\Temporary Internet Files\Content.IE5\OTYA6KE8\MC9000712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600200"/>
            <a:ext cx="1539142" cy="16955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229200"/>
            <a:ext cx="1575618" cy="1575618"/>
          </a:xfrm>
          <a:prstGeom prst="rect">
            <a:avLst/>
          </a:prstGeom>
        </p:spPr>
      </p:pic>
      <p:sp>
        <p:nvSpPr>
          <p:cNvPr id="3" name="Content Placeholder 2"/>
          <p:cNvSpPr>
            <a:spLocks noGrp="1"/>
          </p:cNvSpPr>
          <p:nvPr>
            <p:ph idx="1"/>
          </p:nvPr>
        </p:nvSpPr>
        <p:spPr>
          <a:xfrm>
            <a:off x="323528" y="1600201"/>
            <a:ext cx="8568952" cy="4416808"/>
          </a:xfrm>
        </p:spPr>
        <p:txBody>
          <a:bodyPr>
            <a:normAutofit fontScale="92500" lnSpcReduction="10000"/>
          </a:bodyPr>
          <a:lstStyle/>
          <a:p>
            <a:r>
              <a:rPr lang="en-GB" sz="2400" dirty="0">
                <a:latin typeface="Comic Sans MS" pitchFamily="66" charset="0"/>
              </a:rPr>
              <a:t>They must value them as individuals</a:t>
            </a:r>
          </a:p>
          <a:p>
            <a:r>
              <a:rPr lang="en-GB" sz="2400" dirty="0">
                <a:latin typeface="Comic Sans MS" pitchFamily="66" charset="0"/>
              </a:rPr>
              <a:t>Treat them in a way we would like to be </a:t>
            </a:r>
          </a:p>
          <a:p>
            <a:pPr marL="0" indent="0">
              <a:buNone/>
            </a:pPr>
            <a:r>
              <a:rPr lang="en-GB" sz="2400" dirty="0">
                <a:latin typeface="Comic Sans MS" pitchFamily="66" charset="0"/>
              </a:rPr>
              <a:t>    treated ourselves</a:t>
            </a:r>
          </a:p>
          <a:p>
            <a:r>
              <a:rPr lang="en-GB" sz="2400" dirty="0">
                <a:latin typeface="Comic Sans MS" pitchFamily="66" charset="0"/>
              </a:rPr>
              <a:t>Care workers show they </a:t>
            </a:r>
            <a:r>
              <a:rPr lang="en-GB" sz="2400" dirty="0">
                <a:solidFill>
                  <a:srgbClr val="FF0000"/>
                </a:solidFill>
                <a:latin typeface="Comic Sans MS" pitchFamily="66" charset="0"/>
              </a:rPr>
              <a:t>‘value’ </a:t>
            </a:r>
            <a:r>
              <a:rPr lang="en-GB" sz="2400" dirty="0">
                <a:latin typeface="Comic Sans MS" pitchFamily="66" charset="0"/>
              </a:rPr>
              <a:t>each individual </a:t>
            </a:r>
          </a:p>
          <a:p>
            <a:pPr marL="0" indent="0">
              <a:buNone/>
            </a:pPr>
            <a:r>
              <a:rPr lang="en-GB" sz="2400" dirty="0">
                <a:latin typeface="Comic Sans MS" pitchFamily="66" charset="0"/>
              </a:rPr>
              <a:t>    by applying the Fundamental Care Standards. </a:t>
            </a:r>
          </a:p>
          <a:p>
            <a:pPr marL="0" indent="0">
              <a:lnSpc>
                <a:spcPct val="120000"/>
              </a:lnSpc>
              <a:buNone/>
            </a:pPr>
            <a:r>
              <a:rPr lang="en-GB" sz="2200" dirty="0">
                <a:solidFill>
                  <a:srgbClr val="0070C0"/>
                </a:solidFill>
                <a:latin typeface="Comic Sans MS" pitchFamily="66" charset="0"/>
              </a:rPr>
              <a:t>                                                   Knowledge Check</a:t>
            </a:r>
          </a:p>
          <a:p>
            <a:pPr marL="0" indent="0">
              <a:lnSpc>
                <a:spcPct val="120000"/>
              </a:lnSpc>
              <a:buNone/>
            </a:pPr>
            <a:r>
              <a:rPr lang="en-GB" sz="2200" dirty="0">
                <a:solidFill>
                  <a:srgbClr val="0070C0"/>
                </a:solidFill>
                <a:latin typeface="Comic Sans MS" pitchFamily="66" charset="0"/>
              </a:rPr>
              <a:t>                           1.Who sets out the Fundamental Care Standards?</a:t>
            </a:r>
          </a:p>
          <a:p>
            <a:pPr marL="0" indent="0">
              <a:lnSpc>
                <a:spcPct val="120000"/>
              </a:lnSpc>
              <a:buNone/>
            </a:pPr>
            <a:r>
              <a:rPr lang="en-GB" sz="2200" dirty="0">
                <a:solidFill>
                  <a:srgbClr val="0070C0"/>
                </a:solidFill>
                <a:latin typeface="Comic Sans MS" pitchFamily="66" charset="0"/>
              </a:rPr>
              <a:t>                           2. Give me one of the care standards?</a:t>
            </a:r>
          </a:p>
          <a:p>
            <a:pPr marL="0" indent="0">
              <a:lnSpc>
                <a:spcPct val="120000"/>
              </a:lnSpc>
              <a:buNone/>
            </a:pPr>
            <a:r>
              <a:rPr lang="en-GB" sz="2200" dirty="0">
                <a:solidFill>
                  <a:srgbClr val="0070C0"/>
                </a:solidFill>
                <a:latin typeface="Comic Sans MS" pitchFamily="66" charset="0"/>
              </a:rPr>
              <a:t>                           3. Which settings do these standards apply to?</a:t>
            </a:r>
          </a:p>
          <a:p>
            <a:pPr marL="0" indent="0">
              <a:lnSpc>
                <a:spcPct val="120000"/>
              </a:lnSpc>
              <a:buNone/>
            </a:pPr>
            <a:r>
              <a:rPr lang="en-GB" sz="2200" dirty="0">
                <a:solidFill>
                  <a:srgbClr val="0070C0"/>
                </a:solidFill>
                <a:latin typeface="Comic Sans MS" pitchFamily="66" charset="0"/>
              </a:rPr>
              <a:t>                           4. What are the standards for Early Years settings?</a:t>
            </a:r>
          </a:p>
          <a:p>
            <a:pPr marL="0" indent="0">
              <a:lnSpc>
                <a:spcPct val="120000"/>
              </a:lnSpc>
              <a:buNone/>
            </a:pPr>
            <a:r>
              <a:rPr lang="en-GB" sz="2200" dirty="0">
                <a:solidFill>
                  <a:srgbClr val="0070C0"/>
                </a:solidFill>
                <a:latin typeface="Comic Sans MS" pitchFamily="66" charset="0"/>
              </a:rPr>
              <a:t>		</a:t>
            </a:r>
          </a:p>
        </p:txBody>
      </p:sp>
    </p:spTree>
    <p:extLst>
      <p:ext uri="{BB962C8B-B14F-4D97-AF65-F5344CB8AC3E}">
        <p14:creationId xmlns:p14="http://schemas.microsoft.com/office/powerpoint/2010/main" val="45797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latin typeface="Comic Sans MS" panose="030F0702030302020204" pitchFamily="66" charset="0"/>
              </a:rPr>
              <a:t>Links to standards for care in different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4437112"/>
            <a:ext cx="1357511" cy="2362200"/>
          </a:xfrm>
          <a:prstGeom prst="rect">
            <a:avLst/>
          </a:prstGeom>
        </p:spPr>
      </p:pic>
      <p:sp>
        <p:nvSpPr>
          <p:cNvPr id="3" name="Content Placeholder 2"/>
          <p:cNvSpPr>
            <a:spLocks noGrp="1"/>
          </p:cNvSpPr>
          <p:nvPr>
            <p:ph idx="1"/>
          </p:nvPr>
        </p:nvSpPr>
        <p:spPr/>
        <p:txBody>
          <a:bodyPr>
            <a:normAutofit fontScale="92500" lnSpcReduction="20000"/>
          </a:bodyPr>
          <a:lstStyle/>
          <a:p>
            <a:r>
              <a:rPr lang="en-GB" dirty="0">
                <a:latin typeface="Comic Sans MS" pitchFamily="66" charset="0"/>
              </a:rPr>
              <a:t>Care home standards</a:t>
            </a:r>
          </a:p>
          <a:p>
            <a:pPr marL="0" indent="0">
              <a:buNone/>
            </a:pPr>
            <a:r>
              <a:rPr lang="en-GB" dirty="0">
                <a:latin typeface="Comic Sans MS" pitchFamily="66" charset="0"/>
                <a:hlinkClick r:id="rId3"/>
              </a:rPr>
              <a:t>http://www.cqc.org.uk/content/standards-care-homes</a:t>
            </a:r>
            <a:r>
              <a:rPr lang="en-GB" dirty="0">
                <a:latin typeface="Comic Sans MS" pitchFamily="66" charset="0"/>
              </a:rPr>
              <a:t> </a:t>
            </a:r>
          </a:p>
          <a:p>
            <a:r>
              <a:rPr lang="en-GB" dirty="0">
                <a:latin typeface="Comic Sans MS" pitchFamily="66" charset="0"/>
              </a:rPr>
              <a:t>Early Years standards – nurseries &amp; primary schools</a:t>
            </a:r>
          </a:p>
          <a:p>
            <a:pPr marL="0" indent="0">
              <a:buNone/>
            </a:pPr>
            <a:r>
              <a:rPr lang="en-GB" dirty="0">
                <a:hlinkClick r:id="rId4"/>
              </a:rPr>
              <a:t>https://www.gov.uk/government/publications/early-years-foundation-stage-framework--2</a:t>
            </a:r>
            <a:endParaRPr lang="en-GB" dirty="0">
              <a:latin typeface="Comic Sans MS" panose="030F0702030302020204" pitchFamily="66" charset="0"/>
            </a:endParaRPr>
          </a:p>
          <a:p>
            <a:pPr marL="0" indent="0">
              <a:buNone/>
            </a:pPr>
            <a:r>
              <a:rPr lang="en-GB" dirty="0">
                <a:solidFill>
                  <a:srgbClr val="FF0000"/>
                </a:solidFill>
                <a:latin typeface="Comic Sans MS" panose="030F0702030302020204" pitchFamily="66" charset="0"/>
              </a:rPr>
              <a:t>Spend some time refreshing your memory about these- read the information on the links &amp; make some notes.</a:t>
            </a:r>
          </a:p>
          <a:p>
            <a:endParaRPr lang="en-GB" dirty="0">
              <a:latin typeface="Comic Sans MS" panose="030F0702030302020204" pitchFamily="66" charset="0"/>
            </a:endParaRPr>
          </a:p>
        </p:txBody>
      </p:sp>
    </p:spTree>
    <p:extLst>
      <p:ext uri="{BB962C8B-B14F-4D97-AF65-F5344CB8AC3E}">
        <p14:creationId xmlns:p14="http://schemas.microsoft.com/office/powerpoint/2010/main" val="202797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1087" y="188640"/>
            <a:ext cx="1745793" cy="1664593"/>
          </a:xfrm>
          <a:prstGeom prst="rect">
            <a:avLst/>
          </a:prstGeom>
        </p:spPr>
      </p:pic>
      <p:sp>
        <p:nvSpPr>
          <p:cNvPr id="2" name="Title 1"/>
          <p:cNvSpPr>
            <a:spLocks noGrp="1"/>
          </p:cNvSpPr>
          <p:nvPr>
            <p:ph type="title"/>
          </p:nvPr>
        </p:nvSpPr>
        <p:spPr>
          <a:xfrm>
            <a:off x="457200" y="274638"/>
            <a:ext cx="8229600" cy="994122"/>
          </a:xfrm>
        </p:spPr>
        <p:txBody>
          <a:bodyPr>
            <a:noAutofit/>
          </a:bodyPr>
          <a:lstStyle/>
          <a:p>
            <a:pPr algn="l"/>
            <a:r>
              <a:rPr lang="en-GB" sz="3200" dirty="0">
                <a:latin typeface="Comic Sans MS" pitchFamily="66" charset="0"/>
              </a:rPr>
              <a:t>Key to promoting anti-discriminatory practice. </a:t>
            </a:r>
          </a:p>
        </p:txBody>
      </p:sp>
      <p:sp>
        <p:nvSpPr>
          <p:cNvPr id="3" name="Content Placeholder 2"/>
          <p:cNvSpPr>
            <a:spLocks noGrp="1"/>
          </p:cNvSpPr>
          <p:nvPr>
            <p:ph idx="1"/>
          </p:nvPr>
        </p:nvSpPr>
        <p:spPr>
          <a:xfrm>
            <a:off x="457200" y="1364916"/>
            <a:ext cx="8229600" cy="4708525"/>
          </a:xfrm>
        </p:spPr>
        <p:txBody>
          <a:bodyPr>
            <a:normAutofit fontScale="85000" lnSpcReduction="20000"/>
          </a:bodyPr>
          <a:lstStyle/>
          <a:p>
            <a:pPr algn="ctr">
              <a:buNone/>
            </a:pPr>
            <a:r>
              <a:rPr lang="en-GB" sz="3300" b="1" dirty="0">
                <a:solidFill>
                  <a:srgbClr val="FF0000"/>
                </a:solidFill>
                <a:latin typeface="Comic Sans MS" pitchFamily="66" charset="0"/>
              </a:rPr>
              <a:t>Putting the individual at the centre of service provision.</a:t>
            </a:r>
          </a:p>
          <a:p>
            <a:pPr algn="ctr">
              <a:buNone/>
            </a:pPr>
            <a:r>
              <a:rPr lang="en-GB" sz="2800" dirty="0">
                <a:latin typeface="Comic Sans MS" pitchFamily="66" charset="0"/>
              </a:rPr>
              <a:t>Watch the following clip</a:t>
            </a:r>
          </a:p>
          <a:p>
            <a:pPr algn="ctr">
              <a:buNone/>
            </a:pPr>
            <a:r>
              <a:rPr lang="en-GB" sz="2400" dirty="0">
                <a:latin typeface="Comic Sans MS" pitchFamily="66" charset="0"/>
                <a:hlinkClick r:id="rId3"/>
              </a:rPr>
              <a:t>http://www.scie.org.uk/socialcaretv/video-player.asp?v=better-life-in-residential-care</a:t>
            </a:r>
            <a:r>
              <a:rPr lang="en-GB" sz="2400" dirty="0">
                <a:latin typeface="Comic Sans MS" pitchFamily="66" charset="0"/>
              </a:rPr>
              <a:t>  </a:t>
            </a:r>
          </a:p>
          <a:p>
            <a:pPr algn="ctr">
              <a:buNone/>
            </a:pPr>
            <a:r>
              <a:rPr lang="en-GB" sz="2400" dirty="0">
                <a:latin typeface="Comic Sans MS" pitchFamily="66" charset="0"/>
              </a:rPr>
              <a:t> </a:t>
            </a:r>
          </a:p>
          <a:p>
            <a:pPr>
              <a:buNone/>
            </a:pPr>
            <a:r>
              <a:rPr lang="en-GB" sz="2800" dirty="0">
                <a:latin typeface="Comic Sans MS" pitchFamily="66" charset="0"/>
              </a:rPr>
              <a:t>This can be achieved by</a:t>
            </a:r>
          </a:p>
          <a:p>
            <a:r>
              <a:rPr lang="en-GB" sz="2800" dirty="0">
                <a:latin typeface="Comic Sans MS" pitchFamily="66" charset="0"/>
              </a:rPr>
              <a:t>Providing active support consistent with their beliefs, culture and preferences.</a:t>
            </a:r>
          </a:p>
          <a:p>
            <a:r>
              <a:rPr lang="en-GB" sz="2800" dirty="0">
                <a:latin typeface="Comic Sans MS" pitchFamily="66" charset="0"/>
              </a:rPr>
              <a:t>Supporting them to express their needs and preferences</a:t>
            </a:r>
          </a:p>
          <a:p>
            <a:r>
              <a:rPr lang="en-GB" sz="2800" dirty="0">
                <a:solidFill>
                  <a:srgbClr val="FF0000"/>
                </a:solidFill>
                <a:latin typeface="Comic Sans MS" pitchFamily="66" charset="0"/>
              </a:rPr>
              <a:t>Empowering</a:t>
            </a:r>
            <a:r>
              <a:rPr lang="en-GB" sz="2800" dirty="0">
                <a:latin typeface="Comic Sans MS" pitchFamily="66" charset="0"/>
              </a:rPr>
              <a:t> individuals</a:t>
            </a:r>
          </a:p>
          <a:p>
            <a:r>
              <a:rPr lang="en-GB" sz="2800" dirty="0">
                <a:latin typeface="Comic Sans MS" pitchFamily="66" charset="0"/>
              </a:rPr>
              <a:t>Promoting individuals rights, choices and well being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127" y="5733255"/>
            <a:ext cx="1017222" cy="10127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2400" b="1" dirty="0">
                <a:latin typeface="Comic Sans MS" panose="030F0702030302020204" pitchFamily="66" charset="0"/>
              </a:rPr>
              <a:t>How do Settings promote anti - discriminatory practice for clients?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2313" y="2991644"/>
            <a:ext cx="2317800" cy="1743075"/>
          </a:xfrm>
        </p:spPr>
      </p:pic>
      <p:sp>
        <p:nvSpPr>
          <p:cNvPr id="5" name="TextBox 4"/>
          <p:cNvSpPr txBox="1"/>
          <p:nvPr/>
        </p:nvSpPr>
        <p:spPr>
          <a:xfrm>
            <a:off x="683568" y="2060848"/>
            <a:ext cx="2736304" cy="400110"/>
          </a:xfrm>
          <a:prstGeom prst="rect">
            <a:avLst/>
          </a:prstGeom>
          <a:noFill/>
        </p:spPr>
        <p:txBody>
          <a:bodyPr wrap="square" rtlCol="0">
            <a:spAutoFit/>
          </a:bodyPr>
          <a:lstStyle/>
          <a:p>
            <a:r>
              <a:rPr lang="en-GB" sz="2000" dirty="0">
                <a:latin typeface="Comic Sans MS" panose="030F0702030302020204" pitchFamily="66" charset="0"/>
              </a:rPr>
              <a:t>Advocacy</a:t>
            </a:r>
          </a:p>
        </p:txBody>
      </p:sp>
      <p:sp>
        <p:nvSpPr>
          <p:cNvPr id="6" name="TextBox 5"/>
          <p:cNvSpPr txBox="1"/>
          <p:nvPr/>
        </p:nvSpPr>
        <p:spPr>
          <a:xfrm>
            <a:off x="5846400" y="1273674"/>
            <a:ext cx="2196752" cy="400110"/>
          </a:xfrm>
          <a:prstGeom prst="rect">
            <a:avLst/>
          </a:prstGeom>
          <a:noFill/>
        </p:spPr>
        <p:txBody>
          <a:bodyPr wrap="square" rtlCol="0">
            <a:spAutoFit/>
          </a:bodyPr>
          <a:lstStyle/>
          <a:p>
            <a:r>
              <a:rPr lang="en-GB" sz="2000" dirty="0">
                <a:latin typeface="Comic Sans MS" panose="030F0702030302020204" pitchFamily="66" charset="0"/>
              </a:rPr>
              <a:t>Staff training</a:t>
            </a:r>
          </a:p>
        </p:txBody>
      </p:sp>
      <p:sp>
        <p:nvSpPr>
          <p:cNvPr id="7" name="TextBox 6"/>
          <p:cNvSpPr txBox="1"/>
          <p:nvPr/>
        </p:nvSpPr>
        <p:spPr>
          <a:xfrm>
            <a:off x="6084168" y="1816280"/>
            <a:ext cx="2160240" cy="707886"/>
          </a:xfrm>
          <a:prstGeom prst="rect">
            <a:avLst/>
          </a:prstGeom>
          <a:noFill/>
        </p:spPr>
        <p:txBody>
          <a:bodyPr wrap="square" rtlCol="0">
            <a:spAutoFit/>
          </a:bodyPr>
          <a:lstStyle/>
          <a:p>
            <a:r>
              <a:rPr lang="en-GB" sz="2000" dirty="0">
                <a:latin typeface="Comic Sans MS" panose="030F0702030302020204" pitchFamily="66" charset="0"/>
              </a:rPr>
              <a:t>Complaints procedures</a:t>
            </a:r>
          </a:p>
        </p:txBody>
      </p:sp>
      <p:sp>
        <p:nvSpPr>
          <p:cNvPr id="8" name="TextBox 7"/>
          <p:cNvSpPr txBox="1"/>
          <p:nvPr/>
        </p:nvSpPr>
        <p:spPr>
          <a:xfrm>
            <a:off x="503548" y="3068960"/>
            <a:ext cx="2304256" cy="707886"/>
          </a:xfrm>
          <a:prstGeom prst="rect">
            <a:avLst/>
          </a:prstGeom>
          <a:noFill/>
        </p:spPr>
        <p:txBody>
          <a:bodyPr wrap="square" rtlCol="0">
            <a:spAutoFit/>
          </a:bodyPr>
          <a:lstStyle/>
          <a:p>
            <a:r>
              <a:rPr lang="en-GB" sz="2000" dirty="0">
                <a:latin typeface="Comic Sans MS" panose="030F0702030302020204" pitchFamily="66" charset="0"/>
              </a:rPr>
              <a:t>Avoiding stereotyping</a:t>
            </a:r>
          </a:p>
        </p:txBody>
      </p:sp>
      <p:sp>
        <p:nvSpPr>
          <p:cNvPr id="9" name="TextBox 8"/>
          <p:cNvSpPr txBox="1"/>
          <p:nvPr/>
        </p:nvSpPr>
        <p:spPr>
          <a:xfrm>
            <a:off x="395536" y="4291355"/>
            <a:ext cx="2520280" cy="1631216"/>
          </a:xfrm>
          <a:prstGeom prst="rect">
            <a:avLst/>
          </a:prstGeom>
          <a:noFill/>
        </p:spPr>
        <p:txBody>
          <a:bodyPr wrap="square" rtlCol="0">
            <a:spAutoFit/>
          </a:bodyPr>
          <a:lstStyle/>
          <a:p>
            <a:r>
              <a:rPr lang="en-GB" sz="2000" dirty="0">
                <a:latin typeface="Comic Sans MS" panose="030F0702030302020204" pitchFamily="66" charset="0"/>
              </a:rPr>
              <a:t>Challenging Stereotyping &amp; Prejudice not only from staff but also clients</a:t>
            </a:r>
          </a:p>
        </p:txBody>
      </p:sp>
      <p:sp>
        <p:nvSpPr>
          <p:cNvPr id="10" name="TextBox 9"/>
          <p:cNvSpPr txBox="1"/>
          <p:nvPr/>
        </p:nvSpPr>
        <p:spPr>
          <a:xfrm>
            <a:off x="3527884" y="1417965"/>
            <a:ext cx="1944216" cy="1015663"/>
          </a:xfrm>
          <a:prstGeom prst="rect">
            <a:avLst/>
          </a:prstGeom>
          <a:noFill/>
        </p:spPr>
        <p:txBody>
          <a:bodyPr wrap="square" rtlCol="0">
            <a:spAutoFit/>
          </a:bodyPr>
          <a:lstStyle/>
          <a:p>
            <a:r>
              <a:rPr lang="en-GB" sz="2000" dirty="0" err="1">
                <a:latin typeface="Comic Sans MS" panose="030F0702030302020204" pitchFamily="66" charset="0"/>
              </a:rPr>
              <a:t>OrganisationalPolicies</a:t>
            </a:r>
            <a:r>
              <a:rPr lang="en-GB" sz="2000" dirty="0">
                <a:latin typeface="Comic Sans MS" panose="030F0702030302020204" pitchFamily="66" charset="0"/>
              </a:rPr>
              <a:t> &amp; Procedures</a:t>
            </a:r>
          </a:p>
        </p:txBody>
      </p:sp>
      <p:sp>
        <p:nvSpPr>
          <p:cNvPr id="11" name="TextBox 10"/>
          <p:cNvSpPr txBox="1"/>
          <p:nvPr/>
        </p:nvSpPr>
        <p:spPr>
          <a:xfrm>
            <a:off x="3131840" y="4869453"/>
            <a:ext cx="2160240" cy="707886"/>
          </a:xfrm>
          <a:prstGeom prst="rect">
            <a:avLst/>
          </a:prstGeom>
          <a:noFill/>
        </p:spPr>
        <p:txBody>
          <a:bodyPr wrap="square" rtlCol="0">
            <a:spAutoFit/>
          </a:bodyPr>
          <a:lstStyle/>
          <a:p>
            <a:r>
              <a:rPr lang="en-GB" sz="2000" dirty="0">
                <a:latin typeface="Comic Sans MS" panose="030F0702030302020204" pitchFamily="66" charset="0"/>
              </a:rPr>
              <a:t>Following care standards</a:t>
            </a:r>
          </a:p>
        </p:txBody>
      </p:sp>
      <p:sp>
        <p:nvSpPr>
          <p:cNvPr id="12" name="TextBox 11"/>
          <p:cNvSpPr txBox="1"/>
          <p:nvPr/>
        </p:nvSpPr>
        <p:spPr>
          <a:xfrm>
            <a:off x="5652120" y="2930461"/>
            <a:ext cx="3312368" cy="1015663"/>
          </a:xfrm>
          <a:prstGeom prst="rect">
            <a:avLst/>
          </a:prstGeom>
          <a:noFill/>
        </p:spPr>
        <p:txBody>
          <a:bodyPr wrap="square" rtlCol="0">
            <a:spAutoFit/>
          </a:bodyPr>
          <a:lstStyle/>
          <a:p>
            <a:r>
              <a:rPr lang="en-GB" sz="2000" dirty="0">
                <a:latin typeface="Comic Sans MS" panose="030F0702030302020204" pitchFamily="66" charset="0"/>
              </a:rPr>
              <a:t>Encouraging &amp; supporting clients to express their needs &amp; preferences</a:t>
            </a:r>
          </a:p>
        </p:txBody>
      </p:sp>
      <p:sp>
        <p:nvSpPr>
          <p:cNvPr id="13" name="TextBox 12"/>
          <p:cNvSpPr txBox="1"/>
          <p:nvPr/>
        </p:nvSpPr>
        <p:spPr>
          <a:xfrm>
            <a:off x="5846400" y="4287907"/>
            <a:ext cx="3297600" cy="1631216"/>
          </a:xfrm>
          <a:prstGeom prst="rect">
            <a:avLst/>
          </a:prstGeom>
          <a:noFill/>
        </p:spPr>
        <p:txBody>
          <a:bodyPr wrap="square" rtlCol="0">
            <a:spAutoFit/>
          </a:bodyPr>
          <a:lstStyle/>
          <a:p>
            <a:r>
              <a:rPr lang="en-GB" sz="2000" dirty="0">
                <a:latin typeface="Comic Sans MS" panose="030F0702030302020204" pitchFamily="66" charset="0"/>
              </a:rPr>
              <a:t>Provide active support consistent with the beliefs, culture &amp; preferences of individual clients</a:t>
            </a:r>
          </a:p>
        </p:txBody>
      </p:sp>
      <p:sp>
        <p:nvSpPr>
          <p:cNvPr id="14" name="TextBox 13"/>
          <p:cNvSpPr txBox="1"/>
          <p:nvPr/>
        </p:nvSpPr>
        <p:spPr>
          <a:xfrm>
            <a:off x="611560" y="1381397"/>
            <a:ext cx="2160240" cy="707886"/>
          </a:xfrm>
          <a:prstGeom prst="rect">
            <a:avLst/>
          </a:prstGeom>
          <a:noFill/>
        </p:spPr>
        <p:txBody>
          <a:bodyPr wrap="square" rtlCol="0">
            <a:spAutoFit/>
          </a:bodyPr>
          <a:lstStyle/>
          <a:p>
            <a:r>
              <a:rPr lang="en-GB" sz="2000" dirty="0">
                <a:latin typeface="Comic Sans MS" panose="030F0702030302020204" pitchFamily="66" charset="0"/>
              </a:rPr>
              <a:t>Empowering individuals</a:t>
            </a:r>
          </a:p>
        </p:txBody>
      </p:sp>
      <p:sp>
        <p:nvSpPr>
          <p:cNvPr id="15" name="TextBox 14"/>
          <p:cNvSpPr txBox="1"/>
          <p:nvPr/>
        </p:nvSpPr>
        <p:spPr>
          <a:xfrm>
            <a:off x="215516" y="5919123"/>
            <a:ext cx="8568952" cy="830997"/>
          </a:xfrm>
          <a:prstGeom prst="rect">
            <a:avLst/>
          </a:prstGeom>
          <a:noFill/>
        </p:spPr>
        <p:txBody>
          <a:bodyPr wrap="square" rtlCol="0">
            <a:spAutoFit/>
          </a:bodyPr>
          <a:lstStyle/>
          <a:p>
            <a:pPr algn="ctr"/>
            <a:r>
              <a:rPr lang="en-GB" sz="2400" b="1" dirty="0">
                <a:solidFill>
                  <a:srgbClr val="00B050"/>
                </a:solidFill>
                <a:latin typeface="Comic Sans MS" panose="030F0702030302020204" pitchFamily="66" charset="0"/>
              </a:rPr>
              <a:t>Can you give examples of any of these from work placement?</a:t>
            </a:r>
          </a:p>
        </p:txBody>
      </p:sp>
    </p:spTree>
    <p:extLst>
      <p:ext uri="{BB962C8B-B14F-4D97-AF65-F5344CB8AC3E}">
        <p14:creationId xmlns:p14="http://schemas.microsoft.com/office/powerpoint/2010/main" val="25198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00B050"/>
                </a:solidFill>
                <a:latin typeface="Comic Sans MS" panose="030F0702030302020204" pitchFamily="66" charset="0"/>
              </a:rPr>
              <a:t>Paired Activity</a:t>
            </a:r>
          </a:p>
        </p:txBody>
      </p:sp>
      <p:sp>
        <p:nvSpPr>
          <p:cNvPr id="3" name="Content Placeholder 2"/>
          <p:cNvSpPr>
            <a:spLocks noGrp="1"/>
          </p:cNvSpPr>
          <p:nvPr>
            <p:ph idx="1"/>
          </p:nvPr>
        </p:nvSpPr>
        <p:spPr/>
        <p:txBody>
          <a:bodyPr>
            <a:normAutofit fontScale="92500"/>
          </a:bodyPr>
          <a:lstStyle/>
          <a:p>
            <a:pPr marL="0" indent="0">
              <a:buNone/>
            </a:pPr>
            <a:r>
              <a:rPr lang="en-GB" dirty="0">
                <a:solidFill>
                  <a:srgbClr val="00B050"/>
                </a:solidFill>
                <a:latin typeface="Comic Sans MS" panose="030F0702030302020204" pitchFamily="66" charset="0"/>
              </a:rPr>
              <a:t>Discuss and jot down some ideas about how staff in a care home can do the following.</a:t>
            </a:r>
          </a:p>
          <a:p>
            <a:pPr marL="514350" indent="-514350">
              <a:buFont typeface="+mj-lt"/>
              <a:buAutoNum type="arabicPeriod"/>
            </a:pPr>
            <a:r>
              <a:rPr lang="en-GB" dirty="0">
                <a:latin typeface="Comic Sans MS" panose="030F0702030302020204" pitchFamily="66" charset="0"/>
              </a:rPr>
              <a:t>Encouraging &amp; supporting clients to express their needs &amp; preferences</a:t>
            </a:r>
          </a:p>
          <a:p>
            <a:pPr marL="514350" indent="-514350">
              <a:buFont typeface="+mj-lt"/>
              <a:buAutoNum type="arabicPeriod"/>
            </a:pPr>
            <a:r>
              <a:rPr lang="en-GB" dirty="0">
                <a:latin typeface="Comic Sans MS" panose="030F0702030302020204" pitchFamily="66" charset="0"/>
              </a:rPr>
              <a:t>Provide active support consistent with the beliefs, culture &amp; preferences of individual clients</a:t>
            </a:r>
          </a:p>
          <a:p>
            <a:pPr marL="0" indent="0">
              <a:buNone/>
            </a:pPr>
            <a:r>
              <a:rPr lang="en-GB" dirty="0">
                <a:solidFill>
                  <a:srgbClr val="00B050"/>
                </a:solidFill>
                <a:latin typeface="Comic Sans MS" panose="030F0702030302020204" pitchFamily="66" charset="0"/>
              </a:rPr>
              <a:t>Be ready to feedback your ideas to the class in 5 minutes</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88640"/>
            <a:ext cx="2088232" cy="981075"/>
          </a:xfrm>
          <a:prstGeom prst="rect">
            <a:avLst/>
          </a:prstGeom>
        </p:spPr>
      </p:pic>
    </p:spTree>
    <p:extLst>
      <p:ext uri="{BB962C8B-B14F-4D97-AF65-F5344CB8AC3E}">
        <p14:creationId xmlns:p14="http://schemas.microsoft.com/office/powerpoint/2010/main" val="192543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Advocacy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16632"/>
            <a:ext cx="2619375" cy="1743074"/>
          </a:xfrm>
          <a:prstGeom prst="rect">
            <a:avLst/>
          </a:prstGeom>
        </p:spPr>
      </p:pic>
      <p:sp>
        <p:nvSpPr>
          <p:cNvPr id="3" name="Content Placeholder 2"/>
          <p:cNvSpPr>
            <a:spLocks noGrp="1"/>
          </p:cNvSpPr>
          <p:nvPr>
            <p:ph idx="1"/>
          </p:nvPr>
        </p:nvSpPr>
        <p:spPr>
          <a:xfrm>
            <a:off x="473943" y="1772816"/>
            <a:ext cx="8229600" cy="4525963"/>
          </a:xfrm>
        </p:spPr>
        <p:txBody>
          <a:bodyPr>
            <a:normAutofit fontScale="85000" lnSpcReduction="10000"/>
          </a:bodyPr>
          <a:lstStyle/>
          <a:p>
            <a:pPr marL="0" indent="0">
              <a:buNone/>
            </a:pPr>
            <a:r>
              <a:rPr lang="en-GB" dirty="0">
                <a:latin typeface="Comic Sans MS" pitchFamily="66" charset="0"/>
              </a:rPr>
              <a:t>What is advocacy?</a:t>
            </a:r>
          </a:p>
          <a:p>
            <a:pPr marL="0" indent="0">
              <a:buNone/>
            </a:pPr>
            <a:r>
              <a:rPr lang="en-GB" dirty="0">
                <a:solidFill>
                  <a:srgbClr val="FF0000"/>
                </a:solidFill>
                <a:latin typeface="Comic Sans MS" panose="030F0702030302020204" pitchFamily="66" charset="0"/>
              </a:rPr>
              <a:t>Advocacy is a process of supporting and enabling people to: Express their views and concerns. Access information and services. Defend and promote their rights and responsibilities</a:t>
            </a:r>
          </a:p>
          <a:p>
            <a:r>
              <a:rPr lang="en-GB" dirty="0">
                <a:latin typeface="Comic Sans MS" pitchFamily="66" charset="0"/>
              </a:rPr>
              <a:t>In order to have choice individuals must be able to understand what is available and express an opinion. – some people cannot.</a:t>
            </a:r>
          </a:p>
          <a:p>
            <a:r>
              <a:rPr lang="en-GB" dirty="0">
                <a:latin typeface="Comic Sans MS" pitchFamily="66" charset="0"/>
              </a:rPr>
              <a:t>Advocacy helps them to do so.</a:t>
            </a:r>
          </a:p>
          <a:p>
            <a:r>
              <a:rPr lang="en-GB" dirty="0">
                <a:latin typeface="Comic Sans MS" pitchFamily="66" charset="0"/>
              </a:rPr>
              <a:t>Sometimes an advocate may make decisions in their interests and on their behalf </a:t>
            </a:r>
          </a:p>
          <a:p>
            <a:endParaRPr lang="en-GB" dirty="0">
              <a:latin typeface="Comic Sans MS" pitchFamily="66" charset="0"/>
            </a:endParaRPr>
          </a:p>
          <a:p>
            <a:endParaRPr lang="en-GB"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19056" cy="1143000"/>
          </a:xfrm>
        </p:spPr>
        <p:txBody>
          <a:bodyPr/>
          <a:lstStyle/>
          <a:p>
            <a:r>
              <a:rPr lang="en-GB" dirty="0">
                <a:latin typeface="Comic Sans MS" pitchFamily="66" charset="0"/>
              </a:rPr>
              <a:t>Complaints procedures</a:t>
            </a:r>
          </a:p>
        </p:txBody>
      </p:sp>
      <p:sp>
        <p:nvSpPr>
          <p:cNvPr id="3" name="Content Placeholder 2"/>
          <p:cNvSpPr>
            <a:spLocks noGrp="1"/>
          </p:cNvSpPr>
          <p:nvPr>
            <p:ph idx="1"/>
          </p:nvPr>
        </p:nvSpPr>
        <p:spPr/>
        <p:txBody>
          <a:bodyPr>
            <a:normAutofit fontScale="85000" lnSpcReduction="10000"/>
          </a:bodyPr>
          <a:lstStyle/>
          <a:p>
            <a:r>
              <a:rPr lang="en-GB" dirty="0">
                <a:latin typeface="Comic Sans MS" pitchFamily="66" charset="0"/>
              </a:rPr>
              <a:t>All organisations must have a complaints procedure.</a:t>
            </a:r>
          </a:p>
          <a:p>
            <a:r>
              <a:rPr lang="en-GB" dirty="0">
                <a:latin typeface="Comic Sans MS" pitchFamily="66" charset="0"/>
              </a:rPr>
              <a:t>An accessible complaints procedure is a basic part of any organisations equality policy.</a:t>
            </a:r>
          </a:p>
          <a:p>
            <a:r>
              <a:rPr lang="en-GB" dirty="0">
                <a:latin typeface="Comic Sans MS" pitchFamily="66" charset="0"/>
              </a:rPr>
              <a:t>If someone complains they should:</a:t>
            </a:r>
          </a:p>
          <a:p>
            <a:r>
              <a:rPr lang="en-GB" dirty="0">
                <a:latin typeface="Comic Sans MS" pitchFamily="66" charset="0"/>
              </a:rPr>
              <a:t>Have the complaint dealt with efficiently</a:t>
            </a:r>
          </a:p>
          <a:p>
            <a:r>
              <a:rPr lang="en-GB" dirty="0">
                <a:latin typeface="Comic Sans MS" pitchFamily="66" charset="0"/>
              </a:rPr>
              <a:t>Have the complaint properly investigated</a:t>
            </a:r>
          </a:p>
          <a:p>
            <a:r>
              <a:rPr lang="en-GB" dirty="0">
                <a:latin typeface="Comic Sans MS" pitchFamily="66" charset="0"/>
              </a:rPr>
              <a:t>Know the outcome of the complaint</a:t>
            </a:r>
          </a:p>
          <a:p>
            <a:r>
              <a:rPr lang="en-GB" dirty="0">
                <a:latin typeface="Comic Sans MS" pitchFamily="66" charset="0"/>
              </a:rPr>
              <a:t>If they are not satisfied be able to take their complaint to an ombudsman</a:t>
            </a:r>
          </a:p>
          <a:p>
            <a:pPr>
              <a:buNone/>
            </a:pPr>
            <a:endParaRPr lang="en-GB" dirty="0">
              <a:latin typeface="Comic Sans MS" pitchFamily="66" charset="0"/>
            </a:endParaRPr>
          </a:p>
        </p:txBody>
      </p:sp>
      <p:pic>
        <p:nvPicPr>
          <p:cNvPr id="4" name="Picture 3" descr="Complaint(4).jpg"/>
          <p:cNvPicPr>
            <a:picLocks noChangeAspect="1"/>
          </p:cNvPicPr>
          <p:nvPr/>
        </p:nvPicPr>
        <p:blipFill>
          <a:blip r:embed="rId2" cstate="print"/>
          <a:stretch>
            <a:fillRect/>
          </a:stretch>
        </p:blipFill>
        <p:spPr>
          <a:xfrm>
            <a:off x="7020272" y="476672"/>
            <a:ext cx="1709192" cy="120007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Steps to making and dealing with a complaint</a:t>
            </a:r>
          </a:p>
        </p:txBody>
      </p:sp>
      <p:pic>
        <p:nvPicPr>
          <p:cNvPr id="4" name="Picture 3" descr="Complaint(4).jpg"/>
          <p:cNvPicPr>
            <a:picLocks noChangeAspect="1"/>
          </p:cNvPicPr>
          <p:nvPr/>
        </p:nvPicPr>
        <p:blipFill>
          <a:blip r:embed="rId2" cstate="print"/>
          <a:stretch>
            <a:fillRect/>
          </a:stretch>
        </p:blipFill>
        <p:spPr>
          <a:xfrm>
            <a:off x="2662376" y="3284984"/>
            <a:ext cx="4683341" cy="3288303"/>
          </a:xfrm>
          <a:prstGeom prst="rect">
            <a:avLst/>
          </a:prstGeom>
        </p:spPr>
      </p:pic>
      <p:sp>
        <p:nvSpPr>
          <p:cNvPr id="3" name="Content Placeholder 2"/>
          <p:cNvSpPr>
            <a:spLocks noGrp="1"/>
          </p:cNvSpPr>
          <p:nvPr>
            <p:ph idx="1"/>
          </p:nvPr>
        </p:nvSpPr>
        <p:spPr/>
        <p:txBody>
          <a:bodyPr/>
          <a:lstStyle/>
          <a:p>
            <a:r>
              <a:rPr lang="en-GB" dirty="0">
                <a:latin typeface="Comic Sans MS" pitchFamily="66" charset="0"/>
              </a:rPr>
              <a:t>Speak to member of staff concerned of their manager to see if the issue can be resolved informally.</a:t>
            </a:r>
          </a:p>
          <a:p>
            <a:r>
              <a:rPr lang="en-GB" dirty="0">
                <a:latin typeface="Comic Sans MS" pitchFamily="66" charset="0"/>
              </a:rPr>
              <a:t>If not resolved complaint to senior manager.</a:t>
            </a:r>
          </a:p>
          <a:p>
            <a:r>
              <a:rPr lang="en-GB" dirty="0">
                <a:latin typeface="Comic Sans MS" pitchFamily="66" charset="0"/>
              </a:rPr>
              <a:t>If not satisfied with the response there is the right to refer to the ombudsman.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Autofit/>
          </a:bodyPr>
          <a:lstStyle/>
          <a:p>
            <a:r>
              <a:rPr lang="en-GB" sz="2800" dirty="0">
                <a:latin typeface="Comic Sans MS" panose="030F0702030302020204" pitchFamily="66" charset="0"/>
              </a:rPr>
              <a:t>If you are unhappy about the care you or a relative are receiving what can you do?</a:t>
            </a:r>
          </a:p>
        </p:txBody>
      </p:sp>
      <p:sp>
        <p:nvSpPr>
          <p:cNvPr id="4" name="Content Placeholder 3"/>
          <p:cNvSpPr>
            <a:spLocks noGrp="1"/>
          </p:cNvSpPr>
          <p:nvPr>
            <p:ph idx="1"/>
          </p:nvPr>
        </p:nvSpPr>
        <p:spPr/>
        <p:txBody>
          <a:bodyPr>
            <a:normAutofit fontScale="70000" lnSpcReduction="20000"/>
          </a:bodyPr>
          <a:lstStyle/>
          <a:p>
            <a:endParaRPr lang="en-GB" dirty="0"/>
          </a:p>
          <a:p>
            <a:pPr marL="0" indent="0">
              <a:buNone/>
            </a:pPr>
            <a:r>
              <a:rPr lang="en-GB" sz="3600" dirty="0">
                <a:solidFill>
                  <a:srgbClr val="FF0000"/>
                </a:solidFill>
                <a:latin typeface="Comic Sans MS" panose="030F0702030302020204" pitchFamily="66" charset="0"/>
              </a:rPr>
              <a:t>Make a set of notes using the link below.</a:t>
            </a:r>
          </a:p>
          <a:p>
            <a:pPr marL="0" indent="0">
              <a:buNone/>
            </a:pPr>
            <a:r>
              <a:rPr lang="en-GB" sz="3600" dirty="0">
                <a:solidFill>
                  <a:srgbClr val="FF0000"/>
                </a:solidFill>
                <a:latin typeface="Comic Sans MS" panose="030F0702030302020204" pitchFamily="66" charset="0"/>
              </a:rPr>
              <a:t>10minutes allowed</a:t>
            </a:r>
          </a:p>
          <a:p>
            <a:pPr marL="0" indent="0">
              <a:buNone/>
            </a:pPr>
            <a:endParaRPr lang="en-GB" sz="3600" dirty="0">
              <a:latin typeface="Comic Sans MS" panose="030F0702030302020204" pitchFamily="66" charset="0"/>
            </a:endParaRPr>
          </a:p>
          <a:p>
            <a:pPr marL="0" indent="0">
              <a:buNone/>
            </a:pPr>
            <a:endParaRPr lang="en-GB" sz="3600" dirty="0">
              <a:latin typeface="Comic Sans MS" panose="030F0702030302020204" pitchFamily="66" charset="0"/>
            </a:endParaRPr>
          </a:p>
          <a:p>
            <a:pPr marL="0" indent="0">
              <a:buNone/>
            </a:pPr>
            <a:r>
              <a:rPr lang="en-GB" sz="3600" dirty="0">
                <a:latin typeface="Comic Sans MS" panose="030F0702030302020204" pitchFamily="66" charset="0"/>
              </a:rPr>
              <a:t>This is for the NHS but the principles apply to any setting</a:t>
            </a:r>
          </a:p>
          <a:p>
            <a:endParaRPr lang="en-GB" dirty="0"/>
          </a:p>
          <a:p>
            <a:endParaRPr lang="en-GB" dirty="0"/>
          </a:p>
          <a:p>
            <a:endParaRPr lang="en-GB" dirty="0"/>
          </a:p>
          <a:p>
            <a:endParaRPr lang="en-GB" dirty="0"/>
          </a:p>
          <a:p>
            <a:endParaRPr lang="en-GB" dirty="0"/>
          </a:p>
          <a:p>
            <a:r>
              <a:rPr lang="en-GB" sz="2300" dirty="0">
                <a:hlinkClick r:id="rId2"/>
              </a:rPr>
              <a:t>http://www.nhs.uk/choiceinthenhs/rightsandpledges/complaints/pages/nhscomplaints.aspx</a:t>
            </a:r>
            <a:endParaRPr lang="en-GB" sz="2300" dirty="0"/>
          </a:p>
          <a:p>
            <a:endParaRPr lang="en-GB"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528" y="3933056"/>
            <a:ext cx="2756373" cy="143599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556792"/>
            <a:ext cx="1782999" cy="1510512"/>
          </a:xfrm>
          <a:prstGeom prst="rect">
            <a:avLst/>
          </a:prstGeom>
        </p:spPr>
      </p:pic>
    </p:spTree>
    <p:extLst>
      <p:ext uri="{BB962C8B-B14F-4D97-AF65-F5344CB8AC3E}">
        <p14:creationId xmlns:p14="http://schemas.microsoft.com/office/powerpoint/2010/main" val="425135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Learning Outcomes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792" y="3264787"/>
            <a:ext cx="2807208" cy="3575304"/>
          </a:xfrm>
          <a:prstGeom prst="rect">
            <a:avLst/>
          </a:prstGeom>
        </p:spPr>
      </p:pic>
      <p:sp>
        <p:nvSpPr>
          <p:cNvPr id="3" name="Content Placeholder 2"/>
          <p:cNvSpPr>
            <a:spLocks noGrp="1"/>
          </p:cNvSpPr>
          <p:nvPr>
            <p:ph idx="1"/>
          </p:nvPr>
        </p:nvSpPr>
        <p:spPr/>
        <p:txBody>
          <a:bodyPr>
            <a:normAutofit/>
          </a:bodyPr>
          <a:lstStyle/>
          <a:p>
            <a:r>
              <a:rPr lang="en-GB" dirty="0">
                <a:latin typeface="Comic Sans MS" pitchFamily="66" charset="0"/>
              </a:rPr>
              <a:t>You will be able to:</a:t>
            </a:r>
          </a:p>
          <a:p>
            <a:r>
              <a:rPr lang="en-GB" dirty="0">
                <a:latin typeface="Comic Sans MS" pitchFamily="66" charset="0"/>
              </a:rPr>
              <a:t>Describe how anti-discriminatory practice is promoted in health and social care settings.(P5)</a:t>
            </a:r>
          </a:p>
        </p:txBody>
      </p:sp>
    </p:spTree>
    <p:extLst>
      <p:ext uri="{BB962C8B-B14F-4D97-AF65-F5344CB8AC3E}">
        <p14:creationId xmlns:p14="http://schemas.microsoft.com/office/powerpoint/2010/main" val="228482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Organisational Policies, Procedures &amp; working practices.</a:t>
            </a:r>
          </a:p>
        </p:txBody>
      </p:sp>
      <p:sp>
        <p:nvSpPr>
          <p:cNvPr id="3" name="Content Placeholder 2"/>
          <p:cNvSpPr>
            <a:spLocks noGrp="1"/>
          </p:cNvSpPr>
          <p:nvPr>
            <p:ph idx="1"/>
          </p:nvPr>
        </p:nvSpPr>
        <p:spPr/>
        <p:txBody>
          <a:bodyPr>
            <a:normAutofit/>
          </a:bodyPr>
          <a:lstStyle/>
          <a:p>
            <a:r>
              <a:rPr lang="en-GB" sz="2800" dirty="0">
                <a:latin typeface="Comic Sans MS" pitchFamily="66" charset="0"/>
              </a:rPr>
              <a:t>Key basis for promoting anti-discriminatory practice if used effectively.</a:t>
            </a:r>
          </a:p>
          <a:p>
            <a:r>
              <a:rPr lang="en-GB" sz="2800" dirty="0">
                <a:latin typeface="Comic Sans MS" pitchFamily="66" charset="0"/>
              </a:rPr>
              <a:t>Ensure the setting is complying with national initiatives such as the Equality Act.</a:t>
            </a:r>
          </a:p>
          <a:p>
            <a:r>
              <a:rPr lang="en-GB" sz="2800" dirty="0">
                <a:latin typeface="Comic Sans MS" pitchFamily="66" charset="0"/>
              </a:rPr>
              <a:t>Available for both staff &amp; service users.</a:t>
            </a:r>
          </a:p>
          <a:p>
            <a:pPr marL="0" indent="0">
              <a:buNone/>
            </a:pPr>
            <a:endParaRPr lang="en-GB" sz="2800" dirty="0">
              <a:latin typeface="Comic Sans MS" pitchFamily="66" charset="0"/>
            </a:endParaRPr>
          </a:p>
        </p:txBody>
      </p:sp>
      <p:pic>
        <p:nvPicPr>
          <p:cNvPr id="1027" name="Picture 3" descr="C:\Users\annh\AppData\Local\Microsoft\Windows\Temporary Internet Files\Content.IE5\DC21K56B\MC9000242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013176"/>
            <a:ext cx="1967789" cy="11640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nh\AppData\Local\Microsoft\Windows\Temporary Internet Files\Content.IE5\OTYA6KE8\MP9002897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221088"/>
            <a:ext cx="1385738" cy="207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6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‘Promoting Equality’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73624"/>
            <a:ext cx="3384376" cy="3384376"/>
          </a:xfrm>
          <a:prstGeom prst="rect">
            <a:avLst/>
          </a:prstGeom>
        </p:spPr>
      </p:pic>
      <p:sp>
        <p:nvSpPr>
          <p:cNvPr id="3" name="Content Placeholder 2"/>
          <p:cNvSpPr>
            <a:spLocks noGrp="1"/>
          </p:cNvSpPr>
          <p:nvPr>
            <p:ph idx="1"/>
          </p:nvPr>
        </p:nvSpPr>
        <p:spPr/>
        <p:txBody>
          <a:bodyPr/>
          <a:lstStyle/>
          <a:p>
            <a:r>
              <a:rPr lang="en-GB" dirty="0">
                <a:latin typeface="Comic Sans MS" pitchFamily="66" charset="0"/>
              </a:rPr>
              <a:t>Actions not just ideas and beliefs.</a:t>
            </a:r>
          </a:p>
          <a:p>
            <a:r>
              <a:rPr lang="en-GB" dirty="0">
                <a:latin typeface="Comic Sans MS" pitchFamily="66" charset="0"/>
              </a:rPr>
              <a:t>It is about actively working to ensure everyone is fairly treated this includes not only clients but also those working in the organisation.</a:t>
            </a:r>
          </a:p>
        </p:txBody>
      </p:sp>
      <p:pic>
        <p:nvPicPr>
          <p:cNvPr id="1026" name="Picture 2" descr="C:\Users\annh\AppData\Local\Microsoft\Windows\Temporary Internet Files\Content.IE5\SBLJW7E1\MC90007113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852358"/>
            <a:ext cx="2195556" cy="174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77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latin typeface="Comic Sans MS" panose="030F0702030302020204" pitchFamily="66" charset="0"/>
              </a:rPr>
              <a:t>How do Settings promote anti - discriminatory practice for staff?</a:t>
            </a:r>
            <a:endParaRPr lang="en-GB"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2564904"/>
            <a:ext cx="2580878" cy="1905000"/>
          </a:xfrm>
        </p:spPr>
      </p:pic>
      <p:sp>
        <p:nvSpPr>
          <p:cNvPr id="5" name="TextBox 4"/>
          <p:cNvSpPr txBox="1"/>
          <p:nvPr/>
        </p:nvSpPr>
        <p:spPr>
          <a:xfrm>
            <a:off x="251520" y="1346284"/>
            <a:ext cx="2592288" cy="1200329"/>
          </a:xfrm>
          <a:prstGeom prst="rect">
            <a:avLst/>
          </a:prstGeom>
          <a:noFill/>
        </p:spPr>
        <p:txBody>
          <a:bodyPr wrap="square" rtlCol="0">
            <a:spAutoFit/>
          </a:bodyPr>
          <a:lstStyle/>
          <a:p>
            <a:r>
              <a:rPr lang="en-GB" dirty="0">
                <a:latin typeface="Comic Sans MS" pitchFamily="66" charset="0"/>
              </a:rPr>
              <a:t>Equal opportunity policies for employment and training opportunities.</a:t>
            </a:r>
          </a:p>
        </p:txBody>
      </p:sp>
      <p:sp>
        <p:nvSpPr>
          <p:cNvPr id="6" name="TextBox 5"/>
          <p:cNvSpPr txBox="1"/>
          <p:nvPr/>
        </p:nvSpPr>
        <p:spPr>
          <a:xfrm>
            <a:off x="6228184" y="1484784"/>
            <a:ext cx="2736304" cy="923330"/>
          </a:xfrm>
          <a:prstGeom prst="rect">
            <a:avLst/>
          </a:prstGeom>
          <a:noFill/>
        </p:spPr>
        <p:txBody>
          <a:bodyPr wrap="square" rtlCol="0">
            <a:spAutoFit/>
          </a:bodyPr>
          <a:lstStyle/>
          <a:p>
            <a:r>
              <a:rPr lang="en-GB" dirty="0">
                <a:latin typeface="Comic Sans MS" pitchFamily="66" charset="0"/>
              </a:rPr>
              <a:t>Staff training sessions on anti-discriminatory practice</a:t>
            </a:r>
          </a:p>
        </p:txBody>
      </p:sp>
      <p:sp>
        <p:nvSpPr>
          <p:cNvPr id="7" name="TextBox 6"/>
          <p:cNvSpPr txBox="1"/>
          <p:nvPr/>
        </p:nvSpPr>
        <p:spPr>
          <a:xfrm>
            <a:off x="467544" y="3140968"/>
            <a:ext cx="2232248" cy="646331"/>
          </a:xfrm>
          <a:prstGeom prst="rect">
            <a:avLst/>
          </a:prstGeom>
          <a:noFill/>
        </p:spPr>
        <p:txBody>
          <a:bodyPr wrap="square" rtlCol="0">
            <a:spAutoFit/>
          </a:bodyPr>
          <a:lstStyle/>
          <a:p>
            <a:r>
              <a:rPr lang="en-GB" dirty="0">
                <a:latin typeface="Comic Sans MS" pitchFamily="66" charset="0"/>
              </a:rPr>
              <a:t>Avoidance of stereotyping</a:t>
            </a:r>
            <a:endParaRPr lang="en-GB" dirty="0"/>
          </a:p>
        </p:txBody>
      </p:sp>
      <p:sp>
        <p:nvSpPr>
          <p:cNvPr id="8" name="Rectangle 7"/>
          <p:cNvSpPr/>
          <p:nvPr/>
        </p:nvSpPr>
        <p:spPr>
          <a:xfrm>
            <a:off x="5972265" y="3059668"/>
            <a:ext cx="3005951" cy="369332"/>
          </a:xfrm>
          <a:prstGeom prst="rect">
            <a:avLst/>
          </a:prstGeom>
        </p:spPr>
        <p:txBody>
          <a:bodyPr wrap="none">
            <a:spAutoFit/>
          </a:bodyPr>
          <a:lstStyle/>
          <a:p>
            <a:r>
              <a:rPr lang="en-GB" dirty="0">
                <a:latin typeface="Comic Sans MS" pitchFamily="66" charset="0"/>
              </a:rPr>
              <a:t>Challenging discrimination.</a:t>
            </a:r>
          </a:p>
        </p:txBody>
      </p:sp>
      <p:sp>
        <p:nvSpPr>
          <p:cNvPr id="9" name="Rectangle 8"/>
          <p:cNvSpPr/>
          <p:nvPr/>
        </p:nvSpPr>
        <p:spPr>
          <a:xfrm>
            <a:off x="3131840" y="1484784"/>
            <a:ext cx="2448272" cy="923330"/>
          </a:xfrm>
          <a:prstGeom prst="rect">
            <a:avLst/>
          </a:prstGeom>
        </p:spPr>
        <p:txBody>
          <a:bodyPr wrap="square">
            <a:spAutoFit/>
          </a:bodyPr>
          <a:lstStyle/>
          <a:p>
            <a:r>
              <a:rPr lang="en-GB" dirty="0">
                <a:latin typeface="Comic Sans MS" pitchFamily="66" charset="0"/>
              </a:rPr>
              <a:t>Providing equal opportunities for staff</a:t>
            </a:r>
          </a:p>
        </p:txBody>
      </p:sp>
      <p:sp>
        <p:nvSpPr>
          <p:cNvPr id="10" name="TextBox 9"/>
          <p:cNvSpPr txBox="1"/>
          <p:nvPr/>
        </p:nvSpPr>
        <p:spPr>
          <a:xfrm>
            <a:off x="251520" y="4509120"/>
            <a:ext cx="3096344" cy="646331"/>
          </a:xfrm>
          <a:prstGeom prst="rect">
            <a:avLst/>
          </a:prstGeom>
          <a:noFill/>
        </p:spPr>
        <p:txBody>
          <a:bodyPr wrap="square" rtlCol="0">
            <a:spAutoFit/>
          </a:bodyPr>
          <a:lstStyle/>
          <a:p>
            <a:r>
              <a:rPr lang="en-GB" dirty="0">
                <a:latin typeface="Comic Sans MS" panose="030F0702030302020204" pitchFamily="66" charset="0"/>
              </a:rPr>
              <a:t>Fostering positive attitudes</a:t>
            </a:r>
          </a:p>
        </p:txBody>
      </p:sp>
      <p:sp>
        <p:nvSpPr>
          <p:cNvPr id="11" name="Rectangle 10"/>
          <p:cNvSpPr/>
          <p:nvPr/>
        </p:nvSpPr>
        <p:spPr>
          <a:xfrm>
            <a:off x="971600" y="5733256"/>
            <a:ext cx="7056784" cy="954107"/>
          </a:xfrm>
          <a:prstGeom prst="rect">
            <a:avLst/>
          </a:prstGeom>
        </p:spPr>
        <p:txBody>
          <a:bodyPr wrap="square">
            <a:spAutoFit/>
          </a:bodyPr>
          <a:lstStyle/>
          <a:p>
            <a:pPr algn="ctr"/>
            <a:r>
              <a:rPr lang="en-GB" sz="2800" b="1" dirty="0">
                <a:solidFill>
                  <a:srgbClr val="00B050"/>
                </a:solidFill>
                <a:latin typeface="Comic Sans MS" panose="030F0702030302020204" pitchFamily="66" charset="0"/>
              </a:rPr>
              <a:t>Can you give examples of any of these from work placement?</a:t>
            </a:r>
          </a:p>
        </p:txBody>
      </p:sp>
    </p:spTree>
    <p:extLst>
      <p:ext uri="{BB962C8B-B14F-4D97-AF65-F5344CB8AC3E}">
        <p14:creationId xmlns:p14="http://schemas.microsoft.com/office/powerpoint/2010/main" val="704633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Fostering positive attitudes in staff</a:t>
            </a:r>
          </a:p>
        </p:txBody>
      </p:sp>
      <p:sp>
        <p:nvSpPr>
          <p:cNvPr id="3" name="Content Placeholder 2"/>
          <p:cNvSpPr>
            <a:spLocks noGrp="1"/>
          </p:cNvSpPr>
          <p:nvPr>
            <p:ph idx="1"/>
          </p:nvPr>
        </p:nvSpPr>
        <p:spPr/>
        <p:txBody>
          <a:bodyPr>
            <a:normAutofit lnSpcReduction="10000"/>
          </a:bodyPr>
          <a:lstStyle/>
          <a:p>
            <a:r>
              <a:rPr lang="en-GB" dirty="0">
                <a:latin typeface="Comic Sans MS" pitchFamily="66" charset="0"/>
              </a:rPr>
              <a:t>Organisations have a responsibility to ensure that unfair discrimination does not limit the opportunity of different groups of staff and that prejudice does not affect working relationships.</a:t>
            </a:r>
          </a:p>
          <a:p>
            <a:r>
              <a:rPr lang="en-GB" dirty="0">
                <a:latin typeface="Comic Sans MS" pitchFamily="66" charset="0"/>
              </a:rPr>
              <a:t>Staff who feel valued  are more likely to treat clients well. – If staff do not feel valued they are less likely to take on board the training.</a:t>
            </a:r>
          </a:p>
        </p:txBody>
      </p:sp>
    </p:spTree>
    <p:extLst>
      <p:ext uri="{BB962C8B-B14F-4D97-AF65-F5344CB8AC3E}">
        <p14:creationId xmlns:p14="http://schemas.microsoft.com/office/powerpoint/2010/main" val="246983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latin typeface="Comic Sans MS" pitchFamily="66" charset="0"/>
              </a:rPr>
              <a:t>How do work places try to ensure that staff are aware of and observe equality, diversity and rights?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4972608"/>
            <a:ext cx="2232248" cy="1885392"/>
          </a:xfrm>
          <a:prstGeom prst="rect">
            <a:avLst/>
          </a:prstGeom>
        </p:spPr>
      </p:pic>
      <p:sp>
        <p:nvSpPr>
          <p:cNvPr id="6" name="Content Placeholder 5"/>
          <p:cNvSpPr>
            <a:spLocks noGrp="1"/>
          </p:cNvSpPr>
          <p:nvPr>
            <p:ph idx="1"/>
          </p:nvPr>
        </p:nvSpPr>
        <p:spPr/>
        <p:txBody>
          <a:bodyPr>
            <a:normAutofit fontScale="85000" lnSpcReduction="20000"/>
          </a:bodyPr>
          <a:lstStyle/>
          <a:p>
            <a:r>
              <a:rPr lang="en-GB" dirty="0">
                <a:latin typeface="Comic Sans MS" pitchFamily="66" charset="0"/>
              </a:rPr>
              <a:t> Induction</a:t>
            </a:r>
          </a:p>
          <a:p>
            <a:r>
              <a:rPr lang="en-GB" dirty="0">
                <a:latin typeface="Comic Sans MS" pitchFamily="66" charset="0"/>
              </a:rPr>
              <a:t>Staff handbook </a:t>
            </a:r>
          </a:p>
          <a:p>
            <a:r>
              <a:rPr lang="en-GB" dirty="0">
                <a:latin typeface="Comic Sans MS" pitchFamily="66" charset="0"/>
              </a:rPr>
              <a:t>Frequent on going training/ updating</a:t>
            </a:r>
          </a:p>
          <a:p>
            <a:r>
              <a:rPr lang="en-GB" dirty="0">
                <a:latin typeface="Comic Sans MS" pitchFamily="66" charset="0"/>
              </a:rPr>
              <a:t>Policies &amp; Procedures – readily available for staff &amp; service users</a:t>
            </a:r>
          </a:p>
          <a:p>
            <a:r>
              <a:rPr lang="en-GB" dirty="0">
                <a:latin typeface="Comic Sans MS" pitchFamily="66" charset="0"/>
              </a:rPr>
              <a:t>Notice boards – key information.</a:t>
            </a:r>
          </a:p>
          <a:p>
            <a:r>
              <a:rPr lang="en-GB" dirty="0">
                <a:latin typeface="Comic Sans MS" pitchFamily="66" charset="0"/>
              </a:rPr>
              <a:t>Applying the care value base to care. Examples of good practice.</a:t>
            </a:r>
          </a:p>
          <a:p>
            <a:r>
              <a:rPr lang="en-GB" dirty="0">
                <a:latin typeface="Comic Sans MS" pitchFamily="66" charset="0"/>
              </a:rPr>
              <a:t>Monitoring the quality of the care provided.</a:t>
            </a:r>
          </a:p>
          <a:p>
            <a:r>
              <a:rPr lang="en-GB" dirty="0">
                <a:latin typeface="Comic Sans MS" pitchFamily="66" charset="0"/>
              </a:rPr>
              <a:t>Complaints management.</a:t>
            </a:r>
          </a:p>
          <a:p>
            <a:r>
              <a:rPr lang="en-GB" dirty="0">
                <a:latin typeface="Comic Sans MS" pitchFamily="66" charset="0"/>
              </a:rPr>
              <a:t>Advocacy.</a:t>
            </a:r>
          </a:p>
        </p:txBody>
      </p:sp>
    </p:spTree>
    <p:extLst>
      <p:ext uri="{BB962C8B-B14F-4D97-AF65-F5344CB8AC3E}">
        <p14:creationId xmlns:p14="http://schemas.microsoft.com/office/powerpoint/2010/main" val="9865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latin typeface="Comic Sans MS" pitchFamily="66" charset="0"/>
              </a:rPr>
              <a:t>Why might people not comply with policies, procedures and work practices?</a:t>
            </a:r>
          </a:p>
        </p:txBody>
      </p:sp>
      <p:sp>
        <p:nvSpPr>
          <p:cNvPr id="5" name="Text Placeholder 4"/>
          <p:cNvSpPr>
            <a:spLocks noGrp="1"/>
          </p:cNvSpPr>
          <p:nvPr>
            <p:ph type="body" idx="1"/>
          </p:nvPr>
        </p:nvSpPr>
        <p:spPr/>
        <p:txBody>
          <a:bodyPr/>
          <a:lstStyle/>
          <a:p>
            <a:r>
              <a:rPr lang="en-GB" dirty="0">
                <a:latin typeface="Comic Sans MS" pitchFamily="66" charset="0"/>
              </a:rPr>
              <a:t>Reason</a:t>
            </a:r>
          </a:p>
        </p:txBody>
      </p:sp>
      <p:sp>
        <p:nvSpPr>
          <p:cNvPr id="3" name="Content Placeholder 2"/>
          <p:cNvSpPr>
            <a:spLocks noGrp="1"/>
          </p:cNvSpPr>
          <p:nvPr>
            <p:ph sz="half" idx="2"/>
          </p:nvPr>
        </p:nvSpPr>
        <p:spPr/>
        <p:txBody>
          <a:bodyPr>
            <a:normAutofit/>
          </a:bodyPr>
          <a:lstStyle/>
          <a:p>
            <a:r>
              <a:rPr lang="en-GB" dirty="0">
                <a:latin typeface="Comic Sans MS" pitchFamily="66" charset="0"/>
              </a:rPr>
              <a:t>Lack of awareness </a:t>
            </a: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p:txBody>
      </p:sp>
      <p:sp>
        <p:nvSpPr>
          <p:cNvPr id="6" name="Text Placeholder 5"/>
          <p:cNvSpPr>
            <a:spLocks noGrp="1"/>
          </p:cNvSpPr>
          <p:nvPr>
            <p:ph type="body" sz="quarter" idx="3"/>
          </p:nvPr>
        </p:nvSpPr>
        <p:spPr/>
        <p:txBody>
          <a:bodyPr/>
          <a:lstStyle/>
          <a:p>
            <a:r>
              <a:rPr lang="en-GB" dirty="0">
                <a:latin typeface="Comic Sans MS" pitchFamily="66" charset="0"/>
              </a:rPr>
              <a:t>Overcome by</a:t>
            </a:r>
          </a:p>
        </p:txBody>
      </p:sp>
      <p:sp>
        <p:nvSpPr>
          <p:cNvPr id="7" name="Content Placeholder 6"/>
          <p:cNvSpPr>
            <a:spLocks noGrp="1"/>
          </p:cNvSpPr>
          <p:nvPr>
            <p:ph sz="quarter" idx="4"/>
          </p:nvPr>
        </p:nvSpPr>
        <p:spPr/>
        <p:txBody>
          <a:bodyPr>
            <a:normAutofit/>
          </a:bodyPr>
          <a:lstStyle/>
          <a:p>
            <a:r>
              <a:rPr lang="en-GB" dirty="0">
                <a:latin typeface="Comic Sans MS" pitchFamily="66" charset="0"/>
              </a:rPr>
              <a:t>Clearly displaying these in notices. </a:t>
            </a:r>
          </a:p>
          <a:p>
            <a:r>
              <a:rPr lang="en-GB" dirty="0">
                <a:latin typeface="Comic Sans MS" pitchFamily="66" charset="0"/>
              </a:rPr>
              <a:t>Staff training.</a:t>
            </a:r>
          </a:p>
          <a:p>
            <a:r>
              <a:rPr lang="en-GB" dirty="0">
                <a:latin typeface="Comic Sans MS" pitchFamily="66" charset="0"/>
              </a:rPr>
              <a:t>Staff handbook.</a:t>
            </a:r>
          </a:p>
          <a:p>
            <a:r>
              <a:rPr lang="en-GB" dirty="0">
                <a:latin typeface="Comic Sans MS" pitchFamily="66" charset="0"/>
              </a:rPr>
              <a:t>Role modelling – observing anti-discriminatory practice and challenging discriminatory attitudes</a:t>
            </a:r>
          </a:p>
        </p:txBody>
      </p:sp>
      <p:pic>
        <p:nvPicPr>
          <p:cNvPr id="8" name="Picture 7" descr="SafetyDiff.jpg"/>
          <p:cNvPicPr>
            <a:picLocks noChangeAspect="1"/>
          </p:cNvPicPr>
          <p:nvPr/>
        </p:nvPicPr>
        <p:blipFill>
          <a:blip r:embed="rId2" cstate="print"/>
          <a:stretch>
            <a:fillRect/>
          </a:stretch>
        </p:blipFill>
        <p:spPr>
          <a:xfrm>
            <a:off x="467545" y="3356992"/>
            <a:ext cx="3456383" cy="2143125"/>
          </a:xfrm>
          <a:prstGeom prst="rect">
            <a:avLst/>
          </a:prstGeom>
        </p:spPr>
      </p:pic>
    </p:spTree>
    <p:extLst>
      <p:ext uri="{BB962C8B-B14F-4D97-AF65-F5344CB8AC3E}">
        <p14:creationId xmlns:p14="http://schemas.microsoft.com/office/powerpoint/2010/main" val="74030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latin typeface="Comic Sans MS" pitchFamily="66" charset="0"/>
              </a:rPr>
              <a:t>Why might people not comply with policies, procedures and work practices?</a:t>
            </a:r>
          </a:p>
        </p:txBody>
      </p:sp>
      <p:sp>
        <p:nvSpPr>
          <p:cNvPr id="5" name="Text Placeholder 4"/>
          <p:cNvSpPr>
            <a:spLocks noGrp="1"/>
          </p:cNvSpPr>
          <p:nvPr>
            <p:ph type="body" idx="1"/>
          </p:nvPr>
        </p:nvSpPr>
        <p:spPr/>
        <p:txBody>
          <a:bodyPr/>
          <a:lstStyle/>
          <a:p>
            <a:r>
              <a:rPr lang="en-GB" dirty="0">
                <a:latin typeface="Comic Sans MS" pitchFamily="66" charset="0"/>
              </a:rPr>
              <a:t>Reason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797152"/>
            <a:ext cx="2160240" cy="1899716"/>
          </a:xfrm>
          <a:prstGeom prst="rect">
            <a:avLst/>
          </a:prstGeom>
        </p:spPr>
      </p:pic>
      <p:sp>
        <p:nvSpPr>
          <p:cNvPr id="3" name="Content Placeholder 2"/>
          <p:cNvSpPr>
            <a:spLocks noGrp="1"/>
          </p:cNvSpPr>
          <p:nvPr>
            <p:ph sz="half" idx="2"/>
          </p:nvPr>
        </p:nvSpPr>
        <p:spPr/>
        <p:txBody>
          <a:bodyPr>
            <a:normAutofit fontScale="92500" lnSpcReduction="20000"/>
          </a:bodyPr>
          <a:lstStyle/>
          <a:p>
            <a:r>
              <a:rPr lang="en-GB" dirty="0">
                <a:latin typeface="Comic Sans MS" pitchFamily="66" charset="0"/>
              </a:rPr>
              <a:t>Lack of knowledge – may not understand the reason behind the policy or procedure</a:t>
            </a:r>
          </a:p>
          <a:p>
            <a:endParaRPr lang="en-GB" dirty="0">
              <a:latin typeface="Comic Sans MS" pitchFamily="66" charset="0"/>
            </a:endParaRPr>
          </a:p>
          <a:p>
            <a:r>
              <a:rPr lang="en-GB" dirty="0">
                <a:latin typeface="Comic Sans MS" pitchFamily="66" charset="0"/>
              </a:rPr>
              <a:t>Lack time/ pressure – if staff are under pressure for example short staffed or do not have enough time to do a task they are more likely to cut corners leading to inappropriate care.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556" y="1484784"/>
            <a:ext cx="2771800" cy="2763812"/>
          </a:xfrm>
          <a:prstGeom prst="rect">
            <a:avLst/>
          </a:prstGeom>
        </p:spPr>
      </p:pic>
      <p:sp>
        <p:nvSpPr>
          <p:cNvPr id="6" name="Text Placeholder 5"/>
          <p:cNvSpPr>
            <a:spLocks noGrp="1"/>
          </p:cNvSpPr>
          <p:nvPr>
            <p:ph type="body" sz="quarter" idx="3"/>
          </p:nvPr>
        </p:nvSpPr>
        <p:spPr/>
        <p:txBody>
          <a:bodyPr/>
          <a:lstStyle/>
          <a:p>
            <a:r>
              <a:rPr lang="en-GB" dirty="0">
                <a:latin typeface="Comic Sans MS" pitchFamily="66" charset="0"/>
              </a:rPr>
              <a:t>Overcome by</a:t>
            </a:r>
          </a:p>
        </p:txBody>
      </p:sp>
      <p:sp>
        <p:nvSpPr>
          <p:cNvPr id="7" name="Content Placeholder 6"/>
          <p:cNvSpPr>
            <a:spLocks noGrp="1"/>
          </p:cNvSpPr>
          <p:nvPr>
            <p:ph sz="quarter" idx="4"/>
          </p:nvPr>
        </p:nvSpPr>
        <p:spPr/>
        <p:txBody>
          <a:bodyPr>
            <a:normAutofit fontScale="85000" lnSpcReduction="10000"/>
          </a:bodyPr>
          <a:lstStyle/>
          <a:p>
            <a:r>
              <a:rPr lang="en-GB" dirty="0">
                <a:latin typeface="Comic Sans MS" pitchFamily="66" charset="0"/>
              </a:rPr>
              <a:t>Staff training</a:t>
            </a: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Being aware of the standard/ quality of care within the setting.</a:t>
            </a:r>
          </a:p>
          <a:p>
            <a:r>
              <a:rPr lang="en-GB" dirty="0">
                <a:latin typeface="Comic Sans MS" pitchFamily="66" charset="0"/>
              </a:rPr>
              <a:t>Clear complaints procedure so users can challenge inappropriate care and stand up for their rights</a:t>
            </a:r>
          </a:p>
        </p:txBody>
      </p:sp>
    </p:spTree>
    <p:extLst>
      <p:ext uri="{BB962C8B-B14F-4D97-AF65-F5344CB8AC3E}">
        <p14:creationId xmlns:p14="http://schemas.microsoft.com/office/powerpoint/2010/main" val="740307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Comic Sans MS" pitchFamily="66" charset="0"/>
              </a:rPr>
              <a:t>Why might people not comply with policies, procedures and work practices</a:t>
            </a:r>
            <a:endParaRPr lang="en-GB" sz="3200" dirty="0"/>
          </a:p>
        </p:txBody>
      </p:sp>
      <p:sp>
        <p:nvSpPr>
          <p:cNvPr id="3" name="Text Placeholder 2"/>
          <p:cNvSpPr>
            <a:spLocks noGrp="1"/>
          </p:cNvSpPr>
          <p:nvPr>
            <p:ph type="body" idx="1"/>
          </p:nvPr>
        </p:nvSpPr>
        <p:spPr/>
        <p:txBody>
          <a:bodyPr/>
          <a:lstStyle/>
          <a:p>
            <a:r>
              <a:rPr lang="en-GB" dirty="0">
                <a:latin typeface="Comic Sans MS" pitchFamily="66" charset="0"/>
              </a:rPr>
              <a:t>Reason</a:t>
            </a:r>
          </a:p>
        </p:txBody>
      </p:sp>
      <p:sp>
        <p:nvSpPr>
          <p:cNvPr id="4" name="Content Placeholder 3"/>
          <p:cNvSpPr>
            <a:spLocks noGrp="1"/>
          </p:cNvSpPr>
          <p:nvPr>
            <p:ph sz="half" idx="2"/>
          </p:nvPr>
        </p:nvSpPr>
        <p:spPr/>
        <p:txBody>
          <a:bodyPr/>
          <a:lstStyle/>
          <a:p>
            <a:r>
              <a:rPr lang="en-GB" dirty="0">
                <a:latin typeface="Comic Sans MS" pitchFamily="66" charset="0"/>
              </a:rPr>
              <a:t>Staff do not feel valued</a:t>
            </a:r>
          </a:p>
        </p:txBody>
      </p:sp>
      <p:sp>
        <p:nvSpPr>
          <p:cNvPr id="5" name="Text Placeholder 4"/>
          <p:cNvSpPr>
            <a:spLocks noGrp="1"/>
          </p:cNvSpPr>
          <p:nvPr>
            <p:ph type="body" sz="quarter" idx="3"/>
          </p:nvPr>
        </p:nvSpPr>
        <p:spPr/>
        <p:txBody>
          <a:bodyPr/>
          <a:lstStyle/>
          <a:p>
            <a:r>
              <a:rPr lang="en-GB" dirty="0">
                <a:latin typeface="Comic Sans MS" pitchFamily="66" charset="0"/>
              </a:rPr>
              <a:t>Overcome by</a:t>
            </a:r>
          </a:p>
        </p:txBody>
      </p:sp>
      <p:sp>
        <p:nvSpPr>
          <p:cNvPr id="6" name="Content Placeholder 5"/>
          <p:cNvSpPr>
            <a:spLocks noGrp="1"/>
          </p:cNvSpPr>
          <p:nvPr>
            <p:ph sz="quarter" idx="4"/>
          </p:nvPr>
        </p:nvSpPr>
        <p:spPr/>
        <p:txBody>
          <a:bodyPr/>
          <a:lstStyle/>
          <a:p>
            <a:r>
              <a:rPr lang="en-GB" dirty="0">
                <a:latin typeface="Comic Sans MS" pitchFamily="66" charset="0"/>
              </a:rPr>
              <a:t>Acknowledgement of </a:t>
            </a:r>
            <a:r>
              <a:rPr lang="en-GB">
                <a:latin typeface="Comic Sans MS" pitchFamily="66" charset="0"/>
              </a:rPr>
              <a:t>the staff’s </a:t>
            </a:r>
            <a:r>
              <a:rPr lang="en-GB" dirty="0">
                <a:latin typeface="Comic Sans MS" pitchFamily="66" charset="0"/>
              </a:rPr>
              <a:t>work.</a:t>
            </a:r>
          </a:p>
          <a:p>
            <a:r>
              <a:rPr lang="en-GB" dirty="0">
                <a:latin typeface="Comic Sans MS" pitchFamily="66" charset="0"/>
              </a:rPr>
              <a:t>Providing equal opportunities for staff</a:t>
            </a:r>
          </a:p>
          <a:p>
            <a:endParaRPr lang="en-GB" dirty="0">
              <a:latin typeface="Comic Sans MS" pitchFamily="66" charset="0"/>
            </a:endParaRPr>
          </a:p>
          <a:p>
            <a:pPr marL="0" indent="0">
              <a:buNone/>
            </a:pPr>
            <a:endParaRPr lang="en-GB" dirty="0">
              <a:latin typeface="Comic Sans MS" pitchFamily="66" charset="0"/>
            </a:endParaRPr>
          </a:p>
        </p:txBody>
      </p:sp>
      <p:pic>
        <p:nvPicPr>
          <p:cNvPr id="7" name="Picture 6" descr="unhappy_employees_ jpg.jpg"/>
          <p:cNvPicPr>
            <a:picLocks noChangeAspect="1"/>
          </p:cNvPicPr>
          <p:nvPr/>
        </p:nvPicPr>
        <p:blipFill>
          <a:blip r:embed="rId2" cstate="print"/>
          <a:stretch>
            <a:fillRect/>
          </a:stretch>
        </p:blipFill>
        <p:spPr>
          <a:xfrm>
            <a:off x="323528" y="4149080"/>
            <a:ext cx="2808312" cy="23191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3861048"/>
            <a:ext cx="2781300" cy="1647825"/>
          </a:xfrm>
          <a:prstGeom prst="rect">
            <a:avLst/>
          </a:prstGeom>
        </p:spPr>
      </p:pic>
    </p:spTree>
    <p:extLst>
      <p:ext uri="{BB962C8B-B14F-4D97-AF65-F5344CB8AC3E}">
        <p14:creationId xmlns:p14="http://schemas.microsoft.com/office/powerpoint/2010/main" val="3789923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Staff Training &amp; raising staff awareness.</a:t>
            </a:r>
          </a:p>
        </p:txBody>
      </p:sp>
      <p:sp>
        <p:nvSpPr>
          <p:cNvPr id="3" name="Content Placeholder 2"/>
          <p:cNvSpPr>
            <a:spLocks noGrp="1"/>
          </p:cNvSpPr>
          <p:nvPr>
            <p:ph idx="1"/>
          </p:nvPr>
        </p:nvSpPr>
        <p:spPr/>
        <p:txBody>
          <a:bodyPr>
            <a:normAutofit fontScale="92500" lnSpcReduction="20000"/>
          </a:bodyPr>
          <a:lstStyle/>
          <a:p>
            <a:r>
              <a:rPr lang="en-GB" dirty="0">
                <a:latin typeface="Comic Sans MS" pitchFamily="66" charset="0"/>
              </a:rPr>
              <a:t>Training ensures that policies and procedures are followed and that </a:t>
            </a:r>
          </a:p>
          <a:p>
            <a:pPr marL="0" indent="0">
              <a:buNone/>
            </a:pPr>
            <a:r>
              <a:rPr lang="en-GB" dirty="0">
                <a:latin typeface="Comic Sans MS" pitchFamily="66" charset="0"/>
              </a:rPr>
              <a:t>   the reason behind them is apparent.</a:t>
            </a:r>
          </a:p>
          <a:p>
            <a:r>
              <a:rPr lang="en-GB" dirty="0">
                <a:latin typeface="Comic Sans MS" pitchFamily="66" charset="0"/>
              </a:rPr>
              <a:t>Care workers should understand and adopt anti-discriminatory strategies in their work, ensuring that there is a high standard of care, the key to this is training.</a:t>
            </a:r>
          </a:p>
          <a:p>
            <a:r>
              <a:rPr lang="en-GB" dirty="0">
                <a:latin typeface="Comic Sans MS" pitchFamily="66" charset="0"/>
              </a:rPr>
              <a:t>It is important that staff not only have the opportunity for induction  but continued professional development. </a:t>
            </a:r>
          </a:p>
        </p:txBody>
      </p:sp>
      <p:pic>
        <p:nvPicPr>
          <p:cNvPr id="2050" name="Picture 2" descr="C:\Users\annh\AppData\Local\Microsoft\Windows\Temporary Internet Files\Content.IE5\D60UEFP9\MC9002380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071756"/>
            <a:ext cx="1450993" cy="15417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386" y="1196752"/>
            <a:ext cx="1716782" cy="1631308"/>
          </a:xfrm>
          <a:prstGeom prst="rect">
            <a:avLst/>
          </a:prstGeom>
        </p:spPr>
      </p:pic>
    </p:spTree>
    <p:extLst>
      <p:ext uri="{BB962C8B-B14F-4D97-AF65-F5344CB8AC3E}">
        <p14:creationId xmlns:p14="http://schemas.microsoft.com/office/powerpoint/2010/main" val="670054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74638"/>
            <a:ext cx="5410944" cy="1143000"/>
          </a:xfrm>
        </p:spPr>
        <p:txBody>
          <a:bodyPr/>
          <a:lstStyle/>
          <a:p>
            <a:r>
              <a:rPr lang="en-GB" dirty="0">
                <a:latin typeface="Comic Sans MS" pitchFamily="66" charset="0"/>
              </a:rPr>
              <a:t>Induction Training</a:t>
            </a:r>
          </a:p>
        </p:txBody>
      </p:sp>
      <p:sp>
        <p:nvSpPr>
          <p:cNvPr id="3" name="Content Placeholder 2"/>
          <p:cNvSpPr>
            <a:spLocks noGrp="1"/>
          </p:cNvSpPr>
          <p:nvPr>
            <p:ph idx="1"/>
          </p:nvPr>
        </p:nvSpPr>
        <p:spPr>
          <a:xfrm>
            <a:off x="457200" y="1844824"/>
            <a:ext cx="8229600" cy="4281339"/>
          </a:xfrm>
        </p:spPr>
        <p:txBody>
          <a:bodyPr>
            <a:normAutofit fontScale="92500" lnSpcReduction="10000"/>
          </a:bodyPr>
          <a:lstStyle/>
          <a:p>
            <a:r>
              <a:rPr lang="en-GB" dirty="0">
                <a:latin typeface="Comic Sans MS" pitchFamily="66" charset="0"/>
              </a:rPr>
              <a:t>Introduces staff to the organisation and its policies and procedures.</a:t>
            </a:r>
            <a:r>
              <a:rPr lang="en-GB" dirty="0"/>
              <a:t> </a:t>
            </a:r>
          </a:p>
          <a:p>
            <a:r>
              <a:rPr lang="en-GB" dirty="0">
                <a:latin typeface="Comic Sans MS" pitchFamily="66" charset="0"/>
              </a:rPr>
              <a:t>The Care Quality Commission (CQC) state that all staff should receive a comprehensive induction that takes account of recognised standards and is relevant to their workplace and their role. </a:t>
            </a:r>
          </a:p>
          <a:p>
            <a:r>
              <a:rPr lang="en-GB" dirty="0">
                <a:solidFill>
                  <a:srgbClr val="00B050"/>
                </a:solidFill>
                <a:latin typeface="Comic Sans MS" pitchFamily="66" charset="0"/>
              </a:rPr>
              <a:t>Do you think this is important? Why? Jot down your ideas &amp; Lets discuss</a:t>
            </a:r>
          </a:p>
          <a:p>
            <a:endParaRPr lang="en-GB" dirty="0">
              <a:latin typeface="Comic Sans MS" pitchFamily="66" charset="0"/>
            </a:endParaRPr>
          </a:p>
        </p:txBody>
      </p:sp>
      <p:pic>
        <p:nvPicPr>
          <p:cNvPr id="4" name="Picture 3" descr="CIS workbook shots 003.jpg"/>
          <p:cNvPicPr>
            <a:picLocks noChangeAspect="1"/>
          </p:cNvPicPr>
          <p:nvPr/>
        </p:nvPicPr>
        <p:blipFill>
          <a:blip r:embed="rId2" cstate="print"/>
          <a:stretch>
            <a:fillRect/>
          </a:stretch>
        </p:blipFill>
        <p:spPr>
          <a:xfrm>
            <a:off x="179512" y="0"/>
            <a:ext cx="2973468" cy="1745432"/>
          </a:xfrm>
          <a:prstGeom prst="rect">
            <a:avLst/>
          </a:prstGeom>
        </p:spPr>
      </p:pic>
    </p:spTree>
    <p:extLst>
      <p:ext uri="{BB962C8B-B14F-4D97-AF65-F5344CB8AC3E}">
        <p14:creationId xmlns:p14="http://schemas.microsoft.com/office/powerpoint/2010/main" val="201632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Anti-discriminatory practice</a:t>
            </a:r>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What do you think this term means?</a:t>
            </a:r>
          </a:p>
          <a:p>
            <a:pPr marL="0" indent="0">
              <a:buNone/>
            </a:pPr>
            <a:endParaRPr lang="en-GB" dirty="0">
              <a:latin typeface="Comic Sans MS" panose="030F0702030302020204" pitchFamily="66" charset="0"/>
            </a:endParaRPr>
          </a:p>
          <a:p>
            <a:pPr marL="0" indent="0">
              <a:buNone/>
            </a:pPr>
            <a:r>
              <a:rPr lang="en-GB" i="1" dirty="0">
                <a:solidFill>
                  <a:srgbClr val="FF0000"/>
                </a:solidFill>
                <a:latin typeface="Comic Sans MS" panose="030F0702030302020204" pitchFamily="66" charset="0"/>
              </a:rPr>
              <a:t>Spend a few moments discussing this with the people around you. Jot down your thoughts and be ready to feedback to the class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376" y="4437112"/>
            <a:ext cx="1227877" cy="2182553"/>
          </a:xfrm>
          <a:prstGeom prst="rect">
            <a:avLst/>
          </a:prstGeom>
        </p:spPr>
      </p:pic>
    </p:spTree>
    <p:extLst>
      <p:ext uri="{BB962C8B-B14F-4D97-AF65-F5344CB8AC3E}">
        <p14:creationId xmlns:p14="http://schemas.microsoft.com/office/powerpoint/2010/main" val="4292648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Care Certificate</a:t>
            </a:r>
          </a:p>
        </p:txBody>
      </p:sp>
      <p:sp>
        <p:nvSpPr>
          <p:cNvPr id="3" name="Content Placeholder 2"/>
          <p:cNvSpPr>
            <a:spLocks noGrp="1"/>
          </p:cNvSpPr>
          <p:nvPr>
            <p:ph idx="1"/>
          </p:nvPr>
        </p:nvSpPr>
        <p:spPr/>
        <p:txBody>
          <a:bodyPr>
            <a:normAutofit fontScale="92500" lnSpcReduction="10000"/>
          </a:bodyPr>
          <a:lstStyle/>
          <a:p>
            <a:r>
              <a:rPr lang="en-GB" dirty="0">
                <a:latin typeface="Comic Sans MS" panose="030F0702030302020204" pitchFamily="66" charset="0"/>
              </a:rPr>
              <a:t>Aims to provide a consistent standard of induction for care staff</a:t>
            </a:r>
          </a:p>
          <a:p>
            <a:r>
              <a:rPr lang="en-GB" dirty="0">
                <a:solidFill>
                  <a:srgbClr val="FF0000"/>
                </a:solidFill>
                <a:latin typeface="Comic Sans MS" panose="030F0702030302020204" pitchFamily="66" charset="0"/>
              </a:rPr>
              <a:t>Find out more at</a:t>
            </a:r>
          </a:p>
          <a:p>
            <a:pPr marL="0" indent="0">
              <a:buNone/>
            </a:pPr>
            <a:r>
              <a:rPr lang="en-GB" sz="2400" dirty="0">
                <a:latin typeface="Comic Sans MS" panose="030F0702030302020204" pitchFamily="66" charset="0"/>
                <a:hlinkClick r:id="rId2"/>
              </a:rPr>
              <a:t>http://www.skillsforcare.org.uk/Learning-development/Care-Certificate/Care-Certificate.aspx</a:t>
            </a:r>
            <a:endParaRPr lang="en-GB" sz="2400" dirty="0">
              <a:latin typeface="Comic Sans MS" panose="030F0702030302020204" pitchFamily="66" charset="0"/>
            </a:endParaRPr>
          </a:p>
          <a:p>
            <a:r>
              <a:rPr lang="en-GB" dirty="0">
                <a:latin typeface="Comic Sans MS" panose="030F0702030302020204" pitchFamily="66" charset="0"/>
              </a:rPr>
              <a:t>When you have read this page</a:t>
            </a:r>
          </a:p>
          <a:p>
            <a:pPr marL="0" indent="0">
              <a:buNone/>
            </a:pPr>
            <a:r>
              <a:rPr lang="en-GB" dirty="0">
                <a:solidFill>
                  <a:srgbClr val="FF0000"/>
                </a:solidFill>
                <a:latin typeface="Comic Sans MS" panose="030F0702030302020204" pitchFamily="66" charset="0"/>
              </a:rPr>
              <a:t>Click on Download the Care certificate standards. Read the booklet.</a:t>
            </a:r>
          </a:p>
          <a:p>
            <a:r>
              <a:rPr lang="en-GB" dirty="0">
                <a:latin typeface="Comic Sans MS" panose="030F0702030302020204" pitchFamily="66" charset="0"/>
              </a:rPr>
              <a:t>Do you think everyone will get this training? </a:t>
            </a:r>
          </a:p>
        </p:txBody>
      </p:sp>
    </p:spTree>
    <p:extLst>
      <p:ext uri="{BB962C8B-B14F-4D97-AF65-F5344CB8AC3E}">
        <p14:creationId xmlns:p14="http://schemas.microsoft.com/office/powerpoint/2010/main" val="204419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Why is on going training /development important?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latin typeface="Comic Sans MS" pitchFamily="66" charset="0"/>
              </a:rPr>
              <a:t>To maintain up to date knowledge of good practice.</a:t>
            </a:r>
          </a:p>
          <a:p>
            <a:pPr marL="514350" indent="-514350">
              <a:buFont typeface="+mj-lt"/>
              <a:buAutoNum type="arabicPeriod"/>
            </a:pPr>
            <a:r>
              <a:rPr lang="en-GB" dirty="0">
                <a:latin typeface="Comic Sans MS" pitchFamily="66" charset="0"/>
              </a:rPr>
              <a:t>To ensure staff are reminded of the standards that need to be maintained – avoids conformity to inappropriate norms.</a:t>
            </a:r>
          </a:p>
          <a:p>
            <a:pPr marL="514350" indent="-514350">
              <a:buFont typeface="+mj-lt"/>
              <a:buAutoNum type="arabicPeriod"/>
            </a:pPr>
            <a:r>
              <a:rPr lang="en-GB" dirty="0">
                <a:latin typeface="Comic Sans MS" pitchFamily="66" charset="0"/>
              </a:rPr>
              <a:t>Some skills </a:t>
            </a:r>
            <a:r>
              <a:rPr lang="en-GB" dirty="0" err="1">
                <a:latin typeface="Comic Sans MS" pitchFamily="66" charset="0"/>
              </a:rPr>
              <a:t>eg</a:t>
            </a:r>
            <a:r>
              <a:rPr lang="en-GB" dirty="0">
                <a:latin typeface="Comic Sans MS" pitchFamily="66" charset="0"/>
              </a:rPr>
              <a:t> first aid &amp; resuscitation require regular updating.</a:t>
            </a:r>
          </a:p>
          <a:p>
            <a:endParaRPr lang="en-GB" dirty="0">
              <a:latin typeface="Comic Sans MS" pitchFamily="66" charset="0"/>
            </a:endParaRPr>
          </a:p>
          <a:p>
            <a:pPr marL="0" indent="0">
              <a:buNone/>
            </a:pPr>
            <a:endParaRPr lang="en-GB" dirty="0">
              <a:latin typeface="Comic Sans MS" pitchFamily="66" charset="0"/>
            </a:endParaRPr>
          </a:p>
          <a:p>
            <a:endParaRPr lang="en-GB" dirty="0"/>
          </a:p>
        </p:txBody>
      </p:sp>
      <p:pic>
        <p:nvPicPr>
          <p:cNvPr id="3074" name="Picture 2" descr="C:\Users\annh\AppData\Local\Microsoft\Windows\Temporary Internet Files\Content.IE5\LV41THC9\MC9002854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229" y="44624"/>
            <a:ext cx="1013163" cy="184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5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Why is on going training /development important?</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GB" dirty="0">
                <a:latin typeface="Comic Sans MS" pitchFamily="66" charset="0"/>
              </a:rPr>
              <a:t>4. Changes that come into force.</a:t>
            </a:r>
          </a:p>
          <a:p>
            <a:r>
              <a:rPr lang="en-GB" dirty="0">
                <a:latin typeface="Comic Sans MS" pitchFamily="66" charset="0"/>
              </a:rPr>
              <a:t>Legislation – regular updating due to changes, as the responsibilities of the care worker  and service user rights may be affected.</a:t>
            </a:r>
          </a:p>
          <a:p>
            <a:r>
              <a:rPr lang="en-GB" dirty="0">
                <a:latin typeface="Comic Sans MS" pitchFamily="66" charset="0"/>
              </a:rPr>
              <a:t>New guidelines for practice – ensures these are enforced and that each worker has the opportunity to develop their understanding of the changes.</a:t>
            </a:r>
          </a:p>
          <a:p>
            <a:r>
              <a:rPr lang="en-GB" dirty="0">
                <a:latin typeface="Comic Sans MS" pitchFamily="66" charset="0"/>
              </a:rPr>
              <a:t>New regulations may become a training requirement – manual handling. </a:t>
            </a:r>
          </a:p>
          <a:p>
            <a:endParaRPr lang="en-GB" dirty="0"/>
          </a:p>
        </p:txBody>
      </p:sp>
      <p:pic>
        <p:nvPicPr>
          <p:cNvPr id="4" name="Picture 2" descr="C:\Users\annh\AppData\Local\Microsoft\Windows\Temporary Internet Files\Content.IE5\LV41THC9\MC9002854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229" y="44624"/>
            <a:ext cx="1013163" cy="184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2619375" cy="1743075"/>
          </a:xfrm>
          <a:prstGeom prst="rect">
            <a:avLst/>
          </a:prstGeom>
        </p:spPr>
      </p:pic>
      <p:sp>
        <p:nvSpPr>
          <p:cNvPr id="2" name="Title 1"/>
          <p:cNvSpPr>
            <a:spLocks noGrp="1"/>
          </p:cNvSpPr>
          <p:nvPr>
            <p:ph type="title"/>
          </p:nvPr>
        </p:nvSpPr>
        <p:spPr/>
        <p:txBody>
          <a:bodyPr>
            <a:normAutofit fontScale="90000"/>
          </a:bodyPr>
          <a:lstStyle/>
          <a:p>
            <a:r>
              <a:rPr lang="en-GB" dirty="0">
                <a:latin typeface="Comic Sans MS" pitchFamily="66" charset="0"/>
              </a:rPr>
              <a:t>Benefits of effective training on client care.</a:t>
            </a:r>
          </a:p>
        </p:txBody>
      </p:sp>
      <p:sp>
        <p:nvSpPr>
          <p:cNvPr id="3" name="Content Placeholder 2"/>
          <p:cNvSpPr>
            <a:spLocks noGrp="1"/>
          </p:cNvSpPr>
          <p:nvPr>
            <p:ph idx="1"/>
          </p:nvPr>
        </p:nvSpPr>
        <p:spPr/>
        <p:txBody>
          <a:bodyPr>
            <a:normAutofit fontScale="92500" lnSpcReduction="20000"/>
          </a:bodyPr>
          <a:lstStyle/>
          <a:p>
            <a:r>
              <a:rPr lang="en-GB" dirty="0">
                <a:latin typeface="Comic Sans MS" pitchFamily="66" charset="0"/>
              </a:rPr>
              <a:t>Staff are more likely to be more positive in their approach to clients needs and put the client at the heart of the service they are providing.</a:t>
            </a:r>
          </a:p>
          <a:p>
            <a:r>
              <a:rPr lang="en-GB" dirty="0">
                <a:latin typeface="Comic Sans MS" pitchFamily="66" charset="0"/>
              </a:rPr>
              <a:t>Ensures the client is supported in their beliefs and preferences, encouraged and empowered to express their needs and their individual rights are promoted.</a:t>
            </a:r>
          </a:p>
          <a:p>
            <a:r>
              <a:rPr lang="en-GB" dirty="0">
                <a:latin typeface="Comic Sans MS" pitchFamily="66" charset="0"/>
              </a:rPr>
              <a:t>By being aware of the client and their individual needs they can act as an advocate for the client if necessary </a:t>
            </a:r>
          </a:p>
          <a:p>
            <a:endParaRPr lang="en-GB" dirty="0"/>
          </a:p>
        </p:txBody>
      </p:sp>
      <p:pic>
        <p:nvPicPr>
          <p:cNvPr id="4098" name="Picture 2" descr="C:\Users\annh\AppData\Local\Microsoft\Windows\Temporary Internet Files\Content.IE5\SBLJW7E1\MC9003587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941" y="5157192"/>
            <a:ext cx="1836115" cy="161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00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Benefit of effective training for staff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009" y="4941168"/>
            <a:ext cx="1781424" cy="1711412"/>
          </a:xfrm>
          <a:prstGeom prst="rect">
            <a:avLst/>
          </a:prstGeom>
        </p:spPr>
      </p:pic>
      <p:sp>
        <p:nvSpPr>
          <p:cNvPr id="3" name="Content Placeholder 2"/>
          <p:cNvSpPr>
            <a:spLocks noGrp="1"/>
          </p:cNvSpPr>
          <p:nvPr>
            <p:ph idx="1"/>
          </p:nvPr>
        </p:nvSpPr>
        <p:spPr/>
        <p:txBody>
          <a:bodyPr>
            <a:normAutofit fontScale="70000" lnSpcReduction="20000"/>
          </a:bodyPr>
          <a:lstStyle/>
          <a:p>
            <a:r>
              <a:rPr lang="en-GB" dirty="0">
                <a:latin typeface="Comic Sans MS" pitchFamily="66" charset="0"/>
              </a:rPr>
              <a:t>Encourages people to challenge their personal beliefs and values.</a:t>
            </a:r>
          </a:p>
          <a:p>
            <a:pPr marL="0" indent="0">
              <a:buNone/>
            </a:pPr>
            <a:r>
              <a:rPr lang="en-GB" dirty="0">
                <a:latin typeface="Comic Sans MS" pitchFamily="66" charset="0"/>
              </a:rPr>
              <a:t>	-culture</a:t>
            </a:r>
          </a:p>
          <a:p>
            <a:pPr marL="0" indent="0">
              <a:buNone/>
            </a:pPr>
            <a:r>
              <a:rPr lang="en-GB" dirty="0">
                <a:latin typeface="Comic Sans MS" pitchFamily="66" charset="0"/>
              </a:rPr>
              <a:t>	-beliefs</a:t>
            </a:r>
          </a:p>
          <a:p>
            <a:pPr marL="0" indent="0">
              <a:buNone/>
            </a:pPr>
            <a:r>
              <a:rPr lang="en-GB" dirty="0">
                <a:latin typeface="Comic Sans MS" pitchFamily="66" charset="0"/>
              </a:rPr>
              <a:t>	- past experiences &amp; events</a:t>
            </a:r>
          </a:p>
          <a:p>
            <a:pPr marL="0" indent="0">
              <a:buNone/>
            </a:pPr>
            <a:r>
              <a:rPr lang="en-GB" dirty="0">
                <a:latin typeface="Comic Sans MS" pitchFamily="66" charset="0"/>
              </a:rPr>
              <a:t>          - Socialisation</a:t>
            </a:r>
          </a:p>
          <a:p>
            <a:pPr marL="0" indent="0">
              <a:buNone/>
            </a:pPr>
            <a:r>
              <a:rPr lang="en-GB" dirty="0">
                <a:latin typeface="Comic Sans MS" pitchFamily="66" charset="0"/>
              </a:rPr>
              <a:t> 	- use of language</a:t>
            </a:r>
          </a:p>
          <a:p>
            <a:pPr marL="0" indent="0">
              <a:buNone/>
            </a:pPr>
            <a:r>
              <a:rPr lang="en-GB" dirty="0">
                <a:latin typeface="Comic Sans MS" pitchFamily="66" charset="0"/>
              </a:rPr>
              <a:t>	-Health and well being</a:t>
            </a:r>
          </a:p>
          <a:p>
            <a:r>
              <a:rPr lang="en-GB" dirty="0">
                <a:latin typeface="Comic Sans MS" pitchFamily="66" charset="0"/>
              </a:rPr>
              <a:t>By developing greater awareness of themselves and their attitudes people become more aware of how they treat others and the reason behind this behaviour. They are then more likely to commit to the care value base and therefore treat others well.</a:t>
            </a:r>
          </a:p>
        </p:txBody>
      </p:sp>
      <p:pic>
        <p:nvPicPr>
          <p:cNvPr id="6146" name="Picture 2" descr="C:\Users\annh\AppData\Local\Microsoft\Windows\Temporary Internet Files\Content.IE5\OD7SXGT5\MC9004455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604830"/>
            <a:ext cx="855086" cy="1238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2060848"/>
            <a:ext cx="2857500" cy="1905000"/>
          </a:xfrm>
          <a:prstGeom prst="rect">
            <a:avLst/>
          </a:prstGeom>
        </p:spPr>
      </p:pic>
    </p:spTree>
    <p:extLst>
      <p:ext uri="{BB962C8B-B14F-4D97-AF65-F5344CB8AC3E}">
        <p14:creationId xmlns:p14="http://schemas.microsoft.com/office/powerpoint/2010/main" val="256062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Benefit of effective training for staff</a:t>
            </a:r>
            <a:endParaRPr lang="en-GB" dirty="0"/>
          </a:p>
        </p:txBody>
      </p:sp>
      <p:sp>
        <p:nvSpPr>
          <p:cNvPr id="3" name="Content Placeholder 2"/>
          <p:cNvSpPr>
            <a:spLocks noGrp="1"/>
          </p:cNvSpPr>
          <p:nvPr>
            <p:ph idx="1"/>
          </p:nvPr>
        </p:nvSpPr>
        <p:spPr/>
        <p:txBody>
          <a:bodyPr>
            <a:normAutofit fontScale="77500" lnSpcReduction="20000"/>
          </a:bodyPr>
          <a:lstStyle/>
          <a:p>
            <a:r>
              <a:rPr lang="en-GB" dirty="0">
                <a:latin typeface="Comic Sans MS" pitchFamily="66" charset="0"/>
              </a:rPr>
              <a:t>Staff are more likely to feel supported in the care they provide.</a:t>
            </a:r>
          </a:p>
          <a:p>
            <a:r>
              <a:rPr lang="en-GB" dirty="0">
                <a:latin typeface="Comic Sans MS" pitchFamily="66" charset="0"/>
              </a:rPr>
              <a:t>Able to meet the demands and challenges and are less likely to suffer ill health  and stress.</a:t>
            </a:r>
          </a:p>
          <a:p>
            <a:r>
              <a:rPr lang="en-GB" dirty="0">
                <a:latin typeface="Comic Sans MS" pitchFamily="66" charset="0"/>
              </a:rPr>
              <a:t>Staff will be able to deal with conflict effectively, preventing escalation of the situation.</a:t>
            </a:r>
          </a:p>
          <a:p>
            <a:r>
              <a:rPr lang="en-GB" dirty="0">
                <a:latin typeface="Comic Sans MS" pitchFamily="66" charset="0"/>
              </a:rPr>
              <a:t>Less likely to conform to inappropriate norms in care ( think back to the DVD’s you watched)</a:t>
            </a:r>
          </a:p>
          <a:p>
            <a:r>
              <a:rPr lang="en-GB" dirty="0">
                <a:latin typeface="Comic Sans MS" pitchFamily="66" charset="0"/>
              </a:rPr>
              <a:t>Staff will be more likely to identify and challenge discrimination if they are aware of the underpinning legislation which can support them.</a:t>
            </a:r>
          </a:p>
          <a:p>
            <a:endParaRPr lang="en-GB" dirty="0"/>
          </a:p>
        </p:txBody>
      </p:sp>
      <p:pic>
        <p:nvPicPr>
          <p:cNvPr id="5122" name="Picture 2" descr="C:\Users\annh\AppData\Local\Microsoft\Windows\Temporary Internet Files\Content.IE5\OD7SXGT5\MC9004455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5119334"/>
            <a:ext cx="1080120" cy="15642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5445223"/>
            <a:ext cx="2857500" cy="1408717"/>
          </a:xfrm>
          <a:prstGeom prst="rect">
            <a:avLst/>
          </a:prstGeom>
        </p:spPr>
      </p:pic>
    </p:spTree>
    <p:extLst>
      <p:ext uri="{BB962C8B-B14F-4D97-AF65-F5344CB8AC3E}">
        <p14:creationId xmlns:p14="http://schemas.microsoft.com/office/powerpoint/2010/main" val="1284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B050"/>
                </a:solidFill>
                <a:latin typeface="Comic Sans MS" pitchFamily="66" charset="0"/>
              </a:rPr>
              <a:t>What are the difficulties of providing staff training?</a:t>
            </a:r>
          </a:p>
        </p:txBody>
      </p:sp>
      <p:sp>
        <p:nvSpPr>
          <p:cNvPr id="3" name="Content Placeholder 2"/>
          <p:cNvSpPr>
            <a:spLocks noGrp="1"/>
          </p:cNvSpPr>
          <p:nvPr>
            <p:ph idx="1"/>
          </p:nvPr>
        </p:nvSpPr>
        <p:spPr/>
        <p:txBody>
          <a:bodyPr/>
          <a:lstStyle/>
          <a:p>
            <a:r>
              <a:rPr lang="en-GB" dirty="0">
                <a:latin typeface="Comic Sans MS" pitchFamily="66" charset="0"/>
              </a:rPr>
              <a:t>Not everyone will be motivated to participate in training.</a:t>
            </a:r>
          </a:p>
          <a:p>
            <a:r>
              <a:rPr lang="en-GB" dirty="0">
                <a:latin typeface="Comic Sans MS" pitchFamily="66" charset="0"/>
              </a:rPr>
              <a:t>Ensuring all staff have the training.</a:t>
            </a:r>
          </a:p>
          <a:p>
            <a:pPr>
              <a:buNone/>
            </a:pPr>
            <a:r>
              <a:rPr lang="en-GB" dirty="0">
                <a:latin typeface="Comic Sans MS" pitchFamily="66" charset="0"/>
              </a:rPr>
              <a:t>Why might this be difficult in a care home?</a:t>
            </a:r>
          </a:p>
          <a:p>
            <a:r>
              <a:rPr lang="en-GB" dirty="0">
                <a:latin typeface="Comic Sans MS" pitchFamily="66" charset="0"/>
              </a:rPr>
              <a:t>Shifts – may need several sessions to ensure all staff receive the training</a:t>
            </a:r>
          </a:p>
          <a:p>
            <a:endParaRPr lang="en-GB" dirty="0">
              <a:latin typeface="Comic Sans MS" pitchFamily="66" charset="0"/>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a:latin typeface="Comic Sans MS" pitchFamily="66" charset="0"/>
              </a:rPr>
              <a:t>Anti-discriminatory practice means -</a:t>
            </a:r>
          </a:p>
        </p:txBody>
      </p:sp>
      <p:sp>
        <p:nvSpPr>
          <p:cNvPr id="3" name="Content Placeholder 2"/>
          <p:cNvSpPr>
            <a:spLocks noGrp="1"/>
          </p:cNvSpPr>
          <p:nvPr>
            <p:ph idx="1"/>
          </p:nvPr>
        </p:nvSpPr>
        <p:spPr/>
        <p:txBody>
          <a:bodyPr>
            <a:normAutofit/>
          </a:bodyPr>
          <a:lstStyle/>
          <a:p>
            <a:pPr marL="0" indent="0">
              <a:buNone/>
            </a:pPr>
            <a:r>
              <a:rPr lang="en-GB" dirty="0">
                <a:latin typeface="Comic Sans MS" pitchFamily="66" charset="0"/>
              </a:rPr>
              <a:t>The actions taken to prevent discrimination on the grounds of race, class, gender, disability etc.</a:t>
            </a:r>
          </a:p>
          <a:p>
            <a:endParaRPr lang="en-GB" dirty="0">
              <a:latin typeface="Comic Sans MS" pitchFamily="66" charset="0"/>
            </a:endParaRPr>
          </a:p>
          <a:p>
            <a:r>
              <a:rPr lang="en-GB" dirty="0">
                <a:latin typeface="Comic Sans MS" pitchFamily="66" charset="0"/>
              </a:rPr>
              <a:t>It takes into account how we behave towards other individuals.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68" y="5157192"/>
            <a:ext cx="1987608" cy="12961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797" y="5085184"/>
            <a:ext cx="1753176" cy="17453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4941168"/>
            <a:ext cx="2321446" cy="1400175"/>
          </a:xfrm>
          <a:prstGeom prst="rect">
            <a:avLst/>
          </a:prstGeom>
        </p:spPr>
      </p:pic>
    </p:spTree>
    <p:extLst>
      <p:ext uri="{BB962C8B-B14F-4D97-AF65-F5344CB8AC3E}">
        <p14:creationId xmlns:p14="http://schemas.microsoft.com/office/powerpoint/2010/main" val="10348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sz="2800" dirty="0">
                <a:latin typeface="Comic Sans MS" panose="030F0702030302020204" pitchFamily="66" charset="0"/>
              </a:rPr>
              <a:t>How can the individual care worker promote equality diversity &amp; rights in their practice?</a:t>
            </a:r>
          </a:p>
        </p:txBody>
      </p:sp>
      <p:pic>
        <p:nvPicPr>
          <p:cNvPr id="4" name="Content Placeholder 3" descr="external image Social-Care54.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1844824"/>
            <a:ext cx="2088232" cy="2623020"/>
          </a:xfrm>
        </p:spPr>
      </p:pic>
      <p:sp>
        <p:nvSpPr>
          <p:cNvPr id="5" name="TextBox 4"/>
          <p:cNvSpPr txBox="1"/>
          <p:nvPr/>
        </p:nvSpPr>
        <p:spPr>
          <a:xfrm>
            <a:off x="241176" y="1521237"/>
            <a:ext cx="2386608" cy="1323439"/>
          </a:xfrm>
          <a:prstGeom prst="rect">
            <a:avLst/>
          </a:prstGeom>
          <a:noFill/>
        </p:spPr>
        <p:txBody>
          <a:bodyPr wrap="square" rtlCol="0">
            <a:spAutoFit/>
          </a:bodyPr>
          <a:lstStyle/>
          <a:p>
            <a:r>
              <a:rPr lang="en-GB" sz="2000" dirty="0">
                <a:latin typeface="Comic Sans MS" panose="030F0702030302020204" pitchFamily="66" charset="0"/>
              </a:rPr>
              <a:t>By understanding the bases of discrimination within society</a:t>
            </a:r>
          </a:p>
        </p:txBody>
      </p:sp>
      <p:sp>
        <p:nvSpPr>
          <p:cNvPr id="6" name="TextBox 5"/>
          <p:cNvSpPr txBox="1"/>
          <p:nvPr/>
        </p:nvSpPr>
        <p:spPr>
          <a:xfrm>
            <a:off x="231116" y="2962265"/>
            <a:ext cx="2900724" cy="1938992"/>
          </a:xfrm>
          <a:prstGeom prst="rect">
            <a:avLst/>
          </a:prstGeom>
          <a:noFill/>
        </p:spPr>
        <p:txBody>
          <a:bodyPr wrap="square" rtlCol="0">
            <a:spAutoFit/>
          </a:bodyPr>
          <a:lstStyle/>
          <a:p>
            <a:r>
              <a:rPr lang="en-GB" sz="2000" dirty="0">
                <a:latin typeface="Comic Sans MS" panose="030F0702030302020204" pitchFamily="66" charset="0"/>
              </a:rPr>
              <a:t>Identifying their own beliefs &amp; Prejudices as much discrimination is unintentional – result of learned attitudes &amp; a lack of knowledge.</a:t>
            </a:r>
          </a:p>
        </p:txBody>
      </p:sp>
      <p:sp>
        <p:nvSpPr>
          <p:cNvPr id="7" name="TextBox 6"/>
          <p:cNvSpPr txBox="1"/>
          <p:nvPr/>
        </p:nvSpPr>
        <p:spPr>
          <a:xfrm>
            <a:off x="241176" y="5409784"/>
            <a:ext cx="3898776" cy="1015663"/>
          </a:xfrm>
          <a:prstGeom prst="rect">
            <a:avLst/>
          </a:prstGeom>
          <a:noFill/>
        </p:spPr>
        <p:txBody>
          <a:bodyPr wrap="square" rtlCol="0">
            <a:spAutoFit/>
          </a:bodyPr>
          <a:lstStyle/>
          <a:p>
            <a:r>
              <a:rPr lang="en-GB" sz="2000" dirty="0">
                <a:latin typeface="Comic Sans MS" panose="030F0702030302020204" pitchFamily="66" charset="0"/>
              </a:rPr>
              <a:t>Changing their own beliefs &amp; Prejudices – gaining knowledge &amp; awaren</a:t>
            </a:r>
            <a:r>
              <a:rPr lang="en-GB" dirty="0">
                <a:latin typeface="Comic Sans MS" panose="030F0702030302020204" pitchFamily="66" charset="0"/>
              </a:rPr>
              <a:t>ess through training.</a:t>
            </a:r>
          </a:p>
        </p:txBody>
      </p:sp>
      <p:sp>
        <p:nvSpPr>
          <p:cNvPr id="9" name="TextBox 8"/>
          <p:cNvSpPr txBox="1"/>
          <p:nvPr/>
        </p:nvSpPr>
        <p:spPr>
          <a:xfrm>
            <a:off x="5508104" y="1469728"/>
            <a:ext cx="3322712" cy="1631216"/>
          </a:xfrm>
          <a:prstGeom prst="rect">
            <a:avLst/>
          </a:prstGeom>
          <a:noFill/>
        </p:spPr>
        <p:txBody>
          <a:bodyPr wrap="square" rtlCol="0">
            <a:spAutoFit/>
          </a:bodyPr>
          <a:lstStyle/>
          <a:p>
            <a:r>
              <a:rPr lang="en-GB" sz="2000" dirty="0">
                <a:latin typeface="Comic Sans MS" panose="030F0702030302020204" pitchFamily="66" charset="0"/>
              </a:rPr>
              <a:t>Challenging oppressive &amp; discriminatory behaviour</a:t>
            </a:r>
          </a:p>
          <a:p>
            <a:r>
              <a:rPr lang="en-GB" sz="2000" dirty="0">
                <a:latin typeface="Comic Sans MS" panose="030F0702030302020204" pitchFamily="66" charset="0"/>
              </a:rPr>
              <a:t> </a:t>
            </a:r>
            <a:r>
              <a:rPr lang="en-GB" sz="2000" dirty="0" err="1">
                <a:latin typeface="Comic Sans MS" panose="030F0702030302020204" pitchFamily="66" charset="0"/>
              </a:rPr>
              <a:t>eg</a:t>
            </a:r>
            <a:r>
              <a:rPr lang="en-GB" sz="2000" dirty="0">
                <a:latin typeface="Comic Sans MS" panose="030F0702030302020204" pitchFamily="66" charset="0"/>
              </a:rPr>
              <a:t> inappropriate language by other staff, clients or relatives</a:t>
            </a:r>
          </a:p>
        </p:txBody>
      </p:sp>
      <p:sp>
        <p:nvSpPr>
          <p:cNvPr id="11" name="TextBox 10"/>
          <p:cNvSpPr txBox="1"/>
          <p:nvPr/>
        </p:nvSpPr>
        <p:spPr>
          <a:xfrm>
            <a:off x="6189785" y="3340628"/>
            <a:ext cx="2414664" cy="707886"/>
          </a:xfrm>
          <a:prstGeom prst="rect">
            <a:avLst/>
          </a:prstGeom>
          <a:noFill/>
        </p:spPr>
        <p:txBody>
          <a:bodyPr wrap="square" rtlCol="0">
            <a:spAutoFit/>
          </a:bodyPr>
          <a:lstStyle/>
          <a:p>
            <a:r>
              <a:rPr lang="en-GB" sz="2000" dirty="0">
                <a:latin typeface="Comic Sans MS" panose="030F0702030302020204" pitchFamily="66" charset="0"/>
              </a:rPr>
              <a:t>Using appropriate language</a:t>
            </a:r>
          </a:p>
        </p:txBody>
      </p:sp>
      <p:sp>
        <p:nvSpPr>
          <p:cNvPr id="12" name="TextBox 11"/>
          <p:cNvSpPr txBox="1"/>
          <p:nvPr/>
        </p:nvSpPr>
        <p:spPr>
          <a:xfrm>
            <a:off x="6241460" y="4209309"/>
            <a:ext cx="2124236" cy="400110"/>
          </a:xfrm>
          <a:prstGeom prst="rect">
            <a:avLst/>
          </a:prstGeom>
          <a:noFill/>
        </p:spPr>
        <p:txBody>
          <a:bodyPr wrap="square" rtlCol="0">
            <a:spAutoFit/>
          </a:bodyPr>
          <a:lstStyle/>
          <a:p>
            <a:r>
              <a:rPr lang="en-GB" sz="2000" dirty="0">
                <a:latin typeface="Comic Sans MS" panose="030F0702030302020204" pitchFamily="66" charset="0"/>
              </a:rPr>
              <a:t>Role modelling</a:t>
            </a:r>
          </a:p>
        </p:txBody>
      </p:sp>
      <p:sp>
        <p:nvSpPr>
          <p:cNvPr id="13" name="TextBox 12"/>
          <p:cNvSpPr txBox="1"/>
          <p:nvPr/>
        </p:nvSpPr>
        <p:spPr>
          <a:xfrm>
            <a:off x="4572000" y="5028750"/>
            <a:ext cx="3528392" cy="1938992"/>
          </a:xfrm>
          <a:prstGeom prst="rect">
            <a:avLst/>
          </a:prstGeom>
          <a:noFill/>
        </p:spPr>
        <p:txBody>
          <a:bodyPr wrap="square" rtlCol="0">
            <a:spAutoFit/>
          </a:bodyPr>
          <a:lstStyle/>
          <a:p>
            <a:r>
              <a:rPr lang="en-GB" sz="2000" dirty="0">
                <a:latin typeface="Comic Sans MS" panose="030F0702030302020204" pitchFamily="66" charset="0"/>
              </a:rPr>
              <a:t>Treating people well – providing support with the individuals beliefs, culture, values &amp; preferences.</a:t>
            </a:r>
          </a:p>
          <a:p>
            <a:r>
              <a:rPr lang="en-GB" sz="2000" dirty="0">
                <a:latin typeface="Comic Sans MS" panose="030F0702030302020204" pitchFamily="66" charset="0"/>
              </a:rPr>
              <a:t>Promoting their rights &amp; choices.</a:t>
            </a:r>
            <a:r>
              <a:rPr lang="en-GB" sz="2000" dirty="0"/>
              <a:t>, </a:t>
            </a:r>
          </a:p>
        </p:txBody>
      </p:sp>
      <p:cxnSp>
        <p:nvCxnSpPr>
          <p:cNvPr id="15" name="Straight Arrow Connector 14"/>
          <p:cNvCxnSpPr/>
          <p:nvPr/>
        </p:nvCxnSpPr>
        <p:spPr>
          <a:xfrm flipH="1" flipV="1">
            <a:off x="2411760" y="2204864"/>
            <a:ext cx="72008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411760" y="2708920"/>
            <a:ext cx="720080" cy="253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2771800" y="4797152"/>
            <a:ext cx="576064" cy="612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220072" y="1988840"/>
            <a:ext cx="14401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1"/>
          </p:cNvCxnSpPr>
          <p:nvPr/>
        </p:nvCxnSpPr>
        <p:spPr>
          <a:xfrm>
            <a:off x="5364088" y="3501008"/>
            <a:ext cx="825697" cy="193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08104" y="4467844"/>
            <a:ext cx="6816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60032" y="4655216"/>
            <a:ext cx="360040" cy="373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6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00B050"/>
                </a:solidFill>
                <a:latin typeface="Comic Sans MS" panose="030F0702030302020204" pitchFamily="66" charset="0"/>
              </a:rPr>
              <a:t>Group work (4 groups)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60232" y="404664"/>
            <a:ext cx="1093763" cy="1093763"/>
          </a:xfrm>
        </p:spPr>
      </p:pic>
      <p:sp>
        <p:nvSpPr>
          <p:cNvPr id="6" name="TextBox 5"/>
          <p:cNvSpPr txBox="1"/>
          <p:nvPr/>
        </p:nvSpPr>
        <p:spPr>
          <a:xfrm>
            <a:off x="755576" y="1556792"/>
            <a:ext cx="7776864" cy="440120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dirty="0">
                <a:solidFill>
                  <a:srgbClr val="00B050"/>
                </a:solidFill>
                <a:latin typeface="Comic Sans MS" panose="030F0702030302020204" pitchFamily="66" charset="0"/>
              </a:rPr>
              <a:t>In your groups you have 10 minutes </a:t>
            </a:r>
          </a:p>
          <a:p>
            <a:endParaRPr lang="en-GB" sz="2800" dirty="0">
              <a:latin typeface="Comic Sans MS" panose="030F0702030302020204" pitchFamily="66" charset="0"/>
            </a:endParaRPr>
          </a:p>
          <a:p>
            <a:r>
              <a:rPr lang="en-GB" sz="2800" dirty="0">
                <a:latin typeface="Comic Sans MS" panose="030F0702030302020204" pitchFamily="66" charset="0"/>
              </a:rPr>
              <a:t>Read the Case study: Carol in the Stretch &amp; Whitehouse book page 78</a:t>
            </a:r>
          </a:p>
          <a:p>
            <a:endParaRPr lang="en-GB" sz="2800" dirty="0">
              <a:latin typeface="Comic Sans MS" panose="030F0702030302020204" pitchFamily="66" charset="0"/>
            </a:endParaRPr>
          </a:p>
          <a:p>
            <a:r>
              <a:rPr lang="en-GB" sz="2800" dirty="0">
                <a:latin typeface="Comic Sans MS" panose="030F0702030302020204" pitchFamily="66" charset="0"/>
              </a:rPr>
              <a:t>Discuss the case study and jot down your responses to the four questions.</a:t>
            </a:r>
          </a:p>
          <a:p>
            <a:endParaRPr lang="en-GB" sz="2800" dirty="0">
              <a:latin typeface="Comic Sans MS" panose="030F0702030302020204" pitchFamily="66" charset="0"/>
            </a:endParaRPr>
          </a:p>
          <a:p>
            <a:r>
              <a:rPr lang="en-GB" sz="2800" dirty="0">
                <a:latin typeface="Comic Sans MS" panose="030F0702030302020204" pitchFamily="66" charset="0"/>
              </a:rPr>
              <a:t>Be ready to discuss your ideas to each question.</a:t>
            </a:r>
            <a:endParaRPr lang="en-GB" dirty="0">
              <a:latin typeface="Comic Sans MS" panose="030F0702030302020204" pitchFamily="66" charset="0"/>
            </a:endParaRPr>
          </a:p>
        </p:txBody>
      </p:sp>
    </p:spTree>
    <p:extLst>
      <p:ext uri="{BB962C8B-B14F-4D97-AF65-F5344CB8AC3E}">
        <p14:creationId xmlns:p14="http://schemas.microsoft.com/office/powerpoint/2010/main" val="26576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Anti-discriminatory practice</a:t>
            </a:r>
            <a:endParaRPr lang="en-GB" dirty="0"/>
          </a:p>
        </p:txBody>
      </p:sp>
      <p:sp>
        <p:nvSpPr>
          <p:cNvPr id="3" name="Content Placeholder 2"/>
          <p:cNvSpPr>
            <a:spLocks noGrp="1"/>
          </p:cNvSpPr>
          <p:nvPr>
            <p:ph idx="1"/>
          </p:nvPr>
        </p:nvSpPr>
        <p:spPr/>
        <p:txBody>
          <a:bodyPr/>
          <a:lstStyle/>
          <a:p>
            <a:r>
              <a:rPr lang="en-GB" dirty="0">
                <a:solidFill>
                  <a:srgbClr val="FF0000"/>
                </a:solidFill>
                <a:latin typeface="Comic Sans MS" pitchFamily="66" charset="0"/>
              </a:rPr>
              <a:t>All employees</a:t>
            </a:r>
            <a:r>
              <a:rPr lang="en-GB" dirty="0">
                <a:latin typeface="Comic Sans MS" pitchFamily="66" charset="0"/>
              </a:rPr>
              <a:t> in a care setting should </a:t>
            </a:r>
            <a:r>
              <a:rPr lang="en-GB" dirty="0">
                <a:solidFill>
                  <a:srgbClr val="FF0000"/>
                </a:solidFill>
                <a:latin typeface="Comic Sans MS" pitchFamily="66" charset="0"/>
              </a:rPr>
              <a:t>promote </a:t>
            </a:r>
            <a:r>
              <a:rPr lang="en-GB" dirty="0">
                <a:latin typeface="Comic Sans MS" pitchFamily="66" charset="0"/>
              </a:rPr>
              <a:t>this practice in the workplace as it is </a:t>
            </a:r>
            <a:r>
              <a:rPr lang="en-GB" dirty="0">
                <a:solidFill>
                  <a:srgbClr val="FF0000"/>
                </a:solidFill>
                <a:latin typeface="Comic Sans MS" pitchFamily="66" charset="0"/>
              </a:rPr>
              <a:t>key to combating prejudice</a:t>
            </a:r>
            <a:r>
              <a:rPr lang="en-GB" dirty="0">
                <a:latin typeface="Comic Sans MS" pitchFamily="66" charset="0"/>
              </a:rPr>
              <a:t>, in doing so they are trying to </a:t>
            </a:r>
            <a:r>
              <a:rPr lang="en-GB" dirty="0">
                <a:solidFill>
                  <a:srgbClr val="FF0000"/>
                </a:solidFill>
                <a:latin typeface="Comic Sans MS" pitchFamily="66" charset="0"/>
              </a:rPr>
              <a:t>eradicate discrimination </a:t>
            </a:r>
            <a:r>
              <a:rPr lang="en-GB" dirty="0">
                <a:latin typeface="Comic Sans MS" pitchFamily="66" charset="0"/>
              </a:rPr>
              <a:t>and </a:t>
            </a:r>
            <a:r>
              <a:rPr lang="en-GB" dirty="0">
                <a:solidFill>
                  <a:srgbClr val="FF0000"/>
                </a:solidFill>
                <a:latin typeface="Comic Sans MS" pitchFamily="66" charset="0"/>
              </a:rPr>
              <a:t>promote equality </a:t>
            </a:r>
            <a:r>
              <a:rPr lang="en-GB" dirty="0">
                <a:latin typeface="Comic Sans MS" pitchFamily="66" charset="0"/>
              </a:rPr>
              <a:t>for </a:t>
            </a:r>
            <a:r>
              <a:rPr lang="en-GB" dirty="0">
                <a:solidFill>
                  <a:srgbClr val="FF0000"/>
                </a:solidFill>
                <a:latin typeface="Comic Sans MS" pitchFamily="66" charset="0"/>
              </a:rPr>
              <a:t>service users and for staff.</a:t>
            </a:r>
          </a:p>
          <a:p>
            <a:pPr marL="0" indent="0">
              <a:buNone/>
            </a:pPr>
            <a:endParaRPr lang="en-GB" dirty="0">
              <a:latin typeface="Comic Sans MS" pitchFamily="66" charset="0"/>
            </a:endParaRPr>
          </a:p>
          <a:p>
            <a:r>
              <a:rPr lang="en-GB" dirty="0">
                <a:latin typeface="Comic Sans MS" pitchFamily="66" charset="0"/>
              </a:rPr>
              <a:t>This means treating people well.</a:t>
            </a:r>
          </a:p>
          <a:p>
            <a:endParaRPr lang="en-GB" dirty="0"/>
          </a:p>
        </p:txBody>
      </p:sp>
    </p:spTree>
    <p:extLst>
      <p:ext uri="{BB962C8B-B14F-4D97-AF65-F5344CB8AC3E}">
        <p14:creationId xmlns:p14="http://schemas.microsoft.com/office/powerpoint/2010/main" val="39054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z="2800" dirty="0">
                <a:latin typeface="Comic Sans MS" pitchFamily="66" charset="0"/>
              </a:rPr>
              <a:t>Treating People well.</a:t>
            </a:r>
          </a:p>
        </p:txBody>
      </p:sp>
      <p:sp>
        <p:nvSpPr>
          <p:cNvPr id="3075" name="Rectangle 3"/>
          <p:cNvSpPr>
            <a:spLocks noGrp="1" noChangeArrowheads="1"/>
          </p:cNvSpPr>
          <p:nvPr>
            <p:ph type="body" idx="1"/>
          </p:nvPr>
        </p:nvSpPr>
        <p:spPr/>
        <p:txBody>
          <a:bodyPr/>
          <a:lstStyle/>
          <a:p>
            <a:r>
              <a:rPr lang="en-GB" sz="2400" dirty="0">
                <a:latin typeface="Comic Sans MS" pitchFamily="66" charset="0"/>
              </a:rPr>
              <a:t>Providing care that matches the needs and personality of the individual avoiding stereotyping and empowering people.</a:t>
            </a:r>
          </a:p>
          <a:p>
            <a:r>
              <a:rPr lang="en-GB" sz="2400" dirty="0">
                <a:latin typeface="Comic Sans MS" pitchFamily="66" charset="0"/>
              </a:rPr>
              <a:t>Every individual is different and should be treated with equality.  </a:t>
            </a:r>
          </a:p>
          <a:p>
            <a:r>
              <a:rPr lang="en-GB" sz="2400" dirty="0">
                <a:latin typeface="Comic Sans MS" pitchFamily="66" charset="0"/>
              </a:rPr>
              <a:t>This does not, however, mean treating everyone the same.</a:t>
            </a:r>
          </a:p>
          <a:p>
            <a:endParaRPr lang="en-GB" sz="2400" dirty="0">
              <a:latin typeface="Comic Sans MS" pitchFamily="66" charset="0"/>
            </a:endParaRPr>
          </a:p>
          <a:p>
            <a:endParaRPr lang="en-GB" sz="2400" dirty="0"/>
          </a:p>
        </p:txBody>
      </p:sp>
      <p:pic>
        <p:nvPicPr>
          <p:cNvPr id="3079" name="Picture 7" descr="http://www.granburycarecenter.com/img/stock_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038600"/>
            <a:ext cx="1714500" cy="2560638"/>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9"/>
          <p:cNvSpPr>
            <a:spLocks noChangeArrowheads="1"/>
          </p:cNvSpPr>
          <p:nvPr/>
        </p:nvSpPr>
        <p:spPr bwMode="auto">
          <a:xfrm>
            <a:off x="4110038"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3080" name="Picture 8" descr="http://www.piperreport.com/archives/images/Quality%20Health%20Care%20Book%20Cover.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99592" y="188640"/>
            <a:ext cx="92392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wales.nhs.uk/sites3/documents/136/PTSvehicle2.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38200" y="4318794"/>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1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Think about</a:t>
            </a:r>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Why is it important we get to know our clients?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101" y="116633"/>
            <a:ext cx="1512168" cy="15121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512" y="3428999"/>
            <a:ext cx="2466975" cy="1857375"/>
          </a:xfrm>
          <a:prstGeom prst="rect">
            <a:avLst/>
          </a:prstGeom>
        </p:spPr>
      </p:pic>
      <p:cxnSp>
        <p:nvCxnSpPr>
          <p:cNvPr id="7" name="Straight Arrow Connector 6"/>
          <p:cNvCxnSpPr/>
          <p:nvPr/>
        </p:nvCxnSpPr>
        <p:spPr>
          <a:xfrm flipV="1">
            <a:off x="6084168" y="2924944"/>
            <a:ext cx="792088" cy="50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92280" y="2924944"/>
            <a:ext cx="165618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omic Sans MS" panose="030F0702030302020204" pitchFamily="66" charset="0"/>
              </a:rPr>
              <a:t>Empower individuals</a:t>
            </a:r>
          </a:p>
        </p:txBody>
      </p:sp>
      <p:cxnSp>
        <p:nvCxnSpPr>
          <p:cNvPr id="10" name="Straight Arrow Connector 9"/>
          <p:cNvCxnSpPr/>
          <p:nvPr/>
        </p:nvCxnSpPr>
        <p:spPr>
          <a:xfrm flipH="1" flipV="1">
            <a:off x="2483768" y="3176971"/>
            <a:ext cx="854744" cy="394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7544" y="3068960"/>
            <a:ext cx="2016224"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omic Sans MS" panose="030F0702030302020204" pitchFamily="66" charset="0"/>
              </a:rPr>
              <a:t>Provide support consistent with their beliefs culture and individual preferences.</a:t>
            </a:r>
          </a:p>
        </p:txBody>
      </p:sp>
      <p:cxnSp>
        <p:nvCxnSpPr>
          <p:cNvPr id="13" name="Straight Arrow Connector 12"/>
          <p:cNvCxnSpPr/>
          <p:nvPr/>
        </p:nvCxnSpPr>
        <p:spPr>
          <a:xfrm>
            <a:off x="5868144" y="4077072"/>
            <a:ext cx="86409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20272" y="4725144"/>
            <a:ext cx="158417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omic Sans MS" panose="030F0702030302020204" pitchFamily="66" charset="0"/>
              </a:rPr>
              <a:t>Support individuals in expressing their needs and preferences</a:t>
            </a:r>
          </a:p>
        </p:txBody>
      </p:sp>
      <p:cxnSp>
        <p:nvCxnSpPr>
          <p:cNvPr id="16" name="Straight Arrow Connector 15"/>
          <p:cNvCxnSpPr/>
          <p:nvPr/>
        </p:nvCxnSpPr>
        <p:spPr>
          <a:xfrm flipH="1">
            <a:off x="2411760" y="5286374"/>
            <a:ext cx="864096" cy="315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7544" y="5733256"/>
            <a:ext cx="396044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omic Sans MS" panose="030F0702030302020204" pitchFamily="66" charset="0"/>
              </a:rPr>
              <a:t>Promote individual rights, choices and well being</a:t>
            </a:r>
          </a:p>
        </p:txBody>
      </p:sp>
    </p:spTree>
    <p:extLst>
      <p:ext uri="{BB962C8B-B14F-4D97-AF65-F5344CB8AC3E}">
        <p14:creationId xmlns:p14="http://schemas.microsoft.com/office/powerpoint/2010/main" val="150285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2099</Words>
  <Application>Microsoft Office PowerPoint</Application>
  <PresentationFormat>On-screen Show (4:3)</PresentationFormat>
  <Paragraphs>232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Comic Sans MS</vt:lpstr>
      <vt:lpstr>Office Theme</vt:lpstr>
      <vt:lpstr>Promoting Anti discriminatory Practice in Health &amp; Social Care Settings.</vt:lpstr>
      <vt:lpstr>Learning Outcomes</vt:lpstr>
      <vt:lpstr>Anti-discriminatory practice</vt:lpstr>
      <vt:lpstr>Anti-discriminatory practice means -</vt:lpstr>
      <vt:lpstr>How can the individual care worker promote equality diversity &amp; rights in their practice?</vt:lpstr>
      <vt:lpstr>Group work (4 groups)</vt:lpstr>
      <vt:lpstr>Anti-discriminatory practice</vt:lpstr>
      <vt:lpstr>Treating People well.</vt:lpstr>
      <vt:lpstr>Think about</vt:lpstr>
      <vt:lpstr>Ethical &amp; Practical Reasons for Treating People Well</vt:lpstr>
      <vt:lpstr>Care workers should ‘act in the best interest of the service user’ </vt:lpstr>
      <vt:lpstr>Links to standards for care in different settings</vt:lpstr>
      <vt:lpstr>Key to promoting anti-discriminatory practice. </vt:lpstr>
      <vt:lpstr>How do Settings promote anti - discriminatory practice for clients?</vt:lpstr>
      <vt:lpstr>Paired Activity</vt:lpstr>
      <vt:lpstr>Advocacy</vt:lpstr>
      <vt:lpstr>Complaints procedures</vt:lpstr>
      <vt:lpstr>Steps to making and dealing with a complaint</vt:lpstr>
      <vt:lpstr>If you are unhappy about the care you or a relative are receiving what can you do?</vt:lpstr>
      <vt:lpstr>Organisational Policies, Procedures &amp; working practices.</vt:lpstr>
      <vt:lpstr>‘Promoting Equality’</vt:lpstr>
      <vt:lpstr>How do Settings promote anti - discriminatory practice for staff?</vt:lpstr>
      <vt:lpstr>Fostering positive attitudes in staff</vt:lpstr>
      <vt:lpstr>How do work places try to ensure that staff are aware of and observe equality, diversity and rights?</vt:lpstr>
      <vt:lpstr>Why might people not comply with policies, procedures and work practices?</vt:lpstr>
      <vt:lpstr>Why might people not comply with policies, procedures and work practices?</vt:lpstr>
      <vt:lpstr>Why might people not comply with policies, procedures and work practices</vt:lpstr>
      <vt:lpstr>Staff Training &amp; raising staff awareness.</vt:lpstr>
      <vt:lpstr>Induction Training</vt:lpstr>
      <vt:lpstr>Care Certificate</vt:lpstr>
      <vt:lpstr>Why is on going training /development important?</vt:lpstr>
      <vt:lpstr>Why is on going training /development important?</vt:lpstr>
      <vt:lpstr>Benefits of effective training on client care.</vt:lpstr>
      <vt:lpstr>Benefit of effective training for staff</vt:lpstr>
      <vt:lpstr>Benefit of effective training for staff</vt:lpstr>
      <vt:lpstr>What are the difficulties of providing staff training?</vt:lpstr>
    </vt:vector>
  </TitlesOfParts>
  <Company>Carmel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Anti discriminatory Practice in Health &amp; Social Care Settings.</dc:title>
  <dc:creator>Carmel College</dc:creator>
  <cp:lastModifiedBy>Peter Bruce</cp:lastModifiedBy>
  <cp:revision>68</cp:revision>
  <cp:lastPrinted>2017-02-21T20:46:31Z</cp:lastPrinted>
  <dcterms:created xsi:type="dcterms:W3CDTF">2013-02-11T09:10:23Z</dcterms:created>
  <dcterms:modified xsi:type="dcterms:W3CDTF">2019-08-27T14:19:41Z</dcterms:modified>
</cp:coreProperties>
</file>