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4"/>
  </p:notesMasterIdLst>
  <p:sldIdLst>
    <p:sldId id="256" r:id="rId2"/>
    <p:sldId id="303" r:id="rId3"/>
    <p:sldId id="304" r:id="rId4"/>
    <p:sldId id="257" r:id="rId5"/>
    <p:sldId id="292" r:id="rId6"/>
    <p:sldId id="259" r:id="rId7"/>
    <p:sldId id="268" r:id="rId8"/>
    <p:sldId id="269" r:id="rId9"/>
    <p:sldId id="270" r:id="rId10"/>
    <p:sldId id="273" r:id="rId11"/>
    <p:sldId id="277" r:id="rId12"/>
    <p:sldId id="263" r:id="rId13"/>
    <p:sldId id="264" r:id="rId14"/>
    <p:sldId id="266" r:id="rId15"/>
    <p:sldId id="297" r:id="rId16"/>
    <p:sldId id="298" r:id="rId17"/>
    <p:sldId id="299" r:id="rId18"/>
    <p:sldId id="293" r:id="rId19"/>
    <p:sldId id="291" r:id="rId20"/>
    <p:sldId id="305" r:id="rId21"/>
    <p:sldId id="294" r:id="rId22"/>
    <p:sldId id="290" r:id="rId23"/>
    <p:sldId id="296" r:id="rId24"/>
    <p:sldId id="295" r:id="rId25"/>
    <p:sldId id="301" r:id="rId26"/>
    <p:sldId id="310" r:id="rId27"/>
    <p:sldId id="309" r:id="rId28"/>
    <p:sldId id="307" r:id="rId29"/>
    <p:sldId id="308" r:id="rId30"/>
    <p:sldId id="306" r:id="rId31"/>
    <p:sldId id="302" r:id="rId32"/>
    <p:sldId id="311" r:id="rId3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422" autoAdjust="0"/>
    <p:restoredTop sz="94660"/>
  </p:normalViewPr>
  <p:slideViewPr>
    <p:cSldViewPr>
      <p:cViewPr varScale="1">
        <p:scale>
          <a:sx n="72" d="100"/>
          <a:sy n="72" d="100"/>
        </p:scale>
        <p:origin x="462" y="5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C4CC28D-E9C1-4558-9AD3-952619A1339E}" type="datetimeFigureOut">
              <a:rPr lang="en-GB" smtClean="0"/>
              <a:t>31/03/2016</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5AA6C35-7ED3-40B5-B752-9E8DE606FDD0}" type="slidenum">
              <a:rPr lang="en-GB" smtClean="0"/>
              <a:t>‹#›</a:t>
            </a:fld>
            <a:endParaRPr lang="en-GB"/>
          </a:p>
        </p:txBody>
      </p:sp>
    </p:spTree>
    <p:extLst>
      <p:ext uri="{BB962C8B-B14F-4D97-AF65-F5344CB8AC3E}">
        <p14:creationId xmlns:p14="http://schemas.microsoft.com/office/powerpoint/2010/main" val="298538761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6017B6F0-F05B-4365-B6B7-2F0FE7185C1D}" type="datetimeFigureOut">
              <a:rPr lang="en-GB" smtClean="0"/>
              <a:pPr/>
              <a:t>31/03/2016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40FB7FA-FC54-4B99-A01D-FBF8B0DF900A}" type="slidenum">
              <a:rPr lang="en-GB" smtClean="0"/>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6017B6F0-F05B-4365-B6B7-2F0FE7185C1D}" type="datetimeFigureOut">
              <a:rPr lang="en-GB" smtClean="0"/>
              <a:pPr/>
              <a:t>31/03/2016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40FB7FA-FC54-4B99-A01D-FBF8B0DF900A}" type="slidenum">
              <a:rPr lang="en-GB" smtClean="0"/>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6017B6F0-F05B-4365-B6B7-2F0FE7185C1D}" type="datetimeFigureOut">
              <a:rPr lang="en-GB" smtClean="0"/>
              <a:pPr/>
              <a:t>31/03/2016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40FB7FA-FC54-4B99-A01D-FBF8B0DF900A}" type="slidenum">
              <a:rPr lang="en-GB" smtClean="0"/>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6017B6F0-F05B-4365-B6B7-2F0FE7185C1D}" type="datetimeFigureOut">
              <a:rPr lang="en-GB" smtClean="0"/>
              <a:pPr/>
              <a:t>31/03/2016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40FB7FA-FC54-4B99-A01D-FBF8B0DF900A}" type="slidenum">
              <a:rPr lang="en-GB" smtClean="0"/>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017B6F0-F05B-4365-B6B7-2F0FE7185C1D}" type="datetimeFigureOut">
              <a:rPr lang="en-GB" smtClean="0"/>
              <a:pPr/>
              <a:t>31/03/2016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40FB7FA-FC54-4B99-A01D-FBF8B0DF900A}" type="slidenum">
              <a:rPr lang="en-GB" smtClean="0"/>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6017B6F0-F05B-4365-B6B7-2F0FE7185C1D}" type="datetimeFigureOut">
              <a:rPr lang="en-GB" smtClean="0"/>
              <a:pPr/>
              <a:t>31/03/2016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40FB7FA-FC54-4B99-A01D-FBF8B0DF900A}" type="slidenum">
              <a:rPr lang="en-GB" smtClean="0"/>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6017B6F0-F05B-4365-B6B7-2F0FE7185C1D}" type="datetimeFigureOut">
              <a:rPr lang="en-GB" smtClean="0"/>
              <a:pPr/>
              <a:t>31/03/2016</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440FB7FA-FC54-4B99-A01D-FBF8B0DF900A}" type="slidenum">
              <a:rPr lang="en-GB" smtClean="0"/>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6017B6F0-F05B-4365-B6B7-2F0FE7185C1D}" type="datetimeFigureOut">
              <a:rPr lang="en-GB" smtClean="0"/>
              <a:pPr/>
              <a:t>31/03/2016</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440FB7FA-FC54-4B99-A01D-FBF8B0DF900A}" type="slidenum">
              <a:rPr lang="en-GB" smtClean="0"/>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017B6F0-F05B-4365-B6B7-2F0FE7185C1D}" type="datetimeFigureOut">
              <a:rPr lang="en-GB" smtClean="0"/>
              <a:pPr/>
              <a:t>31/03/2016</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440FB7FA-FC54-4B99-A01D-FBF8B0DF900A}" type="slidenum">
              <a:rPr lang="en-GB" smtClean="0"/>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017B6F0-F05B-4365-B6B7-2F0FE7185C1D}" type="datetimeFigureOut">
              <a:rPr lang="en-GB" smtClean="0"/>
              <a:pPr/>
              <a:t>31/03/2016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40FB7FA-FC54-4B99-A01D-FBF8B0DF900A}" type="slidenum">
              <a:rPr lang="en-GB" smtClean="0"/>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017B6F0-F05B-4365-B6B7-2F0FE7185C1D}" type="datetimeFigureOut">
              <a:rPr lang="en-GB" smtClean="0"/>
              <a:pPr/>
              <a:t>31/03/2016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40FB7FA-FC54-4B99-A01D-FBF8B0DF900A}" type="slidenum">
              <a:rPr lang="en-GB" smtClean="0"/>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017B6F0-F05B-4365-B6B7-2F0FE7185C1D}" type="datetimeFigureOut">
              <a:rPr lang="en-GB" smtClean="0"/>
              <a:pPr/>
              <a:t>31/03/2016</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40FB7FA-FC54-4B99-A01D-FBF8B0DF900A}" type="slidenum">
              <a:rPr lang="en-GB" smtClean="0"/>
              <a:pPr/>
              <a:t>‹#›</a:t>
            </a:fld>
            <a:endParaRPr lang="en-GB"/>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www.hrmagazine.co.uk/hro/news/1020426/the-equality-act" TargetMode="Externa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www.discriminationhelp.org.uk/equality-act-2010-what-difference-has-it-made/" TargetMode="External"/><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hyperlink" Target="http://www.discriminationhelp.org.uk/equality-act-2010-what-difference-has-it-made/"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www.equalityhumanrights.com/uploaded_files/research/psed_health.pdf" TargetMode="External"/><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hyperlink" Target="http://www.equalityhumanrights.com/uploaded_files/EqualityAct/PSED/health_policy_web.pdf"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hyperlink" Target="https://research.ncl.ac.uk/media/sites/researchwebsites/northeastlawreview/8%20British%20equality%20framework%20is%20incapable%20of%20achieving%20equality%20in%20the%20workplace%20(1).pdf" TargetMode="Externa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hyperlink" Target="http://www.bbc.co.uk/news/uk-35888260" TargetMode="Externa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00037" y="260648"/>
            <a:ext cx="2143125" cy="2133600"/>
          </a:xfrm>
          <a:prstGeom prst="rect">
            <a:avLst/>
          </a:prstGeom>
        </p:spPr>
      </p:pic>
      <p:sp>
        <p:nvSpPr>
          <p:cNvPr id="2" name="Title 1"/>
          <p:cNvSpPr>
            <a:spLocks noGrp="1"/>
          </p:cNvSpPr>
          <p:nvPr>
            <p:ph type="ctrTitle"/>
          </p:nvPr>
        </p:nvSpPr>
        <p:spPr/>
        <p:txBody>
          <a:bodyPr>
            <a:normAutofit/>
          </a:bodyPr>
          <a:lstStyle/>
          <a:p>
            <a:r>
              <a:rPr lang="en-GB" dirty="0">
                <a:latin typeface="Comic Sans MS" pitchFamily="66" charset="0"/>
              </a:rPr>
              <a:t>Assessing &amp; Evaluating the  Equality Act 2010</a:t>
            </a:r>
          </a:p>
        </p:txBody>
      </p:sp>
      <p:sp>
        <p:nvSpPr>
          <p:cNvPr id="3" name="Subtitle 2"/>
          <p:cNvSpPr>
            <a:spLocks noGrp="1"/>
          </p:cNvSpPr>
          <p:nvPr>
            <p:ph type="subTitle" idx="1"/>
          </p:nvPr>
        </p:nvSpPr>
        <p:spPr/>
        <p:txBody>
          <a:bodyPr/>
          <a:lstStyle/>
          <a:p>
            <a:endParaRPr lang="en-GB" dirty="0"/>
          </a:p>
        </p:txBody>
      </p:sp>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286500" y="3861048"/>
            <a:ext cx="2857500" cy="2847975"/>
          </a:xfrm>
          <a:prstGeom prst="rect">
            <a:avLst/>
          </a:prstGeom>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0" y="548680"/>
            <a:ext cx="9144000" cy="5577483"/>
          </a:xfrm>
        </p:spPr>
        <p:txBody>
          <a:bodyPr>
            <a:normAutofit fontScale="92500" lnSpcReduction="10000"/>
          </a:bodyPr>
          <a:lstStyle/>
          <a:p>
            <a:r>
              <a:rPr lang="en-GB" sz="2200" dirty="0">
                <a:latin typeface="Comic Sans MS" pitchFamily="66" charset="0"/>
              </a:rPr>
              <a:t>Only a small minority of organisations with a written policy had first adopted it in the previous 12 months while around a quarter had done so in the period of between one to five years prior to the survey.</a:t>
            </a:r>
          </a:p>
          <a:p>
            <a:pPr>
              <a:buNone/>
            </a:pPr>
            <a:r>
              <a:rPr lang="en-GB" sz="2200" b="1" dirty="0">
                <a:solidFill>
                  <a:srgbClr val="0070C0"/>
                </a:solidFill>
                <a:latin typeface="Comic Sans MS" pitchFamily="66" charset="0"/>
              </a:rPr>
              <a:t>What does this suggest?</a:t>
            </a:r>
          </a:p>
          <a:p>
            <a:pPr>
              <a:buNone/>
            </a:pPr>
            <a:r>
              <a:rPr lang="en-GB" sz="2200" i="1" dirty="0">
                <a:solidFill>
                  <a:srgbClr val="FF0000"/>
                </a:solidFill>
                <a:latin typeface="Comic Sans MS" pitchFamily="66" charset="0"/>
              </a:rPr>
              <a:t>Many organisations </a:t>
            </a:r>
            <a:r>
              <a:rPr lang="en-GB" sz="2200" i="1" dirty="0" smtClean="0">
                <a:solidFill>
                  <a:srgbClr val="FF0000"/>
                </a:solidFill>
                <a:latin typeface="Comic Sans MS" pitchFamily="66" charset="0"/>
              </a:rPr>
              <a:t>were prompted </a:t>
            </a:r>
            <a:r>
              <a:rPr lang="en-GB" sz="2200" i="1" dirty="0">
                <a:solidFill>
                  <a:srgbClr val="FF0000"/>
                </a:solidFill>
                <a:latin typeface="Comic Sans MS" pitchFamily="66" charset="0"/>
              </a:rPr>
              <a:t>to adopt </a:t>
            </a:r>
            <a:r>
              <a:rPr lang="en-GB" sz="2200" i="1" dirty="0" smtClean="0">
                <a:solidFill>
                  <a:srgbClr val="FF0000"/>
                </a:solidFill>
                <a:latin typeface="Comic Sans MS" pitchFamily="66" charset="0"/>
              </a:rPr>
              <a:t>having a written equality policy </a:t>
            </a:r>
          </a:p>
          <a:p>
            <a:pPr>
              <a:buNone/>
            </a:pPr>
            <a:r>
              <a:rPr lang="en-GB" sz="2200" i="1" dirty="0" smtClean="0">
                <a:solidFill>
                  <a:srgbClr val="FF0000"/>
                </a:solidFill>
                <a:latin typeface="Comic Sans MS" pitchFamily="66" charset="0"/>
              </a:rPr>
              <a:t>in the months </a:t>
            </a:r>
            <a:r>
              <a:rPr lang="en-GB" sz="2200" i="1" dirty="0">
                <a:solidFill>
                  <a:srgbClr val="FF0000"/>
                </a:solidFill>
                <a:latin typeface="Comic Sans MS" pitchFamily="66" charset="0"/>
              </a:rPr>
              <a:t>leading up to the implementation of Equality Act</a:t>
            </a:r>
          </a:p>
          <a:p>
            <a:endParaRPr lang="en-GB" sz="2200" dirty="0">
              <a:latin typeface="Comic Sans MS" pitchFamily="66" charset="0"/>
            </a:endParaRPr>
          </a:p>
          <a:p>
            <a:r>
              <a:rPr lang="en-GB" sz="2200" dirty="0">
                <a:latin typeface="Comic Sans MS" pitchFamily="66" charset="0"/>
              </a:rPr>
              <a:t>More than half of those surveyed reported that their policies had been updated in the previous 12 months. Those</a:t>
            </a:r>
            <a:r>
              <a:rPr lang="en-GB" sz="2400" dirty="0">
                <a:latin typeface="Comic Sans MS" pitchFamily="66" charset="0"/>
              </a:rPr>
              <a:t> that had recently updated policies were more likely to feel well informed about the Act. However, having a policy is positively associated with awareness of the Act, even where it has not been updated. </a:t>
            </a:r>
          </a:p>
          <a:p>
            <a:endParaRPr lang="en-GB" sz="2200" dirty="0">
              <a:latin typeface="Comic Sans MS" pitchFamily="66" charset="0"/>
            </a:endParaRPr>
          </a:p>
          <a:p>
            <a:pPr>
              <a:buNone/>
            </a:pPr>
            <a:r>
              <a:rPr lang="en-GB" sz="2200" b="1" dirty="0">
                <a:solidFill>
                  <a:srgbClr val="0070C0"/>
                </a:solidFill>
                <a:latin typeface="Comic Sans MS" pitchFamily="66" charset="0"/>
              </a:rPr>
              <a:t>What might this suggest in regard to the influence and success of the Equality Act?</a:t>
            </a:r>
          </a:p>
          <a:p>
            <a:pPr>
              <a:buNone/>
            </a:pPr>
            <a:r>
              <a:rPr lang="en-GB" sz="2200" i="1" dirty="0">
                <a:solidFill>
                  <a:srgbClr val="FF0000"/>
                </a:solidFill>
                <a:latin typeface="Comic Sans MS" pitchFamily="66" charset="0"/>
              </a:rPr>
              <a:t>This may indicate a response to the introduction of the  Act which has lead</a:t>
            </a:r>
          </a:p>
          <a:p>
            <a:pPr>
              <a:buNone/>
            </a:pPr>
            <a:r>
              <a:rPr lang="en-GB" sz="2200" i="1" dirty="0">
                <a:solidFill>
                  <a:srgbClr val="FF0000"/>
                </a:solidFill>
                <a:latin typeface="Comic Sans MS" pitchFamily="66" charset="0"/>
              </a:rPr>
              <a:t>to  organisations finding out about the Act and updating of the policies. </a:t>
            </a:r>
          </a:p>
          <a:p>
            <a:pPr>
              <a:buNone/>
            </a:pPr>
            <a:endParaRPr lang="en-GB" i="1" dirty="0">
              <a:latin typeface="Comic Sans MS" pitchFamily="66" charset="0"/>
            </a:endParaRPr>
          </a:p>
          <a:p>
            <a:pPr>
              <a:buNone/>
            </a:pPr>
            <a:endParaRPr lang="en-GB" i="1"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0" y="1052736"/>
            <a:ext cx="9144000" cy="5073427"/>
          </a:xfrm>
        </p:spPr>
        <p:txBody>
          <a:bodyPr>
            <a:normAutofit fontScale="70000" lnSpcReduction="20000"/>
          </a:bodyPr>
          <a:lstStyle/>
          <a:p>
            <a:r>
              <a:rPr lang="en-GB" dirty="0">
                <a:latin typeface="Comic Sans MS" pitchFamily="66" charset="0"/>
              </a:rPr>
              <a:t>Twelve per cent of respondents said they did not know which characteristics were covered by equality legislation. </a:t>
            </a:r>
          </a:p>
          <a:p>
            <a:r>
              <a:rPr lang="en-GB" dirty="0">
                <a:latin typeface="Comic Sans MS" pitchFamily="66" charset="0"/>
              </a:rPr>
              <a:t>Where at least one characteristic was named, only two characteristics (race and disability) were named by more than half of respondents (64 per cent and 52 per cent, respectively) </a:t>
            </a:r>
          </a:p>
          <a:p>
            <a:r>
              <a:rPr lang="en-GB" dirty="0">
                <a:latin typeface="Comic Sans MS" pitchFamily="66" charset="0"/>
              </a:rPr>
              <a:t>Sex was identified by 41 per cent. This is surprising given that  85 % of written policies explicitly mentioned sex. </a:t>
            </a:r>
          </a:p>
          <a:p>
            <a:r>
              <a:rPr lang="en-GB" dirty="0">
                <a:latin typeface="Comic Sans MS" pitchFamily="66" charset="0"/>
              </a:rPr>
              <a:t>Among the respondents who confirmed that their policy covered sex, fewer than half (47 per cent) subsequently recognised that equality legislation covered this characteristic. </a:t>
            </a:r>
          </a:p>
          <a:p>
            <a:pPr>
              <a:buNone/>
            </a:pPr>
            <a:endParaRPr lang="en-GB" b="1" dirty="0">
              <a:latin typeface="Comic Sans MS" pitchFamily="66" charset="0"/>
            </a:endParaRPr>
          </a:p>
          <a:p>
            <a:pPr>
              <a:buNone/>
            </a:pPr>
            <a:r>
              <a:rPr lang="en-GB" b="1" dirty="0">
                <a:solidFill>
                  <a:srgbClr val="0070C0"/>
                </a:solidFill>
                <a:latin typeface="Comic Sans MS" pitchFamily="66" charset="0"/>
              </a:rPr>
              <a:t>What might this suggest?</a:t>
            </a:r>
          </a:p>
          <a:p>
            <a:pPr>
              <a:buNone/>
            </a:pPr>
            <a:r>
              <a:rPr lang="en-GB" i="1" dirty="0">
                <a:solidFill>
                  <a:srgbClr val="FF0000"/>
                </a:solidFill>
                <a:latin typeface="Comic Sans MS" pitchFamily="66" charset="0"/>
              </a:rPr>
              <a:t>The researchers suggest this inconsistency may reflect that some </a:t>
            </a:r>
          </a:p>
          <a:p>
            <a:pPr>
              <a:buNone/>
            </a:pPr>
            <a:r>
              <a:rPr lang="en-GB" i="1" dirty="0">
                <a:solidFill>
                  <a:srgbClr val="FF0000"/>
                </a:solidFill>
                <a:latin typeface="Comic Sans MS" pitchFamily="66" charset="0"/>
              </a:rPr>
              <a:t>respondents are confused by what the term equality legislation </a:t>
            </a:r>
          </a:p>
          <a:p>
            <a:pPr>
              <a:buNone/>
            </a:pPr>
            <a:r>
              <a:rPr lang="en-GB" i="1" dirty="0">
                <a:solidFill>
                  <a:srgbClr val="FF0000"/>
                </a:solidFill>
                <a:latin typeface="Comic Sans MS" pitchFamily="66" charset="0"/>
              </a:rPr>
              <a:t>covers; they may view it as complementing longstanding legislation </a:t>
            </a:r>
          </a:p>
          <a:p>
            <a:pPr>
              <a:buNone/>
            </a:pPr>
            <a:r>
              <a:rPr lang="en-GB" i="1" dirty="0">
                <a:solidFill>
                  <a:srgbClr val="FF0000"/>
                </a:solidFill>
                <a:latin typeface="Comic Sans MS" pitchFamily="66" charset="0"/>
              </a:rPr>
              <a:t>such as the Sex Discrimination Act rather than replacing it.</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normAutofit fontScale="70000" lnSpcReduction="20000"/>
          </a:bodyPr>
          <a:lstStyle/>
          <a:p>
            <a:r>
              <a:rPr lang="en-GB" dirty="0">
                <a:latin typeface="Comic Sans MS" pitchFamily="66" charset="0"/>
              </a:rPr>
              <a:t>Although a majority of respondents had not actively sought information on the Equality Act, three-quarters felt their organisation’s awareness of the Act was as good as was needed </a:t>
            </a:r>
          </a:p>
          <a:p>
            <a:r>
              <a:rPr lang="en-GB" dirty="0">
                <a:latin typeface="Comic Sans MS" pitchFamily="66" charset="0"/>
              </a:rPr>
              <a:t>A majority respondents felt that the introduction of the Equality Act had not raised the importance of equality matters in their organisation. </a:t>
            </a:r>
          </a:p>
          <a:p>
            <a:r>
              <a:rPr lang="en-GB" dirty="0">
                <a:latin typeface="Comic Sans MS" pitchFamily="66" charset="0"/>
              </a:rPr>
              <a:t>A similar number also (77 %) reported that it had not affected the establishment’s operations or practices. When asked why not, 70 per cent stated that their organisation had been fully compliant already. </a:t>
            </a:r>
          </a:p>
          <a:p>
            <a:pPr>
              <a:buNone/>
            </a:pPr>
            <a:r>
              <a:rPr lang="en-GB" b="1" dirty="0">
                <a:solidFill>
                  <a:srgbClr val="0070C0"/>
                </a:solidFill>
                <a:latin typeface="Comic Sans MS" pitchFamily="66" charset="0"/>
              </a:rPr>
              <a:t>What does this suggest?</a:t>
            </a:r>
          </a:p>
          <a:p>
            <a:pPr>
              <a:buNone/>
            </a:pPr>
            <a:r>
              <a:rPr lang="en-GB" i="1" dirty="0">
                <a:solidFill>
                  <a:srgbClr val="FF0000"/>
                </a:solidFill>
                <a:latin typeface="Comic Sans MS" pitchFamily="66" charset="0"/>
              </a:rPr>
              <a:t>Organisations are confident in their approach to equality and were already complying with the Act at the time of the research.</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0" y="548680"/>
            <a:ext cx="9144000" cy="5577483"/>
          </a:xfrm>
        </p:spPr>
        <p:txBody>
          <a:bodyPr>
            <a:normAutofit fontScale="55000" lnSpcReduction="20000"/>
          </a:bodyPr>
          <a:lstStyle/>
          <a:p>
            <a:r>
              <a:rPr lang="en-GB" dirty="0">
                <a:latin typeface="Comic Sans MS" pitchFamily="66" charset="0"/>
              </a:rPr>
              <a:t>Respondents were asked whether their organisation had taken deliberate steps in the previous two years to increase the employment of groups of people who were felt to be under-represented in the workforce. Given the relative newness of the Act it is to some extent to be expected that they would have done so.</a:t>
            </a:r>
          </a:p>
          <a:p>
            <a:r>
              <a:rPr lang="en-GB" dirty="0">
                <a:latin typeface="Comic Sans MS" pitchFamily="66" charset="0"/>
              </a:rPr>
              <a:t> Only a small minority (14 per cent) of all respondents reported that their organisation had taken steps to recruit under-represented groups </a:t>
            </a:r>
          </a:p>
          <a:p>
            <a:r>
              <a:rPr lang="en-GB" dirty="0">
                <a:latin typeface="Comic Sans MS" pitchFamily="66" charset="0"/>
              </a:rPr>
              <a:t>Where steps had been taken, the most common targets were black and minority ethnic groups (44 per cent); people with disabilities (32 per cent); diverse age groups (23 per cent) and women (20 per cent). </a:t>
            </a:r>
          </a:p>
          <a:p>
            <a:endParaRPr lang="en-GB" dirty="0">
              <a:latin typeface="Comic Sans MS" pitchFamily="66" charset="0"/>
            </a:endParaRPr>
          </a:p>
          <a:p>
            <a:r>
              <a:rPr lang="en-GB" dirty="0">
                <a:latin typeface="Comic Sans MS" pitchFamily="66" charset="0"/>
              </a:rPr>
              <a:t>Respondents were told that the Equality Act allows employers to take positive action in recruitment and promotion to counteract under-representation in their organisation. Examples given included employing a male primary school teacher to counteract the under-representation of men in that environment. Respondents were asked whether they had heard of the term ‘positive action’ in that context. Just over a third of respondents (37 per cent) had heard of the term positive action with that meaning.</a:t>
            </a:r>
          </a:p>
          <a:p>
            <a:pPr>
              <a:buNone/>
            </a:pPr>
            <a:r>
              <a:rPr lang="en-GB" b="1" dirty="0">
                <a:solidFill>
                  <a:srgbClr val="0070C0"/>
                </a:solidFill>
                <a:latin typeface="Comic Sans MS" pitchFamily="66" charset="0"/>
              </a:rPr>
              <a:t>What does this suggest?</a:t>
            </a:r>
          </a:p>
          <a:p>
            <a:pPr>
              <a:buNone/>
            </a:pPr>
            <a:r>
              <a:rPr lang="en-GB" i="1" dirty="0">
                <a:solidFill>
                  <a:srgbClr val="FF0000"/>
                </a:solidFill>
                <a:latin typeface="Comic Sans MS" pitchFamily="66" charset="0"/>
              </a:rPr>
              <a:t>May be there is a need for information or awareness raising around this  aspect of</a:t>
            </a:r>
          </a:p>
          <a:p>
            <a:pPr>
              <a:buNone/>
            </a:pPr>
            <a:r>
              <a:rPr lang="en-GB" i="1" dirty="0">
                <a:solidFill>
                  <a:srgbClr val="FF0000"/>
                </a:solidFill>
                <a:latin typeface="Comic Sans MS" pitchFamily="66" charset="0"/>
              </a:rPr>
              <a:t>the Equality Act</a:t>
            </a:r>
            <a:r>
              <a:rPr lang="en-GB" dirty="0">
                <a:solidFill>
                  <a:srgbClr val="FF0000"/>
                </a:solidFill>
                <a:latin typeface="Comic Sans MS" pitchFamily="66" charset="0"/>
              </a:rPr>
              <a:t> </a:t>
            </a:r>
            <a:r>
              <a:rPr lang="en-GB" i="1" dirty="0">
                <a:solidFill>
                  <a:srgbClr val="FF0000"/>
                </a:solidFill>
                <a:latin typeface="Comic Sans MS" pitchFamily="66" charset="0"/>
              </a:rPr>
              <a:t>as possibly  organisations  are unclear of the legal support for </a:t>
            </a:r>
          </a:p>
          <a:p>
            <a:pPr>
              <a:buNone/>
            </a:pPr>
            <a:r>
              <a:rPr lang="en-GB" i="1" dirty="0">
                <a:solidFill>
                  <a:srgbClr val="FF0000"/>
                </a:solidFill>
                <a:latin typeface="Comic Sans MS" pitchFamily="66" charset="0"/>
              </a:rPr>
              <a:t>positive action . </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latin typeface="Comic Sans MS" pitchFamily="66" charset="0"/>
              </a:rPr>
              <a:t>Use of the Equality Act</a:t>
            </a:r>
          </a:p>
        </p:txBody>
      </p:sp>
      <p:sp>
        <p:nvSpPr>
          <p:cNvPr id="3" name="Content Placeholder 2"/>
          <p:cNvSpPr>
            <a:spLocks noGrp="1"/>
          </p:cNvSpPr>
          <p:nvPr>
            <p:ph idx="1"/>
          </p:nvPr>
        </p:nvSpPr>
        <p:spPr/>
        <p:txBody>
          <a:bodyPr>
            <a:normAutofit fontScale="70000" lnSpcReduction="20000"/>
          </a:bodyPr>
          <a:lstStyle/>
          <a:p>
            <a:r>
              <a:rPr lang="en-GB" dirty="0">
                <a:latin typeface="Comic Sans MS" pitchFamily="66" charset="0"/>
              </a:rPr>
              <a:t>The research found that the great majority of organisations of all sizes have procedures in place for addressing employee claims of unequal treatment or discrimination </a:t>
            </a:r>
          </a:p>
          <a:p>
            <a:r>
              <a:rPr lang="en-GB" dirty="0">
                <a:latin typeface="Comic Sans MS" pitchFamily="66" charset="0"/>
              </a:rPr>
              <a:t>Only a small minority of organisations have needed to use such procedures recently, and only a handful of complaints have referred to the Equality Act. </a:t>
            </a:r>
          </a:p>
          <a:p>
            <a:pPr marL="0" indent="0">
              <a:buNone/>
            </a:pPr>
            <a:endParaRPr lang="en-GB" dirty="0">
              <a:latin typeface="Comic Sans MS" pitchFamily="66" charset="0"/>
            </a:endParaRPr>
          </a:p>
          <a:p>
            <a:pPr>
              <a:buNone/>
            </a:pPr>
            <a:r>
              <a:rPr lang="en-GB" b="1" dirty="0">
                <a:solidFill>
                  <a:srgbClr val="0070C0"/>
                </a:solidFill>
                <a:latin typeface="Comic Sans MS" pitchFamily="66" charset="0"/>
              </a:rPr>
              <a:t>Evaluation : </a:t>
            </a:r>
          </a:p>
          <a:p>
            <a:r>
              <a:rPr lang="en-GB" i="1" dirty="0">
                <a:solidFill>
                  <a:srgbClr val="FF0000"/>
                </a:solidFill>
                <a:latin typeface="Comic Sans MS" pitchFamily="66" charset="0"/>
              </a:rPr>
              <a:t>This could show that the Equality Act and the policies developed are encouraging good equalities practice. However, a very low use of complaints procedure could also be a sign that people may have a low awareness of, or are reluctant to use, the channels open to them under the Equality Act. </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GB" dirty="0" smtClean="0">
                <a:latin typeface="Comic Sans MS" pitchFamily="66" charset="0"/>
              </a:rPr>
              <a:t>2. Comment </a:t>
            </a:r>
            <a:r>
              <a:rPr lang="en-GB" dirty="0">
                <a:latin typeface="Comic Sans MS" pitchFamily="66" charset="0"/>
              </a:rPr>
              <a:t>on the Equality Act</a:t>
            </a:r>
          </a:p>
        </p:txBody>
      </p:sp>
      <p:sp>
        <p:nvSpPr>
          <p:cNvPr id="5" name="Subtitle 4"/>
          <p:cNvSpPr>
            <a:spLocks noGrp="1"/>
          </p:cNvSpPr>
          <p:nvPr>
            <p:ph type="subTitle" idx="1"/>
          </p:nvPr>
        </p:nvSpPr>
        <p:spPr/>
        <p:txBody>
          <a:bodyPr>
            <a:normAutofit fontScale="92500" lnSpcReduction="20000"/>
          </a:bodyPr>
          <a:lstStyle/>
          <a:p>
            <a:r>
              <a:rPr lang="en-GB" dirty="0">
                <a:latin typeface="Comic Sans MS" pitchFamily="66" charset="0"/>
              </a:rPr>
              <a:t>The Equality Act: one year on</a:t>
            </a:r>
          </a:p>
          <a:p>
            <a:r>
              <a:rPr lang="en-GB" dirty="0">
                <a:latin typeface="Comic Sans MS" pitchFamily="66" charset="0"/>
              </a:rPr>
              <a:t>Sandra Wallace , 14 Nov 2011</a:t>
            </a:r>
          </a:p>
          <a:p>
            <a:r>
              <a:rPr lang="en-GB" u="sng" dirty="0">
                <a:latin typeface="Comic Sans MS" pitchFamily="66" charset="0"/>
                <a:hlinkClick r:id="rId2"/>
              </a:rPr>
              <a:t>http://www.hrmagazine.co.uk/hro/news/1020426/the-equality-act</a:t>
            </a:r>
            <a:r>
              <a:rPr lang="en-GB" dirty="0">
                <a:latin typeface="Comic Sans MS" pitchFamily="66" charset="0"/>
              </a:rPr>
              <a:t> </a:t>
            </a:r>
          </a:p>
        </p:txBody>
      </p:sp>
    </p:spTree>
    <p:extLst>
      <p:ext uri="{BB962C8B-B14F-4D97-AF65-F5344CB8AC3E}">
        <p14:creationId xmlns:p14="http://schemas.microsoft.com/office/powerpoint/2010/main" val="400916286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7544" y="404664"/>
            <a:ext cx="8229600" cy="6048672"/>
          </a:xfrm>
        </p:spPr>
        <p:txBody>
          <a:bodyPr>
            <a:noAutofit/>
          </a:bodyPr>
          <a:lstStyle/>
          <a:p>
            <a:r>
              <a:rPr lang="en-GB" sz="2000" dirty="0" smtClean="0">
                <a:latin typeface="Comic Sans MS" pitchFamily="66" charset="0"/>
              </a:rPr>
              <a:t>A </a:t>
            </a:r>
            <a:r>
              <a:rPr lang="en-GB" sz="2000" dirty="0">
                <a:latin typeface="Comic Sans MS" pitchFamily="66" charset="0"/>
              </a:rPr>
              <a:t>lawyer specialising in Equality &amp; Diversity.</a:t>
            </a:r>
          </a:p>
          <a:p>
            <a:r>
              <a:rPr lang="en-GB" sz="2000" dirty="0">
                <a:latin typeface="Comic Sans MS" pitchFamily="66" charset="0"/>
              </a:rPr>
              <a:t>She considers that </a:t>
            </a:r>
            <a:r>
              <a:rPr lang="en-GB" sz="2000" dirty="0">
                <a:solidFill>
                  <a:srgbClr val="FF0000"/>
                </a:solidFill>
                <a:latin typeface="Comic Sans MS" pitchFamily="66" charset="0"/>
              </a:rPr>
              <a:t>the act has achieved much success with its first aim by bringing </a:t>
            </a:r>
            <a:r>
              <a:rPr lang="en-GB" sz="2000" dirty="0" smtClean="0">
                <a:solidFill>
                  <a:srgbClr val="FF0000"/>
                </a:solidFill>
                <a:latin typeface="Comic Sans MS" pitchFamily="66" charset="0"/>
              </a:rPr>
              <a:t>together legislation through </a:t>
            </a:r>
            <a:r>
              <a:rPr lang="en-GB" sz="2000" dirty="0">
                <a:solidFill>
                  <a:srgbClr val="FF0000"/>
                </a:solidFill>
                <a:latin typeface="Comic Sans MS" pitchFamily="66" charset="0"/>
              </a:rPr>
              <a:t>the concept of 'protected characteristics'. </a:t>
            </a:r>
          </a:p>
          <a:p>
            <a:pPr marL="0" indent="0">
              <a:buNone/>
            </a:pPr>
            <a:endParaRPr lang="en-GB" sz="2000" dirty="0">
              <a:latin typeface="Comic Sans MS" pitchFamily="66" charset="0"/>
            </a:endParaRPr>
          </a:p>
          <a:p>
            <a:r>
              <a:rPr lang="en-GB" sz="2000" dirty="0">
                <a:latin typeface="Comic Sans MS" pitchFamily="66" charset="0"/>
              </a:rPr>
              <a:t>Suggests that in its second aim, the acts  success has, been more limited. </a:t>
            </a:r>
            <a:r>
              <a:rPr lang="en-GB" sz="2000" dirty="0">
                <a:solidFill>
                  <a:srgbClr val="FF0000"/>
                </a:solidFill>
                <a:latin typeface="Comic Sans MS" pitchFamily="66" charset="0"/>
              </a:rPr>
              <a:t>Despite the introduction of a number of new provisions including rules on gender pay reporting, pay secrecy clauses, positive action and combined discrimination</a:t>
            </a:r>
            <a:r>
              <a:rPr lang="en-GB" sz="2000" dirty="0">
                <a:latin typeface="Comic Sans MS" pitchFamily="66" charset="0"/>
              </a:rPr>
              <a:t>; it has become clear over the past year that </a:t>
            </a:r>
            <a:r>
              <a:rPr lang="en-GB" sz="2000" dirty="0">
                <a:solidFill>
                  <a:srgbClr val="FF0000"/>
                </a:solidFill>
                <a:latin typeface="Comic Sans MS" pitchFamily="66" charset="0"/>
              </a:rPr>
              <a:t>these measures do not have the weight that was widely anticipated before the act came into force.</a:t>
            </a:r>
          </a:p>
          <a:p>
            <a:pPr marL="0" indent="0">
              <a:buNone/>
            </a:pPr>
            <a:endParaRPr lang="en-GB" sz="2000" dirty="0">
              <a:latin typeface="Comic Sans MS" pitchFamily="66" charset="0"/>
            </a:endParaRPr>
          </a:p>
          <a:p>
            <a:r>
              <a:rPr lang="en-GB" sz="2000" dirty="0">
                <a:latin typeface="Comic Sans MS" pitchFamily="66" charset="0"/>
              </a:rPr>
              <a:t>She suggests </a:t>
            </a:r>
            <a:r>
              <a:rPr lang="en-GB" sz="2000" dirty="0">
                <a:solidFill>
                  <a:srgbClr val="FF0000"/>
                </a:solidFill>
                <a:latin typeface="Comic Sans MS" pitchFamily="66" charset="0"/>
              </a:rPr>
              <a:t>the rules on positive action in recruitment and promotion are tied to a number of conditions, making them difficult</a:t>
            </a:r>
            <a:r>
              <a:rPr lang="en-GB" sz="2000" dirty="0">
                <a:latin typeface="Comic Sans MS" pitchFamily="66" charset="0"/>
              </a:rPr>
              <a:t> and the </a:t>
            </a:r>
            <a:r>
              <a:rPr lang="en-GB" sz="2000" dirty="0">
                <a:solidFill>
                  <a:srgbClr val="FF0000"/>
                </a:solidFill>
                <a:latin typeface="Comic Sans MS" pitchFamily="66" charset="0"/>
              </a:rPr>
              <a:t>Government has confirmed that it will not bring into force the provisions making combined discrimination unlawful.</a:t>
            </a:r>
          </a:p>
        </p:txBody>
      </p:sp>
    </p:spTree>
    <p:extLst>
      <p:ext uri="{BB962C8B-B14F-4D97-AF65-F5344CB8AC3E}">
        <p14:creationId xmlns:p14="http://schemas.microsoft.com/office/powerpoint/2010/main" val="5915274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04664"/>
            <a:ext cx="8229600" cy="5721499"/>
          </a:xfrm>
        </p:spPr>
        <p:txBody>
          <a:bodyPr>
            <a:normAutofit fontScale="32500" lnSpcReduction="20000"/>
          </a:bodyPr>
          <a:lstStyle/>
          <a:p>
            <a:r>
              <a:rPr lang="en-GB" sz="5500" dirty="0">
                <a:latin typeface="Comic Sans MS" pitchFamily="66" charset="0"/>
              </a:rPr>
              <a:t>One area in which </a:t>
            </a:r>
            <a:r>
              <a:rPr lang="en-GB" sz="5500" dirty="0">
                <a:solidFill>
                  <a:srgbClr val="FF0000"/>
                </a:solidFill>
                <a:latin typeface="Comic Sans MS" pitchFamily="66" charset="0"/>
              </a:rPr>
              <a:t>the act has successfully strengthened the law is in relation to disability discrimination, this had  an immediate impact on employers, and forced employers to carefully review their old policies and procedures.</a:t>
            </a:r>
          </a:p>
          <a:p>
            <a:r>
              <a:rPr lang="en-GB" sz="5500" dirty="0">
                <a:latin typeface="Comic Sans MS" pitchFamily="66" charset="0"/>
              </a:rPr>
              <a:t>The act, made indirect disability discrimination unlawful. This  may be used to challenge policies and procedures, such as absence management procedures, which might have a significant impact on employees with a disability.</a:t>
            </a:r>
          </a:p>
          <a:p>
            <a:r>
              <a:rPr lang="en-GB" sz="5500" dirty="0">
                <a:latin typeface="Comic Sans MS" pitchFamily="66" charset="0"/>
              </a:rPr>
              <a:t>Under the act a disabled person is now protected from unfavourable treatment (</a:t>
            </a:r>
            <a:r>
              <a:rPr lang="en-GB" sz="5500" dirty="0" err="1">
                <a:latin typeface="Comic Sans MS" pitchFamily="66" charset="0"/>
              </a:rPr>
              <a:t>eg</a:t>
            </a:r>
            <a:r>
              <a:rPr lang="en-GB" sz="5500" dirty="0">
                <a:latin typeface="Comic Sans MS" pitchFamily="66" charset="0"/>
              </a:rPr>
              <a:t> disciplinary proceedings) because of something arising in consequence of their disability (</a:t>
            </a:r>
            <a:r>
              <a:rPr lang="en-GB" sz="5500" dirty="0" err="1">
                <a:latin typeface="Comic Sans MS" pitchFamily="66" charset="0"/>
              </a:rPr>
              <a:t>eg</a:t>
            </a:r>
            <a:r>
              <a:rPr lang="en-GB" sz="5500" dirty="0">
                <a:latin typeface="Comic Sans MS" pitchFamily="66" charset="0"/>
              </a:rPr>
              <a:t> long term absence)</a:t>
            </a:r>
          </a:p>
          <a:p>
            <a:r>
              <a:rPr lang="en-GB" sz="5500" dirty="0">
                <a:latin typeface="Comic Sans MS" pitchFamily="66" charset="0"/>
              </a:rPr>
              <a:t>Another key development under the act is the ban on pre-employment health questions, except in certain prescribed circumstances. In the past year, therefore, employers who previously included health questionnaires as part of their standard recruitment processes have had to think very carefully about how to deal with this. </a:t>
            </a:r>
          </a:p>
          <a:p>
            <a:r>
              <a:rPr lang="en-GB" sz="5500" dirty="0">
                <a:latin typeface="Comic Sans MS" pitchFamily="66" charset="0"/>
              </a:rPr>
              <a:t>One year on, cases interpreting the new act have yet to filter through the tribunal system.  It is only then that we will know  the true impact of the act and the extent to which the overhaul of nearly half a century's worth of discrimination legislation has been worthwhile.</a:t>
            </a:r>
          </a:p>
          <a:p>
            <a:pPr marL="0" indent="0">
              <a:buNone/>
            </a:pPr>
            <a:endParaRPr lang="en-GB" dirty="0">
              <a:latin typeface="Comic Sans MS" pitchFamily="66" charset="0"/>
            </a:endParaRPr>
          </a:p>
        </p:txBody>
      </p:sp>
    </p:spTree>
    <p:extLst>
      <p:ext uri="{BB962C8B-B14F-4D97-AF65-F5344CB8AC3E}">
        <p14:creationId xmlns:p14="http://schemas.microsoft.com/office/powerpoint/2010/main" val="334055878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GB" dirty="0" smtClean="0">
                <a:latin typeface="Comic Sans MS" panose="030F0702030302020204" pitchFamily="66" charset="0"/>
              </a:rPr>
              <a:t>3. Comment </a:t>
            </a:r>
            <a:r>
              <a:rPr lang="en-GB" dirty="0">
                <a:latin typeface="Comic Sans MS" panose="030F0702030302020204" pitchFamily="66" charset="0"/>
              </a:rPr>
              <a:t>on the Equality Act</a:t>
            </a:r>
          </a:p>
        </p:txBody>
      </p:sp>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69938" y="4293096"/>
            <a:ext cx="1676443" cy="2135144"/>
          </a:xfrm>
          <a:prstGeom prst="rect">
            <a:avLst/>
          </a:prstGeom>
        </p:spPr>
      </p:pic>
      <p:sp>
        <p:nvSpPr>
          <p:cNvPr id="5" name="Subtitle 4"/>
          <p:cNvSpPr>
            <a:spLocks noGrp="1"/>
          </p:cNvSpPr>
          <p:nvPr>
            <p:ph type="subTitle" idx="1"/>
          </p:nvPr>
        </p:nvSpPr>
        <p:spPr>
          <a:xfrm>
            <a:off x="1371600" y="3886200"/>
            <a:ext cx="6400800" cy="2207096"/>
          </a:xfrm>
        </p:spPr>
        <p:txBody>
          <a:bodyPr>
            <a:normAutofit/>
          </a:bodyPr>
          <a:lstStyle/>
          <a:p>
            <a:r>
              <a:rPr lang="en-GB" dirty="0">
                <a:latin typeface="Comic Sans MS" pitchFamily="66" charset="0"/>
              </a:rPr>
              <a:t>(</a:t>
            </a:r>
            <a:r>
              <a:rPr lang="en-GB" dirty="0" err="1">
                <a:latin typeface="Comic Sans MS" pitchFamily="66" charset="0"/>
              </a:rPr>
              <a:t>Janes</a:t>
            </a:r>
            <a:r>
              <a:rPr lang="en-GB" dirty="0">
                <a:latin typeface="Comic Sans MS" pitchFamily="66" charset="0"/>
              </a:rPr>
              <a:t> S 2013)</a:t>
            </a:r>
          </a:p>
          <a:p>
            <a:r>
              <a:rPr lang="en-GB" u="sng" dirty="0">
                <a:latin typeface="Comic Sans MS" pitchFamily="66" charset="0"/>
                <a:hlinkClick r:id="rId3"/>
              </a:rPr>
              <a:t>http://www.discriminationhelp.org.uk/equality-act-2010-what-difference-has-it-made/</a:t>
            </a:r>
            <a:endParaRPr lang="en-GB" u="sng" dirty="0">
              <a:latin typeface="Comic Sans MS" pitchFamily="66" charset="0"/>
            </a:endParaRPr>
          </a:p>
          <a:p>
            <a:endParaRPr lang="en-GB" u="sng" dirty="0">
              <a:latin typeface="Comic Sans MS" pitchFamily="66" charset="0"/>
            </a:endParaRPr>
          </a:p>
          <a:p>
            <a:endParaRPr lang="en-GB" dirty="0">
              <a:latin typeface="Comic Sans MS" pitchFamily="66" charset="0"/>
            </a:endParaRPr>
          </a:p>
          <a:p>
            <a:endParaRPr lang="en-GB" dirty="0"/>
          </a:p>
        </p:txBody>
      </p:sp>
    </p:spTree>
    <p:extLst>
      <p:ext uri="{BB962C8B-B14F-4D97-AF65-F5344CB8AC3E}">
        <p14:creationId xmlns:p14="http://schemas.microsoft.com/office/powerpoint/2010/main" val="253322705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512" y="274638"/>
            <a:ext cx="8856984" cy="994122"/>
          </a:xfrm>
        </p:spPr>
        <p:txBody>
          <a:bodyPr>
            <a:noAutofit/>
          </a:bodyPr>
          <a:lstStyle/>
          <a:p>
            <a:pPr algn="l"/>
            <a:r>
              <a:rPr lang="en-GB" sz="2400" b="1" dirty="0">
                <a:latin typeface="Comic Sans MS" pitchFamily="66" charset="0"/>
              </a:rPr>
              <a:t>Opinion on the effectiveness of the Equality Act 2010 </a:t>
            </a:r>
            <a:r>
              <a:rPr lang="en-GB" sz="2000" dirty="0">
                <a:latin typeface="Comic Sans MS" pitchFamily="66" charset="0"/>
              </a:rPr>
              <a:t>from </a:t>
            </a:r>
            <a:r>
              <a:rPr lang="en-GB" sz="2000" dirty="0" err="1">
                <a:latin typeface="Comic Sans MS" pitchFamily="66" charset="0"/>
              </a:rPr>
              <a:t>Shantele</a:t>
            </a:r>
            <a:r>
              <a:rPr lang="en-GB" sz="2000" dirty="0">
                <a:latin typeface="Comic Sans MS" pitchFamily="66" charset="0"/>
              </a:rPr>
              <a:t> Janes, </a:t>
            </a:r>
            <a:r>
              <a:rPr lang="en-GB" sz="2000" dirty="0" smtClean="0">
                <a:latin typeface="Comic Sans MS" pitchFamily="66" charset="0"/>
              </a:rPr>
              <a:t>Director of </a:t>
            </a:r>
            <a:r>
              <a:rPr lang="en-GB" sz="2000" dirty="0">
                <a:latin typeface="Comic Sans MS" pitchFamily="66" charset="0"/>
              </a:rPr>
              <a:t>Cheshire, </a:t>
            </a:r>
            <a:r>
              <a:rPr lang="en-GB" sz="2000" dirty="0" err="1">
                <a:latin typeface="Comic Sans MS" pitchFamily="66" charset="0"/>
              </a:rPr>
              <a:t>Halton</a:t>
            </a:r>
            <a:r>
              <a:rPr lang="en-GB" sz="2000" dirty="0">
                <a:latin typeface="Comic Sans MS" pitchFamily="66" charset="0"/>
              </a:rPr>
              <a:t> &amp; Warrington Race &amp; Equality Centre.</a:t>
            </a:r>
          </a:p>
        </p:txBody>
      </p:sp>
      <p:sp>
        <p:nvSpPr>
          <p:cNvPr id="3" name="Content Placeholder 2"/>
          <p:cNvSpPr>
            <a:spLocks noGrp="1"/>
          </p:cNvSpPr>
          <p:nvPr>
            <p:ph idx="1"/>
          </p:nvPr>
        </p:nvSpPr>
        <p:spPr>
          <a:xfrm>
            <a:off x="457200" y="1268760"/>
            <a:ext cx="8229600" cy="4857403"/>
          </a:xfrm>
        </p:spPr>
        <p:txBody>
          <a:bodyPr>
            <a:normAutofit fontScale="25000" lnSpcReduction="20000"/>
          </a:bodyPr>
          <a:lstStyle/>
          <a:p>
            <a:pPr fontAlgn="base"/>
            <a:r>
              <a:rPr lang="en-GB" sz="8000" dirty="0" err="1">
                <a:latin typeface="Comic Sans MS" pitchFamily="66" charset="0"/>
              </a:rPr>
              <a:t>Janes</a:t>
            </a:r>
            <a:r>
              <a:rPr lang="en-GB" sz="8000" dirty="0">
                <a:latin typeface="Comic Sans MS" pitchFamily="66" charset="0"/>
              </a:rPr>
              <a:t> (2013)  supports the idea that the legislation behind discrimination law desperately needed to be overhauled  due to the differing levels of protection offered for different areas of equality. </a:t>
            </a:r>
          </a:p>
          <a:p>
            <a:pPr fontAlgn="base"/>
            <a:r>
              <a:rPr lang="en-GB" sz="8000" dirty="0" smtClean="0">
                <a:latin typeface="Comic Sans MS" pitchFamily="66" charset="0"/>
              </a:rPr>
              <a:t>“</a:t>
            </a:r>
            <a:r>
              <a:rPr lang="en-GB" sz="8000" dirty="0">
                <a:solidFill>
                  <a:srgbClr val="FF0000"/>
                </a:solidFill>
                <a:latin typeface="Comic Sans MS" pitchFamily="66" charset="0"/>
              </a:rPr>
              <a:t>Whilst the Equality Act 2010 is better drafted, it doesn’t change the fact that the law and process to pursue your rights in this area is still complex. ”</a:t>
            </a:r>
          </a:p>
          <a:p>
            <a:pPr fontAlgn="base"/>
            <a:r>
              <a:rPr lang="en-GB" sz="8000" dirty="0">
                <a:latin typeface="Comic Sans MS" pitchFamily="66" charset="0"/>
              </a:rPr>
              <a:t>She suggests it is </a:t>
            </a:r>
            <a:r>
              <a:rPr lang="en-GB" sz="8000" dirty="0">
                <a:solidFill>
                  <a:srgbClr val="FF0000"/>
                </a:solidFill>
                <a:latin typeface="Comic Sans MS" pitchFamily="66" charset="0"/>
              </a:rPr>
              <a:t>still difficult for people to take a claim forward as generally employers are better resourced and frighten clients</a:t>
            </a:r>
            <a:r>
              <a:rPr lang="en-GB" sz="8000" dirty="0">
                <a:latin typeface="Comic Sans MS" pitchFamily="66" charset="0"/>
              </a:rPr>
              <a:t> into submission, often </a:t>
            </a:r>
            <a:r>
              <a:rPr lang="en-GB" sz="8000" dirty="0">
                <a:solidFill>
                  <a:srgbClr val="FF0000"/>
                </a:solidFill>
                <a:latin typeface="Comic Sans MS" pitchFamily="66" charset="0"/>
              </a:rPr>
              <a:t>pushing them to settle cases for much less than they are worth by threats of costs against them.” </a:t>
            </a:r>
            <a:r>
              <a:rPr lang="en-GB" sz="8000" dirty="0" err="1">
                <a:latin typeface="Comic Sans MS" pitchFamily="66" charset="0"/>
              </a:rPr>
              <a:t>Janes</a:t>
            </a:r>
            <a:r>
              <a:rPr lang="en-GB" sz="8000" dirty="0">
                <a:latin typeface="Comic Sans MS" pitchFamily="66" charset="0"/>
              </a:rPr>
              <a:t> (2013) </a:t>
            </a:r>
          </a:p>
          <a:p>
            <a:pPr fontAlgn="base"/>
            <a:r>
              <a:rPr lang="en-GB" sz="8000" dirty="0" smtClean="0">
                <a:latin typeface="Comic Sans MS" pitchFamily="66" charset="0"/>
              </a:rPr>
              <a:t>She </a:t>
            </a:r>
            <a:r>
              <a:rPr lang="en-GB" sz="8000" dirty="0">
                <a:latin typeface="Comic Sans MS" pitchFamily="66" charset="0"/>
              </a:rPr>
              <a:t>suggest that her organisation are </a:t>
            </a:r>
            <a:r>
              <a:rPr lang="en-GB" sz="8000" dirty="0">
                <a:solidFill>
                  <a:srgbClr val="FF0000"/>
                </a:solidFill>
                <a:latin typeface="Comic Sans MS" pitchFamily="66" charset="0"/>
              </a:rPr>
              <a:t>still not seeing the numbers we expected under certain equality areas</a:t>
            </a:r>
            <a:r>
              <a:rPr lang="en-GB" sz="8000" dirty="0">
                <a:latin typeface="Comic Sans MS" pitchFamily="66" charset="0"/>
              </a:rPr>
              <a:t>, such as age and sexuality – “I think that’s </a:t>
            </a:r>
            <a:r>
              <a:rPr lang="en-GB" sz="8000" dirty="0">
                <a:solidFill>
                  <a:srgbClr val="FF0000"/>
                </a:solidFill>
                <a:latin typeface="Comic Sans MS" pitchFamily="66" charset="0"/>
              </a:rPr>
              <a:t>a combination of people still not being aware of their rights and the fact that people are struggling to find accessible advice.”</a:t>
            </a:r>
            <a:r>
              <a:rPr lang="en-GB" sz="8000" dirty="0">
                <a:latin typeface="Comic Sans MS" pitchFamily="66" charset="0"/>
              </a:rPr>
              <a:t> Janes (2013)</a:t>
            </a:r>
          </a:p>
          <a:p>
            <a:pPr fontAlgn="base"/>
            <a:endParaRPr lang="en-GB" dirty="0">
              <a:latin typeface="Comic Sans MS" pitchFamily="66" charset="0"/>
            </a:endParaRPr>
          </a:p>
          <a:p>
            <a:pPr fontAlgn="base"/>
            <a:r>
              <a:rPr lang="en-GB" sz="6400" dirty="0">
                <a:latin typeface="Comic Sans MS" pitchFamily="66" charset="0"/>
              </a:rPr>
              <a:t> </a:t>
            </a:r>
            <a:r>
              <a:rPr lang="en-GB" sz="6400" u="sng" dirty="0">
                <a:latin typeface="Comic Sans MS" pitchFamily="66" charset="0"/>
                <a:hlinkClick r:id="rId2"/>
              </a:rPr>
              <a:t>http://www.discriminationhelp.org.uk/equality-act-2010-what-difference-has-it-made</a:t>
            </a:r>
            <a:r>
              <a:rPr lang="en-GB" sz="6400" u="sng" dirty="0" smtClean="0">
                <a:latin typeface="Comic Sans MS" pitchFamily="66" charset="0"/>
                <a:hlinkClick r:id="rId2"/>
              </a:rPr>
              <a:t>/</a:t>
            </a:r>
            <a:endParaRPr lang="en-GB" sz="6400" u="sng" dirty="0" smtClean="0">
              <a:latin typeface="Comic Sans MS" pitchFamily="66" charset="0"/>
            </a:endParaRPr>
          </a:p>
          <a:p>
            <a:pPr fontAlgn="base"/>
            <a:endParaRPr lang="en-GB" dirty="0">
              <a:solidFill>
                <a:srgbClr val="FF0000"/>
              </a:solidFill>
            </a:endParaRPr>
          </a:p>
        </p:txBody>
      </p:sp>
    </p:spTree>
    <p:extLst>
      <p:ext uri="{BB962C8B-B14F-4D97-AF65-F5344CB8AC3E}">
        <p14:creationId xmlns:p14="http://schemas.microsoft.com/office/powerpoint/2010/main" val="41716057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a:latin typeface="Comic Sans MS" panose="030F0702030302020204" pitchFamily="66" charset="0"/>
              </a:rPr>
              <a:t>What do assess &amp; evaluate mean?</a:t>
            </a:r>
          </a:p>
        </p:txBody>
      </p:sp>
      <p:sp>
        <p:nvSpPr>
          <p:cNvPr id="3" name="Content Placeholder 2"/>
          <p:cNvSpPr>
            <a:spLocks noGrp="1"/>
          </p:cNvSpPr>
          <p:nvPr>
            <p:ph idx="1"/>
          </p:nvPr>
        </p:nvSpPr>
        <p:spPr/>
        <p:txBody>
          <a:bodyPr>
            <a:normAutofit fontScale="85000" lnSpcReduction="10000"/>
          </a:bodyPr>
          <a:lstStyle/>
          <a:p>
            <a:r>
              <a:rPr lang="en-GB" dirty="0">
                <a:solidFill>
                  <a:srgbClr val="FF0000"/>
                </a:solidFill>
                <a:latin typeface="Comic Sans MS" panose="030F0702030302020204" pitchFamily="66" charset="0"/>
              </a:rPr>
              <a:t>Assess</a:t>
            </a:r>
            <a:r>
              <a:rPr lang="en-GB" dirty="0">
                <a:latin typeface="Comic Sans MS" panose="030F0702030302020204" pitchFamily="66" charset="0"/>
              </a:rPr>
              <a:t> = to determine the significance or value or </a:t>
            </a:r>
            <a:r>
              <a:rPr lang="en-GB" dirty="0" smtClean="0">
                <a:latin typeface="Comic Sans MS" panose="030F0702030302020204" pitchFamily="66" charset="0"/>
              </a:rPr>
              <a:t>something.</a:t>
            </a:r>
          </a:p>
          <a:p>
            <a:pPr marL="0" indent="0">
              <a:buNone/>
            </a:pPr>
            <a:r>
              <a:rPr lang="en-GB" dirty="0">
                <a:latin typeface="Comic Sans MS" panose="030F0702030302020204" pitchFamily="66" charset="0"/>
              </a:rPr>
              <a:t> </a:t>
            </a:r>
            <a:r>
              <a:rPr lang="en-GB" dirty="0" smtClean="0">
                <a:latin typeface="Comic Sans MS" panose="030F0702030302020204" pitchFamily="66" charset="0"/>
              </a:rPr>
              <a:t>   Give </a:t>
            </a:r>
            <a:r>
              <a:rPr lang="en-GB" dirty="0">
                <a:latin typeface="Comic Sans MS" panose="030F0702030302020204" pitchFamily="66" charset="0"/>
              </a:rPr>
              <a:t>careful consideration to all the factors </a:t>
            </a:r>
            <a:endParaRPr lang="en-GB" dirty="0" smtClean="0">
              <a:latin typeface="Comic Sans MS" panose="030F0702030302020204" pitchFamily="66" charset="0"/>
            </a:endParaRPr>
          </a:p>
          <a:p>
            <a:pPr marL="0" indent="0">
              <a:buNone/>
            </a:pPr>
            <a:r>
              <a:rPr lang="en-GB" dirty="0">
                <a:latin typeface="Comic Sans MS" panose="030F0702030302020204" pitchFamily="66" charset="0"/>
              </a:rPr>
              <a:t> </a:t>
            </a:r>
            <a:r>
              <a:rPr lang="en-GB" dirty="0" smtClean="0">
                <a:latin typeface="Comic Sans MS" panose="030F0702030302020204" pitchFamily="66" charset="0"/>
              </a:rPr>
              <a:t>   that </a:t>
            </a:r>
            <a:r>
              <a:rPr lang="en-GB" dirty="0">
                <a:latin typeface="Comic Sans MS" panose="030F0702030302020204" pitchFamily="66" charset="0"/>
              </a:rPr>
              <a:t>apply and identify which are the most </a:t>
            </a:r>
            <a:endParaRPr lang="en-GB" dirty="0" smtClean="0">
              <a:latin typeface="Comic Sans MS" panose="030F0702030302020204" pitchFamily="66" charset="0"/>
            </a:endParaRPr>
          </a:p>
          <a:p>
            <a:pPr marL="0" indent="0">
              <a:buNone/>
            </a:pPr>
            <a:r>
              <a:rPr lang="en-GB" dirty="0">
                <a:latin typeface="Comic Sans MS" panose="030F0702030302020204" pitchFamily="66" charset="0"/>
              </a:rPr>
              <a:t> </a:t>
            </a:r>
            <a:r>
              <a:rPr lang="en-GB" dirty="0" smtClean="0">
                <a:latin typeface="Comic Sans MS" panose="030F0702030302020204" pitchFamily="66" charset="0"/>
              </a:rPr>
              <a:t>   important </a:t>
            </a:r>
            <a:r>
              <a:rPr lang="en-GB" dirty="0">
                <a:latin typeface="Comic Sans MS" panose="030F0702030302020204" pitchFamily="66" charset="0"/>
              </a:rPr>
              <a:t>and relevant, with </a:t>
            </a:r>
            <a:r>
              <a:rPr lang="en-GB" dirty="0" smtClean="0">
                <a:latin typeface="Comic Sans MS" panose="030F0702030302020204" pitchFamily="66" charset="0"/>
              </a:rPr>
              <a:t>reasons</a:t>
            </a:r>
          </a:p>
          <a:p>
            <a:r>
              <a:rPr lang="en-GB" dirty="0" smtClean="0">
                <a:solidFill>
                  <a:srgbClr val="FF0000"/>
                </a:solidFill>
                <a:latin typeface="Comic Sans MS" panose="030F0702030302020204" pitchFamily="66" charset="0"/>
              </a:rPr>
              <a:t>Evaluate</a:t>
            </a:r>
            <a:r>
              <a:rPr lang="en-GB" dirty="0" smtClean="0">
                <a:latin typeface="Comic Sans MS" panose="030F0702030302020204" pitchFamily="66" charset="0"/>
              </a:rPr>
              <a:t> </a:t>
            </a:r>
            <a:r>
              <a:rPr lang="en-GB" dirty="0">
                <a:latin typeface="Comic Sans MS" panose="030F0702030302020204" pitchFamily="66" charset="0"/>
              </a:rPr>
              <a:t>= to judge or determine the significance, worth or quality of something</a:t>
            </a:r>
            <a:r>
              <a:rPr lang="en-GB" dirty="0" smtClean="0">
                <a:latin typeface="Comic Sans MS" panose="030F0702030302020204" pitchFamily="66" charset="0"/>
              </a:rPr>
              <a:t>.</a:t>
            </a:r>
            <a:endParaRPr lang="en-GB" dirty="0"/>
          </a:p>
          <a:p>
            <a:pPr marL="0" indent="0">
              <a:buNone/>
            </a:pPr>
            <a:r>
              <a:rPr lang="en-GB" dirty="0" smtClean="0">
                <a:latin typeface="Comic Sans MS" panose="030F0702030302020204" pitchFamily="66" charset="0"/>
              </a:rPr>
              <a:t>    Review </a:t>
            </a:r>
            <a:r>
              <a:rPr lang="en-GB" dirty="0">
                <a:latin typeface="Comic Sans MS" panose="030F0702030302020204" pitchFamily="66" charset="0"/>
              </a:rPr>
              <a:t>the information and </a:t>
            </a:r>
            <a:r>
              <a:rPr lang="en-GB" dirty="0" smtClean="0">
                <a:latin typeface="Comic Sans MS" panose="030F0702030302020204" pitchFamily="66" charset="0"/>
              </a:rPr>
              <a:t>bring </a:t>
            </a:r>
            <a:r>
              <a:rPr lang="en-GB" dirty="0">
                <a:latin typeface="Comic Sans MS" panose="030F0702030302020204" pitchFamily="66" charset="0"/>
              </a:rPr>
              <a:t>it together </a:t>
            </a:r>
            <a:r>
              <a:rPr lang="en-GB" dirty="0" smtClean="0">
                <a:latin typeface="Comic Sans MS" panose="030F0702030302020204" pitchFamily="66" charset="0"/>
              </a:rPr>
              <a:t>to</a:t>
            </a:r>
          </a:p>
          <a:p>
            <a:pPr marL="0" indent="0">
              <a:buNone/>
            </a:pPr>
            <a:r>
              <a:rPr lang="en-GB" dirty="0">
                <a:latin typeface="Comic Sans MS" panose="030F0702030302020204" pitchFamily="66" charset="0"/>
              </a:rPr>
              <a:t> </a:t>
            </a:r>
            <a:r>
              <a:rPr lang="en-GB" dirty="0" smtClean="0">
                <a:latin typeface="Comic Sans MS" panose="030F0702030302020204" pitchFamily="66" charset="0"/>
              </a:rPr>
              <a:t>   </a:t>
            </a:r>
            <a:r>
              <a:rPr lang="en-GB" dirty="0">
                <a:latin typeface="Comic Sans MS" panose="030F0702030302020204" pitchFamily="66" charset="0"/>
              </a:rPr>
              <a:t>form a conclusion. Give evidence to support </a:t>
            </a:r>
            <a:endParaRPr lang="en-GB" dirty="0" smtClean="0">
              <a:latin typeface="Comic Sans MS" panose="030F0702030302020204" pitchFamily="66" charset="0"/>
            </a:endParaRPr>
          </a:p>
          <a:p>
            <a:pPr marL="0" indent="0">
              <a:buNone/>
            </a:pPr>
            <a:r>
              <a:rPr lang="en-GB" dirty="0">
                <a:latin typeface="Comic Sans MS" panose="030F0702030302020204" pitchFamily="66" charset="0"/>
              </a:rPr>
              <a:t> </a:t>
            </a:r>
            <a:r>
              <a:rPr lang="en-GB" dirty="0" smtClean="0">
                <a:latin typeface="Comic Sans MS" panose="030F0702030302020204" pitchFamily="66" charset="0"/>
              </a:rPr>
              <a:t>   each </a:t>
            </a:r>
            <a:r>
              <a:rPr lang="en-GB" dirty="0">
                <a:latin typeface="Comic Sans MS" panose="030F0702030302020204" pitchFamily="66" charset="0"/>
              </a:rPr>
              <a:t>of your views or statements</a:t>
            </a:r>
            <a:r>
              <a:rPr lang="en-GB" dirty="0"/>
              <a:t>.</a:t>
            </a:r>
          </a:p>
          <a:p>
            <a:endParaRPr lang="en-GB" dirty="0">
              <a:latin typeface="Comic Sans MS" panose="030F0702030302020204" pitchFamily="66" charset="0"/>
            </a:endParaRPr>
          </a:p>
        </p:txBody>
      </p:sp>
    </p:spTree>
    <p:extLst>
      <p:ext uri="{BB962C8B-B14F-4D97-AF65-F5344CB8AC3E}">
        <p14:creationId xmlns:p14="http://schemas.microsoft.com/office/powerpoint/2010/main" val="329772019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latin typeface="Comic Sans MS" panose="030F0702030302020204" pitchFamily="66" charset="0"/>
              </a:rPr>
              <a:t>What does this article suggest about the Equality Act?</a:t>
            </a:r>
            <a:endParaRPr lang="en-GB" dirty="0">
              <a:latin typeface="Comic Sans MS" panose="030F0702030302020204" pitchFamily="66" charset="0"/>
            </a:endParaRPr>
          </a:p>
        </p:txBody>
      </p:sp>
      <p:sp>
        <p:nvSpPr>
          <p:cNvPr id="3" name="Content Placeholder 2"/>
          <p:cNvSpPr>
            <a:spLocks noGrp="1"/>
          </p:cNvSpPr>
          <p:nvPr>
            <p:ph idx="1"/>
          </p:nvPr>
        </p:nvSpPr>
        <p:spPr>
          <a:xfrm>
            <a:off x="0" y="1916832"/>
            <a:ext cx="3600400" cy="4525963"/>
          </a:xfrm>
        </p:spPr>
        <p:txBody>
          <a:bodyPr>
            <a:normAutofit fontScale="92500" lnSpcReduction="20000"/>
          </a:bodyPr>
          <a:lstStyle/>
          <a:p>
            <a:r>
              <a:rPr lang="en-GB" dirty="0" smtClean="0">
                <a:latin typeface="Comic Sans MS" panose="030F0702030302020204" pitchFamily="66" charset="0"/>
              </a:rPr>
              <a:t>The author views that the different equality legislation needed to be pulled together to ensure the same level of protection for each protected characteristic. </a:t>
            </a:r>
            <a:endParaRPr lang="en-GB" dirty="0">
              <a:latin typeface="Comic Sans MS" panose="030F0702030302020204" pitchFamily="66" charset="0"/>
            </a:endParaRPr>
          </a:p>
        </p:txBody>
      </p:sp>
      <p:sp>
        <p:nvSpPr>
          <p:cNvPr id="5" name="TextBox 4"/>
          <p:cNvSpPr txBox="1"/>
          <p:nvPr/>
        </p:nvSpPr>
        <p:spPr>
          <a:xfrm>
            <a:off x="3851920" y="1916832"/>
            <a:ext cx="4968552" cy="3754874"/>
          </a:xfrm>
          <a:prstGeom prst="rect">
            <a:avLst/>
          </a:prstGeom>
          <a:noFill/>
        </p:spPr>
        <p:txBody>
          <a:bodyPr wrap="square" rtlCol="0">
            <a:spAutoFit/>
          </a:bodyPr>
          <a:lstStyle/>
          <a:p>
            <a:r>
              <a:rPr lang="en-GB" sz="2000" dirty="0" smtClean="0">
                <a:latin typeface="Comic Sans MS" panose="030F0702030302020204" pitchFamily="66" charset="0"/>
              </a:rPr>
              <a:t>The law is still very complex</a:t>
            </a:r>
          </a:p>
          <a:p>
            <a:r>
              <a:rPr lang="en-GB" sz="2000" dirty="0">
                <a:latin typeface="Comic Sans MS" panose="030F0702030302020204" pitchFamily="66" charset="0"/>
              </a:rPr>
              <a:t>The public are still not aware of the protected </a:t>
            </a:r>
            <a:r>
              <a:rPr lang="en-GB" sz="2000" dirty="0" smtClean="0">
                <a:latin typeface="Comic Sans MS" panose="030F0702030302020204" pitchFamily="66" charset="0"/>
              </a:rPr>
              <a:t>characteristics </a:t>
            </a:r>
            <a:r>
              <a:rPr lang="en-GB" sz="2000" dirty="0">
                <a:latin typeface="Comic Sans MS" panose="030F0702030302020204" pitchFamily="66" charset="0"/>
              </a:rPr>
              <a:t>especially the elderly</a:t>
            </a:r>
          </a:p>
          <a:p>
            <a:r>
              <a:rPr lang="en-GB" sz="2000" dirty="0" smtClean="0">
                <a:latin typeface="Comic Sans MS" panose="030F0702030302020204" pitchFamily="66" charset="0"/>
              </a:rPr>
              <a:t>It can be difficult to access advice</a:t>
            </a:r>
          </a:p>
          <a:p>
            <a:r>
              <a:rPr lang="en-GB" sz="2000" dirty="0">
                <a:latin typeface="Comic Sans MS" panose="030F0702030302020204" pitchFamily="66" charset="0"/>
              </a:rPr>
              <a:t>It can be a long and difficult process </a:t>
            </a:r>
            <a:endParaRPr lang="en-GB" sz="2000" dirty="0" smtClean="0">
              <a:latin typeface="Comic Sans MS" panose="030F0702030302020204" pitchFamily="66" charset="0"/>
            </a:endParaRPr>
          </a:p>
          <a:p>
            <a:r>
              <a:rPr lang="en-GB" sz="2000" dirty="0" smtClean="0">
                <a:latin typeface="Comic Sans MS" panose="030F0702030302020204" pitchFamily="66" charset="0"/>
              </a:rPr>
              <a:t>Organisation generally have better resources to enable them to fight cases leading to those taking action feeling intimidated and dropping or settling their claim before it comes  to court.</a:t>
            </a:r>
            <a:endParaRPr lang="en-GB" sz="2000" dirty="0">
              <a:latin typeface="Comic Sans MS" panose="030F0702030302020204" pitchFamily="66" charset="0"/>
            </a:endParaRPr>
          </a:p>
          <a:p>
            <a:endParaRPr lang="en-GB" dirty="0"/>
          </a:p>
        </p:txBody>
      </p:sp>
    </p:spTree>
    <p:extLst>
      <p:ext uri="{BB962C8B-B14F-4D97-AF65-F5344CB8AC3E}">
        <p14:creationId xmlns:p14="http://schemas.microsoft.com/office/powerpoint/2010/main" val="208686784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noAutofit/>
          </a:bodyPr>
          <a:lstStyle/>
          <a:p>
            <a:r>
              <a:rPr lang="en-GB" sz="3200" dirty="0" smtClean="0">
                <a:latin typeface="Comic Sans MS" pitchFamily="66" charset="0"/>
              </a:rPr>
              <a:t>4. Research </a:t>
            </a:r>
            <a:r>
              <a:rPr lang="en-GB" sz="3200" dirty="0">
                <a:latin typeface="Comic Sans MS" pitchFamily="66" charset="0"/>
              </a:rPr>
              <a:t>-The performance of the health sector in meeting the public sector equality duties  </a:t>
            </a:r>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092280" y="4365104"/>
            <a:ext cx="1933575" cy="2362200"/>
          </a:xfrm>
          <a:prstGeom prst="rect">
            <a:avLst/>
          </a:prstGeom>
        </p:spPr>
      </p:pic>
      <p:sp>
        <p:nvSpPr>
          <p:cNvPr id="5" name="Subtitle 4"/>
          <p:cNvSpPr>
            <a:spLocks noGrp="1"/>
          </p:cNvSpPr>
          <p:nvPr>
            <p:ph type="subTitle" idx="1"/>
          </p:nvPr>
        </p:nvSpPr>
        <p:spPr>
          <a:xfrm>
            <a:off x="1115616" y="3886200"/>
            <a:ext cx="6912768" cy="1752600"/>
          </a:xfrm>
        </p:spPr>
        <p:txBody>
          <a:bodyPr>
            <a:normAutofit fontScale="55000" lnSpcReduction="20000"/>
          </a:bodyPr>
          <a:lstStyle/>
          <a:p>
            <a:pPr algn="l"/>
            <a:r>
              <a:rPr lang="en-GB" dirty="0">
                <a:solidFill>
                  <a:srgbClr val="FF0000"/>
                </a:solidFill>
                <a:latin typeface="Comic Sans MS" pitchFamily="66" charset="0"/>
              </a:rPr>
              <a:t>This research report is available on Connect.(</a:t>
            </a:r>
            <a:r>
              <a:rPr lang="en-GB" dirty="0" err="1">
                <a:solidFill>
                  <a:srgbClr val="FF0000"/>
                </a:solidFill>
                <a:latin typeface="Comic Sans MS" pitchFamily="66" charset="0"/>
              </a:rPr>
              <a:t>psed</a:t>
            </a:r>
            <a:r>
              <a:rPr lang="en-GB" dirty="0">
                <a:solidFill>
                  <a:srgbClr val="FF0000"/>
                </a:solidFill>
                <a:latin typeface="Comic Sans MS" pitchFamily="66" charset="0"/>
              </a:rPr>
              <a:t>- health)</a:t>
            </a:r>
          </a:p>
          <a:p>
            <a:r>
              <a:rPr lang="en-GB" dirty="0">
                <a:solidFill>
                  <a:srgbClr val="FF0000"/>
                </a:solidFill>
                <a:latin typeface="Comic Sans MS" pitchFamily="66" charset="0"/>
              </a:rPr>
              <a:t>The following slides are a summary of the findings</a:t>
            </a:r>
          </a:p>
          <a:p>
            <a:r>
              <a:rPr lang="en-GB" dirty="0">
                <a:latin typeface="Comic Sans MS" pitchFamily="66" charset="0"/>
              </a:rPr>
              <a:t>Ref: E&amp;HRC (2011) The performance of the health sector in meeting the public sector equality duties. </a:t>
            </a:r>
            <a:r>
              <a:rPr lang="en-GB" dirty="0">
                <a:latin typeface="Comic Sans MS" pitchFamily="66" charset="0"/>
                <a:hlinkClick r:id="rId3"/>
              </a:rPr>
              <a:t>http://www.equalityhumanrights.com/uploaded_files/research/psed_health.pdf</a:t>
            </a:r>
            <a:r>
              <a:rPr lang="en-GB" dirty="0">
                <a:latin typeface="Comic Sans MS" pitchFamily="66" charset="0"/>
              </a:rPr>
              <a:t> </a:t>
            </a:r>
          </a:p>
        </p:txBody>
      </p:sp>
    </p:spTree>
    <p:extLst>
      <p:ext uri="{BB962C8B-B14F-4D97-AF65-F5344CB8AC3E}">
        <p14:creationId xmlns:p14="http://schemas.microsoft.com/office/powerpoint/2010/main" val="209533672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18058"/>
          </a:xfrm>
        </p:spPr>
        <p:txBody>
          <a:bodyPr>
            <a:noAutofit/>
          </a:bodyPr>
          <a:lstStyle/>
          <a:p>
            <a:endParaRPr lang="en-GB" sz="3200" dirty="0">
              <a:latin typeface="Comic Sans MS" pitchFamily="66" charset="0"/>
            </a:endParaRPr>
          </a:p>
        </p:txBody>
      </p:sp>
      <p:sp>
        <p:nvSpPr>
          <p:cNvPr id="3" name="Content Placeholder 2"/>
          <p:cNvSpPr>
            <a:spLocks noGrp="1"/>
          </p:cNvSpPr>
          <p:nvPr>
            <p:ph idx="1"/>
          </p:nvPr>
        </p:nvSpPr>
        <p:spPr>
          <a:xfrm>
            <a:off x="457200" y="980728"/>
            <a:ext cx="8229600" cy="5145435"/>
          </a:xfrm>
        </p:spPr>
        <p:txBody>
          <a:bodyPr>
            <a:noAutofit/>
          </a:bodyPr>
          <a:lstStyle/>
          <a:p>
            <a:r>
              <a:rPr lang="en-GB" sz="1800" dirty="0">
                <a:latin typeface="Comic Sans MS" pitchFamily="66" charset="0"/>
              </a:rPr>
              <a:t>This research examined performance on the former race, disability and gender equality duties by Strategic Health Authorities and Primary Care Trusts in England. These were replaced by the new public sector equality duty . The new duty effectively implemented  can assist in reducing health inequalities, improving the life chances and wellbeing millions of people and creating an effective workforce</a:t>
            </a:r>
          </a:p>
          <a:p>
            <a:pPr marL="0" indent="0">
              <a:buNone/>
            </a:pPr>
            <a:r>
              <a:rPr lang="en-GB" sz="1800" dirty="0">
                <a:solidFill>
                  <a:srgbClr val="FF0000"/>
                </a:solidFill>
                <a:latin typeface="Comic Sans MS" pitchFamily="66" charset="0"/>
              </a:rPr>
              <a:t>     </a:t>
            </a:r>
          </a:p>
          <a:p>
            <a:pPr marL="0" indent="0">
              <a:buNone/>
            </a:pPr>
            <a:r>
              <a:rPr lang="en-GB" sz="1800" b="1" dirty="0">
                <a:solidFill>
                  <a:srgbClr val="FF0000"/>
                </a:solidFill>
                <a:latin typeface="Comic Sans MS" pitchFamily="66" charset="0"/>
              </a:rPr>
              <a:t>Findings</a:t>
            </a:r>
          </a:p>
          <a:p>
            <a:r>
              <a:rPr lang="en-GB" sz="1800" dirty="0">
                <a:latin typeface="Comic Sans MS" pitchFamily="66" charset="0"/>
              </a:rPr>
              <a:t>The research found that although </a:t>
            </a:r>
            <a:r>
              <a:rPr lang="en-GB" sz="1800" dirty="0">
                <a:solidFill>
                  <a:srgbClr val="FF0000"/>
                </a:solidFill>
                <a:latin typeface="Comic Sans MS" pitchFamily="66" charset="0"/>
              </a:rPr>
              <a:t>progress was made </a:t>
            </a:r>
            <a:r>
              <a:rPr lang="en-GB" sz="1800" dirty="0">
                <a:latin typeface="Comic Sans MS" pitchFamily="66" charset="0"/>
              </a:rPr>
              <a:t>on delivering the race, disability and gender equality duties, </a:t>
            </a:r>
            <a:r>
              <a:rPr lang="en-GB" sz="1800" dirty="0">
                <a:solidFill>
                  <a:srgbClr val="FF0000"/>
                </a:solidFill>
                <a:latin typeface="Comic Sans MS" pitchFamily="66" charset="0"/>
              </a:rPr>
              <a:t>significant work still needs to be done by health bodies to ensure that their efforts lead to identifiable changes</a:t>
            </a:r>
            <a:r>
              <a:rPr lang="en-GB" sz="1800" dirty="0">
                <a:latin typeface="Comic Sans MS" pitchFamily="66" charset="0"/>
              </a:rPr>
              <a:t> to health outcomes for different groups.</a:t>
            </a:r>
          </a:p>
          <a:p>
            <a:endParaRPr lang="en-GB" sz="1800" dirty="0">
              <a:latin typeface="Comic Sans MS" pitchFamily="66" charset="0"/>
            </a:endParaRPr>
          </a:p>
          <a:p>
            <a:r>
              <a:rPr lang="en-GB" sz="1800" dirty="0">
                <a:latin typeface="Comic Sans MS" pitchFamily="66" charset="0"/>
              </a:rPr>
              <a:t>From this </a:t>
            </a:r>
            <a:r>
              <a:rPr lang="en-GB" sz="1800" dirty="0">
                <a:solidFill>
                  <a:srgbClr val="FF0000"/>
                </a:solidFill>
                <a:latin typeface="Comic Sans MS" pitchFamily="66" charset="0"/>
              </a:rPr>
              <a:t>a policy paper was developed with recommendations</a:t>
            </a:r>
            <a:r>
              <a:rPr lang="en-GB" sz="1800" dirty="0">
                <a:latin typeface="Comic Sans MS" pitchFamily="66" charset="0"/>
              </a:rPr>
              <a:t> as to how health bodies can meet their obligations under the new equality duty. </a:t>
            </a:r>
            <a:r>
              <a:rPr lang="en-GB" sz="1800" dirty="0">
                <a:latin typeface="Comic Sans MS" pitchFamily="66" charset="0"/>
                <a:hlinkClick r:id="rId2"/>
              </a:rPr>
              <a:t>http://www.equalityhumanrights.com/uploaded_files/EqualityAct/PSED/health_policy_web.pdf</a:t>
            </a:r>
            <a:r>
              <a:rPr lang="en-GB" sz="1800" dirty="0">
                <a:latin typeface="Comic Sans MS" pitchFamily="66" charset="0"/>
              </a:rPr>
              <a:t> </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normAutofit fontScale="90000"/>
          </a:bodyPr>
          <a:lstStyle/>
          <a:p>
            <a:r>
              <a:rPr lang="en-GB" dirty="0"/>
              <a:t/>
            </a:r>
            <a:br>
              <a:rPr lang="en-GB" dirty="0"/>
            </a:br>
            <a:r>
              <a:rPr lang="en-GB" dirty="0" smtClean="0"/>
              <a:t>5. </a:t>
            </a:r>
            <a:r>
              <a:rPr lang="en-GB" sz="3100" dirty="0" smtClean="0">
                <a:latin typeface="Comic Sans MS" pitchFamily="66" charset="0"/>
              </a:rPr>
              <a:t>Research </a:t>
            </a:r>
            <a:r>
              <a:rPr lang="en-GB" sz="3100" dirty="0">
                <a:latin typeface="Comic Sans MS" pitchFamily="66" charset="0"/>
              </a:rPr>
              <a:t>-The Public Sector Equality Duty</a:t>
            </a:r>
            <a:br>
              <a:rPr lang="en-GB" sz="3100" dirty="0">
                <a:latin typeface="Comic Sans MS" pitchFamily="66" charset="0"/>
              </a:rPr>
            </a:br>
            <a:r>
              <a:rPr lang="en-GB" sz="3100" dirty="0">
                <a:latin typeface="Comic Sans MS" pitchFamily="66" charset="0"/>
              </a:rPr>
              <a:t> – analysis of supporting evidence</a:t>
            </a:r>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876256" y="3933056"/>
            <a:ext cx="1933575" cy="2362200"/>
          </a:xfrm>
          <a:prstGeom prst="rect">
            <a:avLst/>
          </a:prstGeom>
        </p:spPr>
      </p:pic>
      <p:sp>
        <p:nvSpPr>
          <p:cNvPr id="5" name="Subtitle 4"/>
          <p:cNvSpPr>
            <a:spLocks noGrp="1"/>
          </p:cNvSpPr>
          <p:nvPr>
            <p:ph type="subTitle" idx="1"/>
          </p:nvPr>
        </p:nvSpPr>
        <p:spPr>
          <a:xfrm>
            <a:off x="827584" y="3886200"/>
            <a:ext cx="7632848" cy="1752600"/>
          </a:xfrm>
        </p:spPr>
        <p:txBody>
          <a:bodyPr>
            <a:normAutofit fontScale="70000" lnSpcReduction="20000"/>
          </a:bodyPr>
          <a:lstStyle/>
          <a:p>
            <a:r>
              <a:rPr lang="en-GB" sz="2000" dirty="0">
                <a:latin typeface="Comic Sans MS" pitchFamily="66" charset="0"/>
              </a:rPr>
              <a:t>Oxford Brookes Centre for Diversity Policy Research and Practice </a:t>
            </a:r>
          </a:p>
          <a:p>
            <a:r>
              <a:rPr lang="en-GB" sz="2000" dirty="0">
                <a:latin typeface="Comic Sans MS" pitchFamily="66" charset="0"/>
              </a:rPr>
              <a:t>Kate Clayton - </a:t>
            </a:r>
            <a:r>
              <a:rPr lang="en-GB" sz="2000" dirty="0" err="1">
                <a:latin typeface="Comic Sans MS" pitchFamily="66" charset="0"/>
              </a:rPr>
              <a:t>Hathway</a:t>
            </a:r>
            <a:r>
              <a:rPr lang="en-GB" sz="2000" dirty="0">
                <a:latin typeface="Comic Sans MS" pitchFamily="66" charset="0"/>
              </a:rPr>
              <a:t> (2013)</a:t>
            </a:r>
          </a:p>
          <a:p>
            <a:pPr algn="l"/>
            <a:r>
              <a:rPr lang="en-GB" sz="2900" dirty="0">
                <a:solidFill>
                  <a:srgbClr val="FF0000"/>
                </a:solidFill>
                <a:latin typeface="Comic Sans MS" pitchFamily="66" charset="0"/>
              </a:rPr>
              <a:t>This research report is available on Connect.(</a:t>
            </a:r>
            <a:r>
              <a:rPr lang="en-GB" sz="2900" dirty="0" err="1">
                <a:solidFill>
                  <a:srgbClr val="FF0000"/>
                </a:solidFill>
                <a:latin typeface="Comic Sans MS" pitchFamily="66" charset="0"/>
              </a:rPr>
              <a:t>psed</a:t>
            </a:r>
            <a:r>
              <a:rPr lang="en-GB" sz="2900" dirty="0">
                <a:solidFill>
                  <a:srgbClr val="FF0000"/>
                </a:solidFill>
                <a:latin typeface="Comic Sans MS" pitchFamily="66" charset="0"/>
              </a:rPr>
              <a:t>- analysis.)</a:t>
            </a:r>
          </a:p>
          <a:p>
            <a:pPr algn="l"/>
            <a:r>
              <a:rPr lang="en-GB" dirty="0">
                <a:solidFill>
                  <a:srgbClr val="FF0000"/>
                </a:solidFill>
                <a:latin typeface="Comic Sans MS" pitchFamily="66" charset="0"/>
              </a:rPr>
              <a:t>The following slides are a summary of the findings</a:t>
            </a:r>
          </a:p>
          <a:p>
            <a:endParaRPr lang="en-GB" dirty="0"/>
          </a:p>
        </p:txBody>
      </p:sp>
    </p:spTree>
    <p:extLst>
      <p:ext uri="{BB962C8B-B14F-4D97-AF65-F5344CB8AC3E}">
        <p14:creationId xmlns:p14="http://schemas.microsoft.com/office/powerpoint/2010/main" val="324244761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2074"/>
          </a:xfrm>
        </p:spPr>
        <p:txBody>
          <a:bodyPr>
            <a:normAutofit fontScale="90000"/>
          </a:bodyPr>
          <a:lstStyle/>
          <a:p>
            <a:pPr algn="l"/>
            <a:r>
              <a:rPr lang="en-GB" dirty="0">
                <a:latin typeface="Comic Sans MS" pitchFamily="66" charset="0"/>
              </a:rPr>
              <a:t>Findings</a:t>
            </a:r>
          </a:p>
        </p:txBody>
      </p:sp>
      <p:sp>
        <p:nvSpPr>
          <p:cNvPr id="3" name="Content Placeholder 2"/>
          <p:cNvSpPr>
            <a:spLocks noGrp="1"/>
          </p:cNvSpPr>
          <p:nvPr>
            <p:ph idx="1"/>
          </p:nvPr>
        </p:nvSpPr>
        <p:spPr>
          <a:xfrm>
            <a:off x="457200" y="908720"/>
            <a:ext cx="8507288" cy="5217443"/>
          </a:xfrm>
        </p:spPr>
        <p:txBody>
          <a:bodyPr>
            <a:noAutofit/>
          </a:bodyPr>
          <a:lstStyle/>
          <a:p>
            <a:r>
              <a:rPr lang="en-GB" sz="1800" dirty="0">
                <a:solidFill>
                  <a:srgbClr val="FF0000"/>
                </a:solidFill>
                <a:latin typeface="Comic Sans MS" pitchFamily="66" charset="0"/>
              </a:rPr>
              <a:t>Those authorities which successfully implemented the duty demonstrated  visible, committed and coordinated leadership</a:t>
            </a:r>
            <a:r>
              <a:rPr lang="en-GB" sz="1800" b="1" dirty="0">
                <a:solidFill>
                  <a:srgbClr val="FF0000"/>
                </a:solidFill>
                <a:latin typeface="Comic Sans MS" pitchFamily="66" charset="0"/>
              </a:rPr>
              <a:t> </a:t>
            </a:r>
            <a:r>
              <a:rPr lang="en-GB" sz="1800" dirty="0">
                <a:latin typeface="Comic Sans MS" pitchFamily="66" charset="0"/>
              </a:rPr>
              <a:t>across the successful organisations</a:t>
            </a:r>
            <a:r>
              <a:rPr lang="en-GB" sz="1800" dirty="0">
                <a:solidFill>
                  <a:srgbClr val="FF0000"/>
                </a:solidFill>
                <a:latin typeface="Comic Sans MS" pitchFamily="66" charset="0"/>
              </a:rPr>
              <a:t>,  with senior managers  taking active roles as equality leads</a:t>
            </a:r>
            <a:r>
              <a:rPr lang="en-GB" sz="1800" dirty="0">
                <a:latin typeface="Comic Sans MS" pitchFamily="66" charset="0"/>
              </a:rPr>
              <a:t>. This leadership at a high level within the organisation is a critical success factor, sending strong messages about the priority of equalities. </a:t>
            </a:r>
          </a:p>
          <a:p>
            <a:r>
              <a:rPr lang="en-GB" sz="1800" dirty="0">
                <a:latin typeface="Comic Sans MS" pitchFamily="66" charset="0"/>
              </a:rPr>
              <a:t>Having committed staff with an understanding of how the duty works is seen as extremely important, and a  commitment to </a:t>
            </a:r>
            <a:r>
              <a:rPr lang="en-GB" sz="1800" b="1" dirty="0">
                <a:solidFill>
                  <a:srgbClr val="FF0000"/>
                </a:solidFill>
                <a:latin typeface="Comic Sans MS" pitchFamily="66" charset="0"/>
              </a:rPr>
              <a:t>training</a:t>
            </a:r>
            <a:r>
              <a:rPr lang="en-GB" sz="1800" dirty="0">
                <a:solidFill>
                  <a:srgbClr val="FF0000"/>
                </a:solidFill>
                <a:latin typeface="Comic Sans MS" pitchFamily="66" charset="0"/>
              </a:rPr>
              <a:t> of staff are key in the success of rolling out equalities initiatives at all levels</a:t>
            </a:r>
            <a:r>
              <a:rPr lang="en-GB" sz="1800" dirty="0">
                <a:latin typeface="Comic Sans MS" pitchFamily="66" charset="0"/>
              </a:rPr>
              <a:t>.. </a:t>
            </a:r>
          </a:p>
          <a:p>
            <a:r>
              <a:rPr lang="en-GB" sz="1800" dirty="0">
                <a:latin typeface="Comic Sans MS" pitchFamily="66" charset="0"/>
              </a:rPr>
              <a:t>Consultation and engagement are identified as crucial for the </a:t>
            </a:r>
            <a:r>
              <a:rPr lang="en-GB" sz="1800" dirty="0">
                <a:solidFill>
                  <a:srgbClr val="FF0000"/>
                </a:solidFill>
                <a:latin typeface="Comic Sans MS" pitchFamily="66" charset="0"/>
              </a:rPr>
              <a:t>success of equality initiatives,</a:t>
            </a:r>
            <a:r>
              <a:rPr lang="en-GB" sz="1800" dirty="0">
                <a:latin typeface="Comic Sans MS" pitchFamily="66" charset="0"/>
              </a:rPr>
              <a:t> with the </a:t>
            </a:r>
            <a:r>
              <a:rPr lang="en-GB" sz="1800" dirty="0">
                <a:solidFill>
                  <a:srgbClr val="FF0000"/>
                </a:solidFill>
                <a:latin typeface="Comic Sans MS" pitchFamily="66" charset="0"/>
              </a:rPr>
              <a:t>involvement of  service users</a:t>
            </a:r>
            <a:r>
              <a:rPr lang="en-GB" sz="1800" dirty="0">
                <a:latin typeface="Comic Sans MS" pitchFamily="66" charset="0"/>
              </a:rPr>
              <a:t>, this  is more demonstrable  around  disability than the other strands, which may be due  to  the high levels of engagement of disability groups. </a:t>
            </a:r>
          </a:p>
          <a:p>
            <a:r>
              <a:rPr lang="en-GB" sz="1800" dirty="0">
                <a:latin typeface="Comic Sans MS" pitchFamily="66" charset="0"/>
              </a:rPr>
              <a:t>The  evidence  demonstrated wider societal benefits, with initiatives reaching beyond the groups for which they were intended, such as the extension of the format of information for people with disabilities helping others including older people or those for whom English is an additional language. </a:t>
            </a:r>
          </a:p>
          <a:p>
            <a:endParaRPr lang="en-GB" sz="1800" dirty="0">
              <a:latin typeface="Comic Sans MS" pitchFamily="66" charset="0"/>
            </a:endParaRPr>
          </a:p>
        </p:txBody>
      </p:sp>
    </p:spTree>
    <p:extLst>
      <p:ext uri="{BB962C8B-B14F-4D97-AF65-F5344CB8AC3E}">
        <p14:creationId xmlns:p14="http://schemas.microsoft.com/office/powerpoint/2010/main" val="315779367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90066"/>
          </a:xfrm>
        </p:spPr>
        <p:txBody>
          <a:bodyPr>
            <a:normAutofit fontScale="90000"/>
          </a:bodyPr>
          <a:lstStyle/>
          <a:p>
            <a:endParaRPr lang="en-GB"/>
          </a:p>
        </p:txBody>
      </p:sp>
      <p:sp>
        <p:nvSpPr>
          <p:cNvPr id="3" name="Content Placeholder 2"/>
          <p:cNvSpPr>
            <a:spLocks noGrp="1"/>
          </p:cNvSpPr>
          <p:nvPr>
            <p:ph idx="1"/>
          </p:nvPr>
        </p:nvSpPr>
        <p:spPr>
          <a:xfrm>
            <a:off x="457200" y="836712"/>
            <a:ext cx="8229600" cy="5289451"/>
          </a:xfrm>
        </p:spPr>
        <p:txBody>
          <a:bodyPr>
            <a:noAutofit/>
          </a:bodyPr>
          <a:lstStyle/>
          <a:p>
            <a:r>
              <a:rPr lang="en-GB" sz="1800" dirty="0">
                <a:latin typeface="Comic Sans MS" pitchFamily="66" charset="0"/>
              </a:rPr>
              <a:t>It has also demonstrated progress towards  increasing employment for people with disabilities, and involvement was shown to increase trust in public services. </a:t>
            </a:r>
          </a:p>
          <a:p>
            <a:r>
              <a:rPr lang="en-GB" sz="1800" dirty="0">
                <a:latin typeface="Comic Sans MS" pitchFamily="66" charset="0"/>
              </a:rPr>
              <a:t>The duty is also seen to increase transparency, and allow authorities to demonstrate fairness in their decision-making. </a:t>
            </a:r>
          </a:p>
          <a:p>
            <a:r>
              <a:rPr lang="en-GB" sz="1800" dirty="0">
                <a:latin typeface="Comic Sans MS" pitchFamily="66" charset="0"/>
              </a:rPr>
              <a:t>There were however consistent points which were less positive. </a:t>
            </a:r>
          </a:p>
          <a:p>
            <a:pPr marL="0" indent="0">
              <a:buNone/>
            </a:pPr>
            <a:r>
              <a:rPr lang="en-GB" sz="1800" dirty="0">
                <a:latin typeface="Comic Sans MS" pitchFamily="66" charset="0"/>
              </a:rPr>
              <a:t>    -  </a:t>
            </a:r>
            <a:r>
              <a:rPr lang="en-GB" sz="1800" dirty="0">
                <a:solidFill>
                  <a:srgbClr val="FF0000"/>
                </a:solidFill>
                <a:latin typeface="Comic Sans MS" pitchFamily="66" charset="0"/>
              </a:rPr>
              <a:t>inconsistent application </a:t>
            </a:r>
            <a:r>
              <a:rPr lang="en-GB" sz="1800" dirty="0">
                <a:latin typeface="Comic Sans MS" pitchFamily="66" charset="0"/>
              </a:rPr>
              <a:t>of and commitment to the duty. </a:t>
            </a:r>
          </a:p>
          <a:p>
            <a:pPr marL="0" indent="0">
              <a:buNone/>
            </a:pPr>
            <a:r>
              <a:rPr lang="en-GB" sz="1800" dirty="0">
                <a:latin typeface="Comic Sans MS" pitchFamily="66" charset="0"/>
              </a:rPr>
              <a:t>    -  patchy implementation of the duty  across and within sectors. </a:t>
            </a:r>
          </a:p>
          <a:p>
            <a:pPr marL="0" indent="0">
              <a:buNone/>
            </a:pPr>
            <a:r>
              <a:rPr lang="en-GB" sz="1800" dirty="0">
                <a:latin typeface="Comic Sans MS" pitchFamily="66" charset="0"/>
              </a:rPr>
              <a:t>    - </a:t>
            </a:r>
            <a:r>
              <a:rPr lang="en-GB" sz="1800" b="1" dirty="0">
                <a:solidFill>
                  <a:srgbClr val="FF0000"/>
                </a:solidFill>
                <a:latin typeface="Comic Sans MS" pitchFamily="66" charset="0"/>
              </a:rPr>
              <a:t>Some organisations seeing  it as a ‘tick-box’ exercise. </a:t>
            </a:r>
          </a:p>
          <a:p>
            <a:r>
              <a:rPr lang="en-GB" sz="1800" dirty="0">
                <a:latin typeface="Comic Sans MS" pitchFamily="66" charset="0"/>
              </a:rPr>
              <a:t>Poor standards of implementation are often attributed to poor leadership, poor or inconsistent guidance and lack of resource. The evidence also shows a lack of understanding of some basic principles such as the ‘due regard’ standard. </a:t>
            </a:r>
          </a:p>
          <a:p>
            <a:r>
              <a:rPr lang="en-GB" sz="1800" dirty="0">
                <a:latin typeface="Comic Sans MS" pitchFamily="66" charset="0"/>
              </a:rPr>
              <a:t>There is wide range of evidence and examples of the positive impact on organisational procedures and processes with some organisations, producing toolkits and e-learning packages, training staff and diverse groups.</a:t>
            </a:r>
          </a:p>
        </p:txBody>
      </p:sp>
    </p:spTree>
    <p:extLst>
      <p:ext uri="{BB962C8B-B14F-4D97-AF65-F5344CB8AC3E}">
        <p14:creationId xmlns:p14="http://schemas.microsoft.com/office/powerpoint/2010/main" val="416878202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ctrTitle"/>
          </p:nvPr>
        </p:nvSpPr>
        <p:spPr>
          <a:xfrm>
            <a:off x="0" y="2130425"/>
            <a:ext cx="8892480" cy="1470025"/>
          </a:xfrm>
        </p:spPr>
        <p:txBody>
          <a:bodyPr>
            <a:normAutofit/>
          </a:bodyPr>
          <a:lstStyle/>
          <a:p>
            <a:r>
              <a:rPr lang="en-GB" sz="2400" b="1" dirty="0" smtClean="0">
                <a:latin typeface="Comic Sans MS" panose="030F0702030302020204" pitchFamily="66" charset="0"/>
              </a:rPr>
              <a:t>6. THE </a:t>
            </a:r>
            <a:r>
              <a:rPr lang="en-GB" sz="2400" b="1" dirty="0">
                <a:latin typeface="Comic Sans MS" panose="030F0702030302020204" pitchFamily="66" charset="0"/>
              </a:rPr>
              <a:t>BRITISH EQUALITY FRAMEWORK IS</a:t>
            </a:r>
            <a:br>
              <a:rPr lang="en-GB" sz="2400" b="1" dirty="0">
                <a:latin typeface="Comic Sans MS" panose="030F0702030302020204" pitchFamily="66" charset="0"/>
              </a:rPr>
            </a:br>
            <a:r>
              <a:rPr lang="en-GB" sz="2400" b="1" dirty="0">
                <a:latin typeface="Comic Sans MS" panose="030F0702030302020204" pitchFamily="66" charset="0"/>
              </a:rPr>
              <a:t>INCAPABLE OF ACHIEVING EQUALITY IN THE</a:t>
            </a:r>
            <a:br>
              <a:rPr lang="en-GB" sz="2400" b="1" dirty="0">
                <a:latin typeface="Comic Sans MS" panose="030F0702030302020204" pitchFamily="66" charset="0"/>
              </a:rPr>
            </a:br>
            <a:r>
              <a:rPr lang="en-GB" sz="2400" b="1" dirty="0">
                <a:latin typeface="Comic Sans MS" panose="030F0702030302020204" pitchFamily="66" charset="0"/>
              </a:rPr>
              <a:t>WORKFORCE</a:t>
            </a:r>
            <a:endParaRPr lang="en-GB" sz="2400" dirty="0">
              <a:latin typeface="Comic Sans MS" panose="030F0702030302020204" pitchFamily="66" charset="0"/>
            </a:endParaRPr>
          </a:p>
        </p:txBody>
      </p:sp>
      <p:sp>
        <p:nvSpPr>
          <p:cNvPr id="7" name="Subtitle 6"/>
          <p:cNvSpPr>
            <a:spLocks noGrp="1"/>
          </p:cNvSpPr>
          <p:nvPr>
            <p:ph type="subTitle" idx="1"/>
          </p:nvPr>
        </p:nvSpPr>
        <p:spPr/>
        <p:txBody>
          <a:bodyPr>
            <a:normAutofit fontScale="47500" lnSpcReduction="20000"/>
          </a:bodyPr>
          <a:lstStyle/>
          <a:p>
            <a:r>
              <a:rPr lang="en-GB" sz="5100" dirty="0" err="1">
                <a:latin typeface="Comic Sans MS" panose="030F0702030302020204" pitchFamily="66" charset="0"/>
              </a:rPr>
              <a:t>Thwaites</a:t>
            </a:r>
            <a:r>
              <a:rPr lang="en-GB" sz="5100" dirty="0">
                <a:latin typeface="Comic Sans MS" panose="030F0702030302020204" pitchFamily="66" charset="0"/>
              </a:rPr>
              <a:t> </a:t>
            </a:r>
            <a:r>
              <a:rPr lang="en-GB" sz="5100" dirty="0" smtClean="0">
                <a:latin typeface="Comic Sans MS" panose="030F0702030302020204" pitchFamily="66" charset="0"/>
              </a:rPr>
              <a:t>L  (2014)– North East Law Review</a:t>
            </a:r>
          </a:p>
          <a:p>
            <a:r>
              <a:rPr lang="en-GB" sz="5100" dirty="0" smtClean="0">
                <a:latin typeface="Comic Sans MS" panose="030F0702030302020204" pitchFamily="66" charset="0"/>
              </a:rPr>
              <a:t>Vol2 issue 1.</a:t>
            </a:r>
          </a:p>
          <a:p>
            <a:r>
              <a:rPr lang="en-GB" sz="5100" dirty="0">
                <a:latin typeface="Comic Sans MS" panose="030F0702030302020204" pitchFamily="66" charset="0"/>
              </a:rPr>
              <a:t>Newcastle </a:t>
            </a:r>
            <a:r>
              <a:rPr lang="en-GB" sz="5100" dirty="0" smtClean="0">
                <a:latin typeface="Comic Sans MS" panose="030F0702030302020204" pitchFamily="66" charset="0"/>
              </a:rPr>
              <a:t>University</a:t>
            </a:r>
          </a:p>
          <a:p>
            <a:r>
              <a:rPr lang="en-GB" dirty="0" smtClean="0">
                <a:hlinkClick r:id="rId2"/>
              </a:rPr>
              <a:t>https</a:t>
            </a:r>
            <a:r>
              <a:rPr lang="en-GB" dirty="0">
                <a:hlinkClick r:id="rId2"/>
              </a:rPr>
              <a:t>://research.ncl.ac.uk/media/sites/researchwebsites/northeastlawreview/8%20British%20equality%20framework%20is%20incapable%20of%20achieving%20equality%20in%20the%20workplace%20(1).</a:t>
            </a:r>
            <a:r>
              <a:rPr lang="en-GB" dirty="0" smtClean="0">
                <a:hlinkClick r:id="rId2"/>
              </a:rPr>
              <a:t>pdf</a:t>
            </a:r>
            <a:r>
              <a:rPr lang="en-GB" dirty="0" smtClean="0"/>
              <a:t> </a:t>
            </a:r>
            <a:endParaRPr lang="en-GB" dirty="0"/>
          </a:p>
          <a:p>
            <a:endParaRPr lang="en-GB" dirty="0"/>
          </a:p>
        </p:txBody>
      </p:sp>
    </p:spTree>
    <p:extLst>
      <p:ext uri="{BB962C8B-B14F-4D97-AF65-F5344CB8AC3E}">
        <p14:creationId xmlns:p14="http://schemas.microsoft.com/office/powerpoint/2010/main" val="77038775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467544" y="548680"/>
            <a:ext cx="8352928" cy="5909310"/>
          </a:xfrm>
          <a:prstGeom prst="rect">
            <a:avLst/>
          </a:prstGeom>
        </p:spPr>
        <p:txBody>
          <a:bodyPr wrap="square">
            <a:spAutoFit/>
          </a:bodyPr>
          <a:lstStyle/>
          <a:p>
            <a:r>
              <a:rPr lang="en-GB" sz="2000" i="1" dirty="0">
                <a:latin typeface="Comic Sans MS" panose="030F0702030302020204" pitchFamily="66" charset="0"/>
              </a:rPr>
              <a:t>Discrimination in the workforce continues to exist in Britain, where </a:t>
            </a:r>
            <a:r>
              <a:rPr lang="en-GB" sz="2000" i="1" dirty="0" smtClean="0">
                <a:latin typeface="Comic Sans MS" panose="030F0702030302020204" pitchFamily="66" charset="0"/>
              </a:rPr>
              <a:t>certain groups </a:t>
            </a:r>
            <a:r>
              <a:rPr lang="en-GB" sz="2000" i="1" dirty="0">
                <a:latin typeface="Comic Sans MS" panose="030F0702030302020204" pitchFamily="66" charset="0"/>
              </a:rPr>
              <a:t>— for example, women, disabled people, and ethnic minority groups </a:t>
            </a:r>
            <a:r>
              <a:rPr lang="en-GB" sz="2000" i="1" dirty="0" smtClean="0">
                <a:latin typeface="Comic Sans MS" panose="030F0702030302020204" pitchFamily="66" charset="0"/>
              </a:rPr>
              <a:t>— are </a:t>
            </a:r>
            <a:r>
              <a:rPr lang="en-GB" sz="2000" i="1" dirty="0">
                <a:latin typeface="Comic Sans MS" panose="030F0702030302020204" pitchFamily="66" charset="0"/>
              </a:rPr>
              <a:t>underrepresented or underpaid. This paper explores the effectiveness of </a:t>
            </a:r>
            <a:r>
              <a:rPr lang="en-GB" sz="2000" i="1" dirty="0" smtClean="0">
                <a:latin typeface="Comic Sans MS" panose="030F0702030302020204" pitchFamily="66" charset="0"/>
              </a:rPr>
              <a:t>the British </a:t>
            </a:r>
            <a:r>
              <a:rPr lang="en-GB" sz="2000" i="1" dirty="0">
                <a:latin typeface="Comic Sans MS" panose="030F0702030302020204" pitchFamily="66" charset="0"/>
              </a:rPr>
              <a:t>legal framework in achieving equality in the workforce under </a:t>
            </a:r>
            <a:r>
              <a:rPr lang="en-GB" sz="2000" i="1" dirty="0" smtClean="0">
                <a:latin typeface="Comic Sans MS" panose="030F0702030302020204" pitchFamily="66" charset="0"/>
              </a:rPr>
              <a:t>the Equality </a:t>
            </a:r>
            <a:r>
              <a:rPr lang="en-GB" sz="2000" i="1" dirty="0">
                <a:latin typeface="Comic Sans MS" panose="030F0702030302020204" pitchFamily="66" charset="0"/>
              </a:rPr>
              <a:t>Act 2010. </a:t>
            </a:r>
            <a:endParaRPr lang="en-GB" sz="2000" i="1" dirty="0" smtClean="0">
              <a:latin typeface="Comic Sans MS" panose="030F0702030302020204" pitchFamily="66" charset="0"/>
            </a:endParaRPr>
          </a:p>
          <a:p>
            <a:r>
              <a:rPr lang="en-GB" sz="2000" i="1" dirty="0" smtClean="0">
                <a:solidFill>
                  <a:srgbClr val="FF0000"/>
                </a:solidFill>
                <a:latin typeface="Comic Sans MS" panose="030F0702030302020204" pitchFamily="66" charset="0"/>
              </a:rPr>
              <a:t>While </a:t>
            </a:r>
            <a:r>
              <a:rPr lang="en-GB" sz="2000" i="1" dirty="0">
                <a:solidFill>
                  <a:srgbClr val="FF0000"/>
                </a:solidFill>
                <a:latin typeface="Comic Sans MS" panose="030F0702030302020204" pitchFamily="66" charset="0"/>
              </a:rPr>
              <a:t>this Act has achieved significant improvements upon</a:t>
            </a:r>
          </a:p>
          <a:p>
            <a:r>
              <a:rPr lang="en-GB" sz="2000" i="1" dirty="0">
                <a:solidFill>
                  <a:srgbClr val="FF0000"/>
                </a:solidFill>
                <a:latin typeface="Comic Sans MS" panose="030F0702030302020204" pitchFamily="66" charset="0"/>
              </a:rPr>
              <a:t>the previous legal framework,</a:t>
            </a:r>
            <a:r>
              <a:rPr lang="en-GB" sz="2000" i="1" dirty="0">
                <a:latin typeface="Comic Sans MS" panose="030F0702030302020204" pitchFamily="66" charset="0"/>
              </a:rPr>
              <a:t> it </a:t>
            </a:r>
            <a:r>
              <a:rPr lang="en-GB" sz="2000" i="1" dirty="0">
                <a:solidFill>
                  <a:srgbClr val="FF0000"/>
                </a:solidFill>
                <a:latin typeface="Comic Sans MS" panose="030F0702030302020204" pitchFamily="66" charset="0"/>
              </a:rPr>
              <a:t>still assumes a complaints-led approach </a:t>
            </a:r>
            <a:r>
              <a:rPr lang="en-GB" sz="2000" i="1" dirty="0" smtClean="0">
                <a:solidFill>
                  <a:srgbClr val="FF0000"/>
                </a:solidFill>
                <a:latin typeface="Comic Sans MS" panose="030F0702030302020204" pitchFamily="66" charset="0"/>
              </a:rPr>
              <a:t>to tackling </a:t>
            </a:r>
            <a:r>
              <a:rPr lang="en-GB" sz="2000" i="1" dirty="0">
                <a:solidFill>
                  <a:srgbClr val="FF0000"/>
                </a:solidFill>
                <a:latin typeface="Comic Sans MS" panose="030F0702030302020204" pitchFamily="66" charset="0"/>
              </a:rPr>
              <a:t>employment discrimination. </a:t>
            </a:r>
            <a:endParaRPr lang="en-GB" sz="2000" i="1" dirty="0" smtClean="0">
              <a:solidFill>
                <a:srgbClr val="FF0000"/>
              </a:solidFill>
              <a:latin typeface="Comic Sans MS" panose="030F0702030302020204" pitchFamily="66" charset="0"/>
            </a:endParaRPr>
          </a:p>
          <a:p>
            <a:r>
              <a:rPr lang="en-GB" sz="2000" i="1" dirty="0" smtClean="0">
                <a:solidFill>
                  <a:srgbClr val="FF0000"/>
                </a:solidFill>
                <a:latin typeface="Comic Sans MS" panose="030F0702030302020204" pitchFamily="66" charset="0"/>
              </a:rPr>
              <a:t>This </a:t>
            </a:r>
            <a:r>
              <a:rPr lang="en-GB" sz="2000" i="1" dirty="0">
                <a:solidFill>
                  <a:srgbClr val="FF0000"/>
                </a:solidFill>
                <a:latin typeface="Comic Sans MS" panose="030F0702030302020204" pitchFamily="66" charset="0"/>
              </a:rPr>
              <a:t>is problematic,</a:t>
            </a:r>
            <a:r>
              <a:rPr lang="en-GB" sz="2000" i="1" dirty="0">
                <a:latin typeface="Comic Sans MS" panose="030F0702030302020204" pitchFamily="66" charset="0"/>
              </a:rPr>
              <a:t> not only because </a:t>
            </a:r>
            <a:r>
              <a:rPr lang="en-GB" sz="2000" i="1" dirty="0" smtClean="0">
                <a:latin typeface="Comic Sans MS" panose="030F0702030302020204" pitchFamily="66" charset="0"/>
              </a:rPr>
              <a:t>it </a:t>
            </a:r>
            <a:r>
              <a:rPr lang="en-GB" sz="2000" i="1" dirty="0" smtClean="0">
                <a:solidFill>
                  <a:srgbClr val="FF0000"/>
                </a:solidFill>
                <a:latin typeface="Comic Sans MS" panose="030F0702030302020204" pitchFamily="66" charset="0"/>
              </a:rPr>
              <a:t>results </a:t>
            </a:r>
            <a:r>
              <a:rPr lang="en-GB" sz="2000" i="1" dirty="0">
                <a:solidFill>
                  <a:srgbClr val="FF0000"/>
                </a:solidFill>
                <a:latin typeface="Comic Sans MS" panose="030F0702030302020204" pitchFamily="66" charset="0"/>
              </a:rPr>
              <a:t>in few successful cases against employers, </a:t>
            </a:r>
            <a:r>
              <a:rPr lang="en-GB" sz="2000" i="1" dirty="0">
                <a:latin typeface="Comic Sans MS" panose="030F0702030302020204" pitchFamily="66" charset="0"/>
              </a:rPr>
              <a:t>but also because </a:t>
            </a:r>
            <a:r>
              <a:rPr lang="en-GB" sz="2000" i="1" dirty="0">
                <a:solidFill>
                  <a:srgbClr val="FF0000"/>
                </a:solidFill>
                <a:latin typeface="Comic Sans MS" panose="030F0702030302020204" pitchFamily="66" charset="0"/>
              </a:rPr>
              <a:t>it fails to</a:t>
            </a:r>
          </a:p>
          <a:p>
            <a:r>
              <a:rPr lang="en-GB" sz="2000" i="1" dirty="0">
                <a:solidFill>
                  <a:srgbClr val="FF0000"/>
                </a:solidFill>
                <a:latin typeface="Comic Sans MS" panose="030F0702030302020204" pitchFamily="66" charset="0"/>
              </a:rPr>
              <a:t>address deep-rooted systemic issues of inequality in the workforce. </a:t>
            </a:r>
            <a:endParaRPr lang="en-GB" sz="2000" i="1" dirty="0" smtClean="0">
              <a:solidFill>
                <a:srgbClr val="FF0000"/>
              </a:solidFill>
              <a:latin typeface="Comic Sans MS" panose="030F0702030302020204" pitchFamily="66" charset="0"/>
            </a:endParaRPr>
          </a:p>
          <a:p>
            <a:r>
              <a:rPr lang="en-GB" sz="2000" i="1" dirty="0" smtClean="0">
                <a:latin typeface="Comic Sans MS" panose="030F0702030302020204" pitchFamily="66" charset="0"/>
              </a:rPr>
              <a:t>An examination </a:t>
            </a:r>
            <a:r>
              <a:rPr lang="en-GB" sz="2000" i="1" dirty="0">
                <a:latin typeface="Comic Sans MS" panose="030F0702030302020204" pitchFamily="66" charset="0"/>
              </a:rPr>
              <a:t>of approaches used in other jurisdictions reveals an advantage </a:t>
            </a:r>
            <a:r>
              <a:rPr lang="en-GB" sz="2000" i="1" dirty="0" smtClean="0">
                <a:latin typeface="Comic Sans MS" panose="030F0702030302020204" pitchFamily="66" charset="0"/>
              </a:rPr>
              <a:t>of positive </a:t>
            </a:r>
            <a:r>
              <a:rPr lang="en-GB" sz="2000" i="1" dirty="0">
                <a:latin typeface="Comic Sans MS" panose="030F0702030302020204" pitchFamily="66" charset="0"/>
              </a:rPr>
              <a:t>action over positive discrimination measures because they are </a:t>
            </a:r>
            <a:r>
              <a:rPr lang="en-GB" sz="2000" i="1" dirty="0" smtClean="0">
                <a:latin typeface="Comic Sans MS" panose="030F0702030302020204" pitchFamily="66" charset="0"/>
              </a:rPr>
              <a:t>not detrimental </a:t>
            </a:r>
            <a:r>
              <a:rPr lang="en-GB" sz="2000" i="1" dirty="0">
                <a:latin typeface="Comic Sans MS" panose="030F0702030302020204" pitchFamily="66" charset="0"/>
              </a:rPr>
              <a:t>to non-disadvantaged groups. It is recommended that Britain </a:t>
            </a:r>
            <a:r>
              <a:rPr lang="en-GB" sz="2000" i="1" dirty="0" smtClean="0">
                <a:latin typeface="Comic Sans MS" panose="030F0702030302020204" pitchFamily="66" charset="0"/>
              </a:rPr>
              <a:t>should adopt </a:t>
            </a:r>
            <a:r>
              <a:rPr lang="en-GB" sz="2000" i="1" dirty="0">
                <a:latin typeface="Comic Sans MS" panose="030F0702030302020204" pitchFamily="66" charset="0"/>
              </a:rPr>
              <a:t>a substantive equality approach similar to that of Northern Ireland and</a:t>
            </a:r>
          </a:p>
          <a:p>
            <a:r>
              <a:rPr lang="en-GB" sz="2000" i="1" dirty="0">
                <a:latin typeface="Comic Sans MS" panose="030F0702030302020204" pitchFamily="66" charset="0"/>
              </a:rPr>
              <a:t>incorporate mandatory positive action provisions into the Equality Act 2010.</a:t>
            </a:r>
          </a:p>
          <a:p>
            <a:endParaRPr lang="en-GB" dirty="0"/>
          </a:p>
        </p:txBody>
      </p:sp>
    </p:spTree>
    <p:extLst>
      <p:ext uri="{BB962C8B-B14F-4D97-AF65-F5344CB8AC3E}">
        <p14:creationId xmlns:p14="http://schemas.microsoft.com/office/powerpoint/2010/main" val="632513267"/>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79512" y="1556792"/>
            <a:ext cx="8784976" cy="1872208"/>
          </a:xfrm>
        </p:spPr>
        <p:txBody>
          <a:bodyPr>
            <a:normAutofit/>
          </a:bodyPr>
          <a:lstStyle/>
          <a:p>
            <a:r>
              <a:rPr lang="en-GB" sz="4000" b="1" dirty="0" smtClean="0">
                <a:latin typeface="Comic Sans MS" panose="030F0702030302020204" pitchFamily="66" charset="0"/>
              </a:rPr>
              <a:t>7. The </a:t>
            </a:r>
            <a:r>
              <a:rPr lang="en-GB" sz="4000" b="1" dirty="0">
                <a:latin typeface="Comic Sans MS" panose="030F0702030302020204" pitchFamily="66" charset="0"/>
              </a:rPr>
              <a:t>Equality Act 2010:</a:t>
            </a:r>
            <a:br>
              <a:rPr lang="en-GB" sz="4000" b="1" dirty="0">
                <a:latin typeface="Comic Sans MS" panose="030F0702030302020204" pitchFamily="66" charset="0"/>
              </a:rPr>
            </a:br>
            <a:r>
              <a:rPr lang="en-GB" sz="4000" b="1" dirty="0">
                <a:latin typeface="Comic Sans MS" panose="030F0702030302020204" pitchFamily="66" charset="0"/>
              </a:rPr>
              <a:t>the impact on </a:t>
            </a:r>
            <a:r>
              <a:rPr lang="en-GB" sz="4000" b="1" dirty="0" smtClean="0">
                <a:latin typeface="Comic Sans MS" panose="030F0702030302020204" pitchFamily="66" charset="0"/>
              </a:rPr>
              <a:t>disabled people</a:t>
            </a:r>
            <a:endParaRPr lang="en-GB" dirty="0"/>
          </a:p>
        </p:txBody>
      </p:sp>
      <p:sp>
        <p:nvSpPr>
          <p:cNvPr id="3" name="Content Placeholder 2"/>
          <p:cNvSpPr>
            <a:spLocks noGrp="1"/>
          </p:cNvSpPr>
          <p:nvPr>
            <p:ph type="subTitle" idx="1"/>
          </p:nvPr>
        </p:nvSpPr>
        <p:spPr>
          <a:xfrm>
            <a:off x="539552" y="3861048"/>
            <a:ext cx="7704856" cy="1752600"/>
          </a:xfrm>
        </p:spPr>
        <p:txBody>
          <a:bodyPr>
            <a:normAutofit fontScale="70000" lnSpcReduction="20000"/>
          </a:bodyPr>
          <a:lstStyle/>
          <a:p>
            <a:r>
              <a:rPr lang="en-GB" dirty="0"/>
              <a:t>HOUSE OF LORDS</a:t>
            </a:r>
          </a:p>
          <a:p>
            <a:r>
              <a:rPr lang="en-GB" dirty="0"/>
              <a:t>Select Committee on the Equality Act 2010 and</a:t>
            </a:r>
          </a:p>
          <a:p>
            <a:r>
              <a:rPr lang="en-GB" dirty="0"/>
              <a:t>Disability</a:t>
            </a:r>
          </a:p>
          <a:p>
            <a:r>
              <a:rPr lang="en-GB" dirty="0"/>
              <a:t>Report of Session </a:t>
            </a:r>
            <a:r>
              <a:rPr lang="en-GB" dirty="0" smtClean="0"/>
              <a:t>2015–16</a:t>
            </a:r>
          </a:p>
          <a:p>
            <a:r>
              <a:rPr lang="en-GB" dirty="0" smtClean="0"/>
              <a:t>Published 26</a:t>
            </a:r>
            <a:r>
              <a:rPr lang="en-GB" baseline="30000" dirty="0" smtClean="0"/>
              <a:t>th</a:t>
            </a:r>
            <a:r>
              <a:rPr lang="en-GB" dirty="0" smtClean="0"/>
              <a:t> March 2016</a:t>
            </a:r>
            <a:endParaRPr lang="en-GB" dirty="0"/>
          </a:p>
        </p:txBody>
      </p:sp>
      <p:sp>
        <p:nvSpPr>
          <p:cNvPr id="4" name="TextBox 3"/>
          <p:cNvSpPr txBox="1"/>
          <p:nvPr/>
        </p:nvSpPr>
        <p:spPr>
          <a:xfrm>
            <a:off x="539079" y="5584031"/>
            <a:ext cx="7992888" cy="923330"/>
          </a:xfrm>
          <a:prstGeom prst="rect">
            <a:avLst/>
          </a:prstGeom>
          <a:noFill/>
        </p:spPr>
        <p:txBody>
          <a:bodyPr wrap="square" rtlCol="0">
            <a:spAutoFit/>
          </a:bodyPr>
          <a:lstStyle/>
          <a:p>
            <a:r>
              <a:rPr lang="en-GB" dirty="0">
                <a:solidFill>
                  <a:srgbClr val="FF0000"/>
                </a:solidFill>
                <a:latin typeface="Comic Sans MS" pitchFamily="66" charset="0"/>
              </a:rPr>
              <a:t>This </a:t>
            </a:r>
            <a:r>
              <a:rPr lang="en-GB" dirty="0" smtClean="0">
                <a:solidFill>
                  <a:srgbClr val="FF0000"/>
                </a:solidFill>
                <a:latin typeface="Comic Sans MS" pitchFamily="66" charset="0"/>
              </a:rPr>
              <a:t>report </a:t>
            </a:r>
            <a:r>
              <a:rPr lang="en-GB" dirty="0">
                <a:solidFill>
                  <a:srgbClr val="FF0000"/>
                </a:solidFill>
                <a:latin typeface="Comic Sans MS" pitchFamily="66" charset="0"/>
              </a:rPr>
              <a:t>is available on </a:t>
            </a:r>
            <a:r>
              <a:rPr lang="en-GB" dirty="0" err="1" smtClean="0">
                <a:solidFill>
                  <a:srgbClr val="FF0000"/>
                </a:solidFill>
                <a:latin typeface="Comic Sans MS" pitchFamily="66" charset="0"/>
              </a:rPr>
              <a:t>Connect.The</a:t>
            </a:r>
            <a:r>
              <a:rPr lang="en-GB" dirty="0" smtClean="0">
                <a:solidFill>
                  <a:srgbClr val="FF0000"/>
                </a:solidFill>
                <a:latin typeface="Comic Sans MS" pitchFamily="66" charset="0"/>
              </a:rPr>
              <a:t> </a:t>
            </a:r>
            <a:r>
              <a:rPr lang="en-GB" dirty="0">
                <a:solidFill>
                  <a:srgbClr val="FF0000"/>
                </a:solidFill>
                <a:latin typeface="Comic Sans MS" pitchFamily="66" charset="0"/>
              </a:rPr>
              <a:t>following slides are a summary of the </a:t>
            </a:r>
            <a:r>
              <a:rPr lang="en-GB" dirty="0" smtClean="0">
                <a:solidFill>
                  <a:srgbClr val="FF0000"/>
                </a:solidFill>
                <a:latin typeface="Comic Sans MS" pitchFamily="66" charset="0"/>
              </a:rPr>
              <a:t>findings</a:t>
            </a:r>
          </a:p>
          <a:p>
            <a:r>
              <a:rPr lang="en-GB" dirty="0">
                <a:solidFill>
                  <a:srgbClr val="FF0000"/>
                </a:solidFill>
                <a:latin typeface="Comic Sans MS" pitchFamily="66" charset="0"/>
              </a:rPr>
              <a:t>See also : </a:t>
            </a:r>
            <a:r>
              <a:rPr lang="en-GB" dirty="0">
                <a:solidFill>
                  <a:srgbClr val="FF0000"/>
                </a:solidFill>
                <a:latin typeface="Comic Sans MS" pitchFamily="66" charset="0"/>
                <a:hlinkClick r:id="rId2"/>
              </a:rPr>
              <a:t>http://</a:t>
            </a:r>
            <a:r>
              <a:rPr lang="en-GB" dirty="0" smtClean="0">
                <a:solidFill>
                  <a:srgbClr val="FF0000"/>
                </a:solidFill>
                <a:latin typeface="Comic Sans MS" pitchFamily="66" charset="0"/>
                <a:hlinkClick r:id="rId2"/>
              </a:rPr>
              <a:t>www.bbc.co.uk/news/uk-35888260</a:t>
            </a:r>
            <a:r>
              <a:rPr lang="en-GB" dirty="0" smtClean="0">
                <a:solidFill>
                  <a:srgbClr val="FF0000"/>
                </a:solidFill>
                <a:latin typeface="Comic Sans MS" pitchFamily="66" charset="0"/>
              </a:rPr>
              <a:t> </a:t>
            </a:r>
            <a:endParaRPr lang="en-GB" dirty="0">
              <a:solidFill>
                <a:srgbClr val="FF0000"/>
              </a:solidFill>
              <a:latin typeface="Comic Sans MS" pitchFamily="66" charset="0"/>
            </a:endParaRPr>
          </a:p>
        </p:txBody>
      </p:sp>
    </p:spTree>
    <p:extLst>
      <p:ext uri="{BB962C8B-B14F-4D97-AF65-F5344CB8AC3E}">
        <p14:creationId xmlns:p14="http://schemas.microsoft.com/office/powerpoint/2010/main" val="3872102533"/>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normAutofit/>
          </a:bodyPr>
          <a:lstStyle/>
          <a:p>
            <a:r>
              <a:rPr lang="en-GB" dirty="0">
                <a:latin typeface="Comic Sans MS" panose="030F0702030302020204" pitchFamily="66" charset="0"/>
              </a:rPr>
              <a:t>The committee examined the impact of the Equality Act 2010, which brought together reforms over the last 40 years and applies in England, Wales and Scotland. </a:t>
            </a:r>
            <a:endParaRPr lang="en-GB" dirty="0" smtClean="0">
              <a:latin typeface="Comic Sans MS" panose="030F0702030302020204" pitchFamily="66" charset="0"/>
            </a:endParaRPr>
          </a:p>
          <a:p>
            <a:r>
              <a:rPr lang="en-GB" dirty="0" smtClean="0">
                <a:latin typeface="Comic Sans MS" panose="030F0702030302020204" pitchFamily="66" charset="0"/>
              </a:rPr>
              <a:t>Laws </a:t>
            </a:r>
            <a:r>
              <a:rPr lang="en-GB" dirty="0">
                <a:latin typeface="Comic Sans MS" panose="030F0702030302020204" pitchFamily="66" charset="0"/>
              </a:rPr>
              <a:t>designed to outlaw discrimination in Britain "simply aren't working in practice", the peers said. </a:t>
            </a:r>
          </a:p>
        </p:txBody>
      </p:sp>
    </p:spTree>
    <p:extLst>
      <p:ext uri="{BB962C8B-B14F-4D97-AF65-F5344CB8AC3E}">
        <p14:creationId xmlns:p14="http://schemas.microsoft.com/office/powerpoint/2010/main" val="201946837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GB" dirty="0">
                <a:latin typeface="Comic Sans MS" panose="030F0702030302020204" pitchFamily="66" charset="0"/>
              </a:rPr>
              <a:t>So what are we doing?</a:t>
            </a:r>
          </a:p>
        </p:txBody>
      </p:sp>
      <p:sp>
        <p:nvSpPr>
          <p:cNvPr id="3" name="Content Placeholder 2"/>
          <p:cNvSpPr>
            <a:spLocks noGrp="1"/>
          </p:cNvSpPr>
          <p:nvPr>
            <p:ph idx="1"/>
          </p:nvPr>
        </p:nvSpPr>
        <p:spPr/>
        <p:txBody>
          <a:bodyPr/>
          <a:lstStyle/>
          <a:p>
            <a:pPr marL="0" indent="0">
              <a:buNone/>
            </a:pPr>
            <a:r>
              <a:rPr lang="en-GB" dirty="0">
                <a:latin typeface="Comic Sans MS" panose="030F0702030302020204" pitchFamily="66" charset="0"/>
              </a:rPr>
              <a:t>Determining the significance of the Equality Act and judging how effective it is (its worth</a:t>
            </a:r>
            <a:r>
              <a:rPr lang="en-GB" dirty="0" smtClean="0">
                <a:latin typeface="Comic Sans MS" panose="030F0702030302020204" pitchFamily="66" charset="0"/>
              </a:rPr>
              <a:t>).</a:t>
            </a:r>
            <a:endParaRPr lang="en-GB" dirty="0">
              <a:latin typeface="Comic Sans MS" panose="030F0702030302020204" pitchFamily="66" charset="0"/>
            </a:endParaRPr>
          </a:p>
        </p:txBody>
      </p:sp>
    </p:spTree>
    <p:extLst>
      <p:ext uri="{BB962C8B-B14F-4D97-AF65-F5344CB8AC3E}">
        <p14:creationId xmlns:p14="http://schemas.microsoft.com/office/powerpoint/2010/main" val="153968133"/>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latin typeface="Comic Sans MS" panose="030F0702030302020204" pitchFamily="66" charset="0"/>
              </a:rPr>
              <a:t>Recommendations</a:t>
            </a:r>
            <a:endParaRPr lang="en-GB" dirty="0">
              <a:latin typeface="Comic Sans MS" panose="030F0702030302020204" pitchFamily="66" charset="0"/>
            </a:endParaRPr>
          </a:p>
        </p:txBody>
      </p:sp>
      <p:sp>
        <p:nvSpPr>
          <p:cNvPr id="3" name="Content Placeholder 2"/>
          <p:cNvSpPr>
            <a:spLocks noGrp="1"/>
          </p:cNvSpPr>
          <p:nvPr>
            <p:ph idx="1"/>
          </p:nvPr>
        </p:nvSpPr>
        <p:spPr/>
        <p:txBody>
          <a:bodyPr>
            <a:normAutofit fontScale="47500" lnSpcReduction="20000"/>
          </a:bodyPr>
          <a:lstStyle/>
          <a:p>
            <a:r>
              <a:rPr lang="en-GB" dirty="0"/>
              <a:t>First, in planning services and buildings, despite the fact that for </a:t>
            </a:r>
            <a:r>
              <a:rPr lang="en-GB" dirty="0" smtClean="0"/>
              <a:t>twenty years </a:t>
            </a:r>
            <a:r>
              <a:rPr lang="en-GB" dirty="0"/>
              <a:t>the law has required anticipatory reasonable adjustment, the needs </a:t>
            </a:r>
            <a:r>
              <a:rPr lang="en-GB" dirty="0" smtClean="0"/>
              <a:t>of disabled </a:t>
            </a:r>
            <a:r>
              <a:rPr lang="en-GB" dirty="0"/>
              <a:t>people still tend to be an afterthought. It is time to reverse this</a:t>
            </a:r>
            <a:r>
              <a:rPr lang="en-GB" dirty="0" smtClean="0"/>
              <a:t>. We </a:t>
            </a:r>
            <a:r>
              <a:rPr lang="en-GB" dirty="0"/>
              <a:t>are all living longer, and medical advances are keeping us alive where </a:t>
            </a:r>
            <a:r>
              <a:rPr lang="en-GB" dirty="0" smtClean="0"/>
              <a:t>in earlier </a:t>
            </a:r>
            <a:r>
              <a:rPr lang="en-GB" dirty="0"/>
              <a:t>years it would have failed to do so, but not necessarily in good health</a:t>
            </a:r>
            <a:r>
              <a:rPr lang="en-GB" dirty="0" smtClean="0"/>
              <a:t>. We </a:t>
            </a:r>
            <a:r>
              <a:rPr lang="en-GB" dirty="0"/>
              <a:t>should from the outset plan for the inevitability of disability in </a:t>
            </a:r>
            <a:r>
              <a:rPr lang="en-GB" dirty="0" smtClean="0"/>
              <a:t>everyone as </a:t>
            </a:r>
            <a:r>
              <a:rPr lang="en-GB" dirty="0"/>
              <a:t>they get older, as well as for those who suffer accidents and for all </a:t>
            </a:r>
            <a:r>
              <a:rPr lang="en-GB" dirty="0" smtClean="0"/>
              <a:t>those other </a:t>
            </a:r>
            <a:r>
              <a:rPr lang="en-GB" dirty="0"/>
              <a:t>disabled people who are the subject of our inquiry.</a:t>
            </a:r>
          </a:p>
          <a:p>
            <a:r>
              <a:rPr lang="en-GB" dirty="0" smtClean="0"/>
              <a:t>Our </a:t>
            </a:r>
            <a:r>
              <a:rPr lang="en-GB" dirty="0"/>
              <a:t>second theme, closely related to the first, is the need to be proactive</a:t>
            </a:r>
            <a:r>
              <a:rPr lang="en-GB" dirty="0" smtClean="0"/>
              <a:t>, rather </a:t>
            </a:r>
            <a:r>
              <a:rPr lang="en-GB" dirty="0"/>
              <a:t>than reactive or process driven. Many of those </a:t>
            </a:r>
            <a:r>
              <a:rPr lang="en-GB" dirty="0" smtClean="0"/>
              <a:t>involved—Government departments</a:t>
            </a:r>
            <a:r>
              <a:rPr lang="en-GB" dirty="0"/>
              <a:t>, local authorities, the NHS, schools, courts, businesses, all </a:t>
            </a:r>
            <a:r>
              <a:rPr lang="en-GB" dirty="0" smtClean="0"/>
              <a:t>of us—wait </a:t>
            </a:r>
            <a:r>
              <a:rPr lang="en-GB" dirty="0"/>
              <a:t>for problems to arise before, at best, attempting to remedy them</a:t>
            </a:r>
            <a:r>
              <a:rPr lang="en-GB" dirty="0" smtClean="0"/>
              <a:t>. We </a:t>
            </a:r>
            <a:r>
              <a:rPr lang="en-GB" dirty="0"/>
              <a:t>should be planning so that disabled people can as far as possible </a:t>
            </a:r>
            <a:r>
              <a:rPr lang="en-GB" dirty="0" smtClean="0"/>
              <a:t>avoid facing </a:t>
            </a:r>
            <a:r>
              <a:rPr lang="en-GB" dirty="0"/>
              <a:t>the problems in the first place.</a:t>
            </a:r>
          </a:p>
          <a:p>
            <a:r>
              <a:rPr lang="en-GB" dirty="0" smtClean="0"/>
              <a:t>Thirdly</a:t>
            </a:r>
            <a:r>
              <a:rPr lang="en-GB" dirty="0"/>
              <a:t>, there is the issue of communication. So many of the problems </a:t>
            </a:r>
            <a:r>
              <a:rPr lang="en-GB" dirty="0" smtClean="0"/>
              <a:t>of disabled </a:t>
            </a:r>
            <a:r>
              <a:rPr lang="en-GB" dirty="0"/>
              <a:t>people are exacerbated by a failure to make them aware of their </a:t>
            </a:r>
            <a:r>
              <a:rPr lang="en-GB" dirty="0" smtClean="0"/>
              <a:t>rights in </a:t>
            </a:r>
            <a:r>
              <a:rPr lang="en-GB" dirty="0"/>
              <a:t>a manner that is clear and is adapted to their needs. But </a:t>
            </a:r>
            <a:r>
              <a:rPr lang="en-GB" dirty="0" smtClean="0"/>
              <a:t>communication is </a:t>
            </a:r>
            <a:r>
              <a:rPr lang="en-GB" dirty="0"/>
              <a:t>a two-way process. If all those responding to the needs of disabled </a:t>
            </a:r>
            <a:r>
              <a:rPr lang="en-GB" dirty="0" smtClean="0"/>
              <a:t>people engaged </a:t>
            </a:r>
            <a:r>
              <a:rPr lang="en-GB" dirty="0"/>
              <a:t>with them, listened to them, and took account of their views, </a:t>
            </a:r>
            <a:r>
              <a:rPr lang="en-GB" dirty="0" smtClean="0"/>
              <a:t>all would </a:t>
            </a:r>
            <a:r>
              <a:rPr lang="en-GB" dirty="0"/>
              <a:t>benefit.</a:t>
            </a:r>
          </a:p>
          <a:p>
            <a:r>
              <a:rPr lang="en-GB" dirty="0" smtClean="0"/>
              <a:t>Fourthly, Rights </a:t>
            </a:r>
            <a:r>
              <a:rPr lang="en-GB" dirty="0"/>
              <a:t>which are unenforceable are not worth having. The law and the </a:t>
            </a:r>
            <a:r>
              <a:rPr lang="en-GB" dirty="0" smtClean="0"/>
              <a:t>courts must </a:t>
            </a:r>
            <a:r>
              <a:rPr lang="en-GB" dirty="0"/>
              <a:t>adapt so that rights can be made effective as easily, quickly and </a:t>
            </a:r>
            <a:r>
              <a:rPr lang="en-GB" dirty="0" smtClean="0"/>
              <a:t>cheaply as </a:t>
            </a:r>
            <a:r>
              <a:rPr lang="en-GB" dirty="0"/>
              <a:t>possible.</a:t>
            </a:r>
          </a:p>
          <a:p>
            <a:r>
              <a:rPr lang="en-GB" dirty="0" smtClean="0"/>
              <a:t>Lastly</a:t>
            </a:r>
            <a:r>
              <a:rPr lang="en-GB" dirty="0"/>
              <a:t>, it is the Government that bears ultimate responsibility for </a:t>
            </a:r>
            <a:r>
              <a:rPr lang="en-GB" dirty="0" smtClean="0"/>
              <a:t>disabled  people</a:t>
            </a:r>
            <a:r>
              <a:rPr lang="en-GB" dirty="0"/>
              <a:t>, and it must be structured to discharge that responsibility. </a:t>
            </a:r>
            <a:r>
              <a:rPr lang="en-GB" dirty="0" smtClean="0"/>
              <a:t>Currently it </a:t>
            </a:r>
            <a:r>
              <a:rPr lang="en-GB" dirty="0"/>
              <a:t>is not</a:t>
            </a:r>
            <a:r>
              <a:rPr lang="en-GB" dirty="0" smtClean="0"/>
              <a:t>.</a:t>
            </a:r>
            <a:endParaRPr lang="en-GB" dirty="0"/>
          </a:p>
        </p:txBody>
      </p:sp>
    </p:spTree>
    <p:extLst>
      <p:ext uri="{BB962C8B-B14F-4D97-AF65-F5344CB8AC3E}">
        <p14:creationId xmlns:p14="http://schemas.microsoft.com/office/powerpoint/2010/main" val="2016058329"/>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latin typeface="Comic Sans MS" pitchFamily="66" charset="0"/>
              </a:rPr>
              <a:t>Remember</a:t>
            </a:r>
          </a:p>
        </p:txBody>
      </p:sp>
      <p:sp>
        <p:nvSpPr>
          <p:cNvPr id="3" name="Content Placeholder 2"/>
          <p:cNvSpPr>
            <a:spLocks noGrp="1"/>
          </p:cNvSpPr>
          <p:nvPr>
            <p:ph idx="1"/>
          </p:nvPr>
        </p:nvSpPr>
        <p:spPr/>
        <p:txBody>
          <a:bodyPr>
            <a:normAutofit lnSpcReduction="10000"/>
          </a:bodyPr>
          <a:lstStyle/>
          <a:p>
            <a:endParaRPr lang="en-GB" dirty="0"/>
          </a:p>
          <a:p>
            <a:r>
              <a:rPr lang="en-GB" dirty="0">
                <a:latin typeface="Comic Sans MS" pitchFamily="66" charset="0"/>
              </a:rPr>
              <a:t>This information needs to be put into your own words</a:t>
            </a:r>
            <a:r>
              <a:rPr lang="en-GB" dirty="0" smtClean="0">
                <a:latin typeface="Comic Sans MS" pitchFamily="66" charset="0"/>
              </a:rPr>
              <a:t>.</a:t>
            </a:r>
          </a:p>
          <a:p>
            <a:endParaRPr lang="en-GB" dirty="0">
              <a:latin typeface="Comic Sans MS" pitchFamily="66" charset="0"/>
            </a:endParaRPr>
          </a:p>
          <a:p>
            <a:r>
              <a:rPr lang="en-GB" dirty="0" smtClean="0">
                <a:latin typeface="Comic Sans MS" pitchFamily="66" charset="0"/>
              </a:rPr>
              <a:t>Think about what is said about the positive and negatives of the act in the articles and reports.</a:t>
            </a:r>
          </a:p>
          <a:p>
            <a:r>
              <a:rPr lang="en-GB" dirty="0" smtClean="0">
                <a:latin typeface="Comic Sans MS" pitchFamily="66" charset="0"/>
              </a:rPr>
              <a:t>Draw your own conclusions (what you think) at the end of your report</a:t>
            </a:r>
            <a:endParaRPr lang="en-GB" dirty="0">
              <a:latin typeface="Comic Sans MS" pitchFamily="66" charset="0"/>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444208" y="26707"/>
            <a:ext cx="3283570" cy="3274107"/>
          </a:xfrm>
          <a:prstGeom prst="rect">
            <a:avLst/>
          </a:prstGeom>
        </p:spPr>
      </p:pic>
    </p:spTree>
    <p:extLst>
      <p:ext uri="{BB962C8B-B14F-4D97-AF65-F5344CB8AC3E}">
        <p14:creationId xmlns:p14="http://schemas.microsoft.com/office/powerpoint/2010/main" val="3664900037"/>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latin typeface="Comic Sans MS" panose="030F0702030302020204" pitchFamily="66" charset="0"/>
              </a:rPr>
              <a:t>Some ideas to help you</a:t>
            </a:r>
            <a:endParaRPr lang="en-GB" dirty="0">
              <a:latin typeface="Comic Sans MS" panose="030F0702030302020204" pitchFamily="66" charset="0"/>
            </a:endParaRPr>
          </a:p>
        </p:txBody>
      </p:sp>
      <p:sp>
        <p:nvSpPr>
          <p:cNvPr id="3" name="Content Placeholder 2"/>
          <p:cNvSpPr>
            <a:spLocks noGrp="1"/>
          </p:cNvSpPr>
          <p:nvPr>
            <p:ph sz="half" idx="1"/>
          </p:nvPr>
        </p:nvSpPr>
        <p:spPr/>
        <p:txBody>
          <a:bodyPr>
            <a:normAutofit fontScale="70000" lnSpcReduction="20000"/>
          </a:bodyPr>
          <a:lstStyle/>
          <a:p>
            <a:pPr marL="0" indent="0" algn="ctr">
              <a:buNone/>
            </a:pPr>
            <a:r>
              <a:rPr lang="en-GB" dirty="0">
                <a:solidFill>
                  <a:srgbClr val="FF0000"/>
                </a:solidFill>
                <a:latin typeface="Comic Sans MS" panose="030F0702030302020204" pitchFamily="66" charset="0"/>
              </a:rPr>
              <a:t>Advantages</a:t>
            </a:r>
          </a:p>
          <a:p>
            <a:pPr marL="0" indent="0">
              <a:buNone/>
            </a:pPr>
            <a:endParaRPr lang="en-GB" dirty="0"/>
          </a:p>
          <a:p>
            <a:pPr lvl="0"/>
            <a:r>
              <a:rPr lang="en-GB" dirty="0">
                <a:latin typeface="Comic Sans MS" panose="030F0702030302020204" pitchFamily="66" charset="0"/>
              </a:rPr>
              <a:t>All public bodies are included in the </a:t>
            </a:r>
            <a:r>
              <a:rPr lang="en-GB" dirty="0" smtClean="0">
                <a:latin typeface="Comic Sans MS" panose="030F0702030302020204" pitchFamily="66" charset="0"/>
              </a:rPr>
              <a:t>act.</a:t>
            </a:r>
            <a:endParaRPr lang="en-GB" dirty="0">
              <a:latin typeface="Comic Sans MS" panose="030F0702030302020204" pitchFamily="66" charset="0"/>
            </a:endParaRPr>
          </a:p>
          <a:p>
            <a:r>
              <a:rPr lang="en-GB" dirty="0">
                <a:latin typeface="Comic Sans MS" panose="030F0702030302020204" pitchFamily="66" charset="0"/>
              </a:rPr>
              <a:t>Gives people more rights and helps raise </a:t>
            </a:r>
            <a:r>
              <a:rPr lang="en-GB" dirty="0" smtClean="0">
                <a:latin typeface="Comic Sans MS" panose="030F0702030302020204" pitchFamily="66" charset="0"/>
              </a:rPr>
              <a:t>awareness of equality.</a:t>
            </a:r>
            <a:endParaRPr lang="en-GB" dirty="0">
              <a:latin typeface="Comic Sans MS" panose="030F0702030302020204" pitchFamily="66" charset="0"/>
            </a:endParaRPr>
          </a:p>
          <a:p>
            <a:pPr lvl="0"/>
            <a:r>
              <a:rPr lang="en-GB" dirty="0" smtClean="0">
                <a:latin typeface="Comic Sans MS" panose="030F0702030302020204" pitchFamily="66" charset="0"/>
              </a:rPr>
              <a:t>Emphasis </a:t>
            </a:r>
            <a:r>
              <a:rPr lang="en-GB" dirty="0">
                <a:latin typeface="Comic Sans MS" panose="030F0702030302020204" pitchFamily="66" charset="0"/>
              </a:rPr>
              <a:t>promoting equality rather than reducing </a:t>
            </a:r>
            <a:r>
              <a:rPr lang="en-GB" dirty="0" smtClean="0">
                <a:latin typeface="Comic Sans MS" panose="030F0702030302020204" pitchFamily="66" charset="0"/>
              </a:rPr>
              <a:t>inequality.</a:t>
            </a:r>
            <a:endParaRPr lang="en-GB" dirty="0">
              <a:latin typeface="Comic Sans MS" panose="030F0702030302020204" pitchFamily="66" charset="0"/>
            </a:endParaRPr>
          </a:p>
          <a:p>
            <a:pPr lvl="0"/>
            <a:r>
              <a:rPr lang="en-GB" dirty="0">
                <a:latin typeface="Comic Sans MS" panose="030F0702030302020204" pitchFamily="66" charset="0"/>
              </a:rPr>
              <a:t>More efficient commissioning body </a:t>
            </a:r>
            <a:r>
              <a:rPr lang="en-GB" dirty="0" smtClean="0">
                <a:latin typeface="Comic Sans MS" panose="030F0702030302020204" pitchFamily="66" charset="0"/>
              </a:rPr>
              <a:t>(only the EHRC) which </a:t>
            </a:r>
            <a:r>
              <a:rPr lang="en-GB" dirty="0">
                <a:latin typeface="Comic Sans MS" panose="030F0702030302020204" pitchFamily="66" charset="0"/>
              </a:rPr>
              <a:t>reduces </a:t>
            </a:r>
            <a:r>
              <a:rPr lang="en-GB" dirty="0" smtClean="0">
                <a:latin typeface="Comic Sans MS" panose="030F0702030302020204" pitchFamily="66" charset="0"/>
              </a:rPr>
              <a:t>costs for the government &amp; should lead to better co-ordination</a:t>
            </a:r>
            <a:endParaRPr lang="en-GB" dirty="0">
              <a:latin typeface="Comic Sans MS" panose="030F0702030302020204" pitchFamily="66" charset="0"/>
            </a:endParaRPr>
          </a:p>
          <a:p>
            <a:endParaRPr lang="en-GB" dirty="0"/>
          </a:p>
        </p:txBody>
      </p:sp>
      <p:sp>
        <p:nvSpPr>
          <p:cNvPr id="4" name="Content Placeholder 3"/>
          <p:cNvSpPr>
            <a:spLocks noGrp="1"/>
          </p:cNvSpPr>
          <p:nvPr>
            <p:ph sz="half" idx="2"/>
          </p:nvPr>
        </p:nvSpPr>
        <p:spPr>
          <a:xfrm>
            <a:off x="4648200" y="1600200"/>
            <a:ext cx="4172272" cy="4525963"/>
          </a:xfrm>
        </p:spPr>
        <p:txBody>
          <a:bodyPr>
            <a:normAutofit fontScale="70000" lnSpcReduction="20000"/>
          </a:bodyPr>
          <a:lstStyle/>
          <a:p>
            <a:r>
              <a:rPr lang="en-GB" dirty="0">
                <a:solidFill>
                  <a:srgbClr val="FF0000"/>
                </a:solidFill>
                <a:latin typeface="Comic Sans MS" panose="030F0702030302020204" pitchFamily="66" charset="0"/>
              </a:rPr>
              <a:t>Disadvantages</a:t>
            </a:r>
          </a:p>
          <a:p>
            <a:r>
              <a:rPr lang="en-GB" dirty="0">
                <a:latin typeface="Comic Sans MS" panose="030F0702030302020204" pitchFamily="66" charset="0"/>
              </a:rPr>
              <a:t>A huge law to raise awareness of and has a lot of </a:t>
            </a:r>
            <a:r>
              <a:rPr lang="en-GB" dirty="0" smtClean="0">
                <a:latin typeface="Comic Sans MS" panose="030F0702030302020204" pitchFamily="66" charset="0"/>
              </a:rPr>
              <a:t>costs attached in terms of raising peoples awareness.</a:t>
            </a:r>
            <a:endParaRPr lang="en-GB" dirty="0">
              <a:latin typeface="Comic Sans MS" panose="030F0702030302020204" pitchFamily="66" charset="0"/>
            </a:endParaRPr>
          </a:p>
          <a:p>
            <a:pPr lvl="0"/>
            <a:r>
              <a:rPr lang="en-GB" dirty="0" smtClean="0">
                <a:latin typeface="Comic Sans MS" panose="030F0702030302020204" pitchFamily="66" charset="0"/>
              </a:rPr>
              <a:t>New </a:t>
            </a:r>
            <a:r>
              <a:rPr lang="en-GB" dirty="0">
                <a:latin typeface="Comic Sans MS" panose="030F0702030302020204" pitchFamily="66" charset="0"/>
              </a:rPr>
              <a:t>laws don't have a case law and </a:t>
            </a:r>
            <a:r>
              <a:rPr lang="en-GB" dirty="0" smtClean="0">
                <a:latin typeface="Comic Sans MS" panose="030F0702030302020204" pitchFamily="66" charset="0"/>
              </a:rPr>
              <a:t>there have been very few </a:t>
            </a:r>
            <a:r>
              <a:rPr lang="en-GB" dirty="0">
                <a:latin typeface="Comic Sans MS" panose="030F0702030302020204" pitchFamily="66" charset="0"/>
              </a:rPr>
              <a:t>high profile </a:t>
            </a:r>
            <a:r>
              <a:rPr lang="en-GB" dirty="0" smtClean="0">
                <a:latin typeface="Comic Sans MS" panose="030F0702030302020204" pitchFamily="66" charset="0"/>
              </a:rPr>
              <a:t>cases.</a:t>
            </a:r>
            <a:endParaRPr lang="en-GB" dirty="0">
              <a:latin typeface="Comic Sans MS" panose="030F0702030302020204" pitchFamily="66" charset="0"/>
            </a:endParaRPr>
          </a:p>
          <a:p>
            <a:pPr lvl="0"/>
            <a:r>
              <a:rPr lang="en-GB" dirty="0" smtClean="0">
                <a:latin typeface="Comic Sans MS" panose="030F0702030302020204" pitchFamily="66" charset="0"/>
              </a:rPr>
              <a:t>Fear </a:t>
            </a:r>
            <a:r>
              <a:rPr lang="en-GB" dirty="0">
                <a:latin typeface="Comic Sans MS" panose="030F0702030302020204" pitchFamily="66" charset="0"/>
              </a:rPr>
              <a:t>of </a:t>
            </a:r>
            <a:r>
              <a:rPr lang="en-GB" dirty="0" smtClean="0">
                <a:latin typeface="Comic Sans MS" panose="030F0702030302020204" pitchFamily="66" charset="0"/>
              </a:rPr>
              <a:t>victimisation if people highlight problems.</a:t>
            </a:r>
            <a:endParaRPr lang="en-GB" dirty="0">
              <a:latin typeface="Comic Sans MS" panose="030F0702030302020204" pitchFamily="66" charset="0"/>
            </a:endParaRPr>
          </a:p>
          <a:p>
            <a:endParaRPr lang="en-GB" dirty="0"/>
          </a:p>
        </p:txBody>
      </p:sp>
    </p:spTree>
    <p:extLst>
      <p:ext uri="{BB962C8B-B14F-4D97-AF65-F5344CB8AC3E}">
        <p14:creationId xmlns:p14="http://schemas.microsoft.com/office/powerpoint/2010/main" val="249593350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a:solidFill>
                  <a:srgbClr val="FF0000"/>
                </a:solidFill>
                <a:latin typeface="Comic Sans MS" pitchFamily="66" charset="0"/>
              </a:rPr>
              <a:t>Recap -The Equality Act 2010</a:t>
            </a:r>
            <a:endParaRPr lang="en-GB" dirty="0">
              <a:solidFill>
                <a:srgbClr val="FF0000"/>
              </a:solidFill>
            </a:endParaRPr>
          </a:p>
        </p:txBody>
      </p:sp>
      <p:sp>
        <p:nvSpPr>
          <p:cNvPr id="3" name="Content Placeholder 2"/>
          <p:cNvSpPr>
            <a:spLocks noGrp="1"/>
          </p:cNvSpPr>
          <p:nvPr>
            <p:ph idx="1"/>
          </p:nvPr>
        </p:nvSpPr>
        <p:spPr/>
        <p:txBody>
          <a:bodyPr>
            <a:normAutofit fontScale="92500" lnSpcReduction="20000"/>
          </a:bodyPr>
          <a:lstStyle/>
          <a:p>
            <a:r>
              <a:rPr lang="en-GB" sz="2400" dirty="0">
                <a:latin typeface="Comic Sans MS" pitchFamily="66" charset="0"/>
              </a:rPr>
              <a:t>Consolidates the previous nine pieces of equality legislation based on protected characteristics.</a:t>
            </a:r>
          </a:p>
          <a:p>
            <a:r>
              <a:rPr lang="en-GB" sz="2400" dirty="0">
                <a:latin typeface="Comic Sans MS" pitchFamily="66" charset="0"/>
              </a:rPr>
              <a:t>The nine protected characteristics are: age, disability, gender reassignment, marriage and civil partnership, pregnancy and maternity, race, religion or belief, sex and sexual orientation. </a:t>
            </a:r>
          </a:p>
          <a:p>
            <a:endParaRPr lang="en-GB" sz="3000" dirty="0">
              <a:latin typeface="Comic Sans MS" pitchFamily="66" charset="0"/>
            </a:endParaRPr>
          </a:p>
          <a:p>
            <a:pPr marL="0" indent="0">
              <a:buNone/>
            </a:pPr>
            <a:r>
              <a:rPr lang="en-GB" sz="3000" dirty="0">
                <a:solidFill>
                  <a:srgbClr val="FF0000"/>
                </a:solidFill>
                <a:latin typeface="Comic Sans MS" pitchFamily="66" charset="0"/>
              </a:rPr>
              <a:t>Objectives of the act</a:t>
            </a:r>
          </a:p>
          <a:p>
            <a:r>
              <a:rPr lang="en-GB" sz="2400" dirty="0">
                <a:latin typeface="Comic Sans MS" pitchFamily="66" charset="0"/>
              </a:rPr>
              <a:t>To simplify the legislation</a:t>
            </a:r>
          </a:p>
          <a:p>
            <a:r>
              <a:rPr lang="en-GB" sz="2400" dirty="0">
                <a:latin typeface="Comic Sans MS" pitchFamily="66" charset="0"/>
              </a:rPr>
              <a:t>To strengthen legislation by extending protection from discrimination, so that people will be protected from discrimination by association and perception. (e.g. Family members)</a:t>
            </a:r>
          </a:p>
          <a:p>
            <a:endParaRPr lang="en-GB" sz="2400" dirty="0">
              <a:latin typeface="Comic Sans MS" pitchFamily="66" charset="0"/>
            </a:endParaRPr>
          </a:p>
          <a:p>
            <a:endParaRPr lang="en-GB" dirty="0">
              <a:latin typeface="Comic Sans MS" pitchFamily="66"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normAutofit fontScale="90000"/>
          </a:bodyPr>
          <a:lstStyle/>
          <a:p>
            <a:r>
              <a:rPr lang="en-GB" sz="4800" dirty="0" smtClean="0">
                <a:solidFill>
                  <a:srgbClr val="0070C0"/>
                </a:solidFill>
                <a:latin typeface="Comic Sans MS" pitchFamily="66" charset="0"/>
              </a:rPr>
              <a:t>1. Research</a:t>
            </a:r>
            <a:r>
              <a:rPr lang="en-GB" dirty="0" smtClean="0">
                <a:latin typeface="Comic Sans MS" pitchFamily="66" charset="0"/>
              </a:rPr>
              <a:t> </a:t>
            </a:r>
            <a:r>
              <a:rPr lang="en-GB" dirty="0">
                <a:latin typeface="Comic Sans MS" pitchFamily="66" charset="0"/>
              </a:rPr>
              <a:t>- Government Equalities Office (GEO) evaluation of the Equality Act 2010</a:t>
            </a:r>
            <a:br>
              <a:rPr lang="en-GB" dirty="0">
                <a:latin typeface="Comic Sans MS" pitchFamily="66" charset="0"/>
              </a:rPr>
            </a:br>
            <a:endParaRPr lang="en-GB" dirty="0"/>
          </a:p>
        </p:txBody>
      </p:sp>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092280" y="4149080"/>
            <a:ext cx="1933575" cy="2362200"/>
          </a:xfrm>
          <a:prstGeom prst="rect">
            <a:avLst/>
          </a:prstGeom>
        </p:spPr>
      </p:pic>
      <p:sp>
        <p:nvSpPr>
          <p:cNvPr id="5" name="Subtitle 4"/>
          <p:cNvSpPr>
            <a:spLocks noGrp="1"/>
          </p:cNvSpPr>
          <p:nvPr>
            <p:ph type="subTitle" idx="1"/>
          </p:nvPr>
        </p:nvSpPr>
        <p:spPr/>
        <p:txBody>
          <a:bodyPr>
            <a:normAutofit fontScale="92500" lnSpcReduction="20000"/>
          </a:bodyPr>
          <a:lstStyle/>
          <a:p>
            <a:r>
              <a:rPr lang="en-GB" dirty="0">
                <a:solidFill>
                  <a:srgbClr val="FF0000"/>
                </a:solidFill>
              </a:rPr>
              <a:t>This research resulted in 3 reports which are available on Connect.</a:t>
            </a:r>
          </a:p>
          <a:p>
            <a:r>
              <a:rPr lang="en-GB" dirty="0">
                <a:solidFill>
                  <a:srgbClr val="FF0000"/>
                </a:solidFill>
              </a:rPr>
              <a:t>The following slides are a summary of the findings</a:t>
            </a:r>
          </a:p>
        </p:txBody>
      </p:sp>
    </p:spTree>
    <p:extLst>
      <p:ext uri="{BB962C8B-B14F-4D97-AF65-F5344CB8AC3E}">
        <p14:creationId xmlns:p14="http://schemas.microsoft.com/office/powerpoint/2010/main" val="173875094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GB" sz="2800" dirty="0">
                <a:solidFill>
                  <a:srgbClr val="0070C0"/>
                </a:solidFill>
                <a:latin typeface="Comic Sans MS" pitchFamily="66" charset="0"/>
              </a:rPr>
              <a:t>Research</a:t>
            </a:r>
            <a:r>
              <a:rPr lang="en-GB" sz="2400" dirty="0">
                <a:latin typeface="Comic Sans MS" pitchFamily="66" charset="0"/>
              </a:rPr>
              <a:t> - Government Equalities Office (GEO) evaluation of the Equality Act 2010</a:t>
            </a:r>
            <a:endParaRPr lang="en-GB" sz="2400" dirty="0"/>
          </a:p>
        </p:txBody>
      </p:sp>
      <p:sp>
        <p:nvSpPr>
          <p:cNvPr id="3" name="Content Placeholder 2"/>
          <p:cNvSpPr>
            <a:spLocks noGrp="1"/>
          </p:cNvSpPr>
          <p:nvPr>
            <p:ph idx="1"/>
          </p:nvPr>
        </p:nvSpPr>
        <p:spPr/>
        <p:txBody>
          <a:bodyPr>
            <a:normAutofit fontScale="92500" lnSpcReduction="20000"/>
          </a:bodyPr>
          <a:lstStyle/>
          <a:p>
            <a:r>
              <a:rPr lang="en-GB" dirty="0">
                <a:latin typeface="Comic Sans MS" pitchFamily="66" charset="0"/>
              </a:rPr>
              <a:t>This research took place one year after the Act was implemented</a:t>
            </a:r>
          </a:p>
          <a:p>
            <a:r>
              <a:rPr lang="en-GB" dirty="0" smtClean="0">
                <a:latin typeface="Comic Sans MS" pitchFamily="66" charset="0"/>
              </a:rPr>
              <a:t>Used telephone </a:t>
            </a:r>
            <a:r>
              <a:rPr lang="en-GB" dirty="0">
                <a:latin typeface="Comic Sans MS" pitchFamily="66" charset="0"/>
              </a:rPr>
              <a:t>surveys conducted between November 2011 and January 2012 of 1,811 </a:t>
            </a:r>
            <a:r>
              <a:rPr lang="en-GB" dirty="0" smtClean="0">
                <a:latin typeface="Comic Sans MS" pitchFamily="66" charset="0"/>
              </a:rPr>
              <a:t>establishments. </a:t>
            </a:r>
            <a:r>
              <a:rPr lang="en-GB" dirty="0" smtClean="0"/>
              <a:t> </a:t>
            </a:r>
            <a:endParaRPr lang="en-GB" dirty="0">
              <a:latin typeface="Comic Sans MS" pitchFamily="66" charset="0"/>
            </a:endParaRPr>
          </a:p>
          <a:p>
            <a:r>
              <a:rPr lang="en-GB" dirty="0">
                <a:latin typeface="Comic Sans MS" pitchFamily="66" charset="0"/>
              </a:rPr>
              <a:t>Included </a:t>
            </a:r>
            <a:r>
              <a:rPr lang="en-GB" dirty="0" smtClean="0">
                <a:latin typeface="Comic Sans MS" pitchFamily="66" charset="0"/>
              </a:rPr>
              <a:t>private, public and voluntary sectors. </a:t>
            </a:r>
            <a:endParaRPr lang="en-GB" dirty="0">
              <a:latin typeface="Comic Sans MS" pitchFamily="66" charset="0"/>
            </a:endParaRPr>
          </a:p>
          <a:p>
            <a:r>
              <a:rPr lang="en-GB" dirty="0">
                <a:latin typeface="Comic Sans MS" pitchFamily="66" charset="0"/>
              </a:rPr>
              <a:t>The most senior person responsible for staff or personnel issues was interviewed. </a:t>
            </a:r>
          </a:p>
          <a:p>
            <a:r>
              <a:rPr lang="en-GB" dirty="0">
                <a:latin typeface="Comic Sans MS" pitchFamily="66" charset="0"/>
              </a:rPr>
              <a:t>The results were published in three reports.</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a:latin typeface="Comic Sans MS" pitchFamily="66" charset="0"/>
              </a:rPr>
              <a:t>Overall findings of the evaluation.</a:t>
            </a:r>
          </a:p>
        </p:txBody>
      </p:sp>
      <p:sp>
        <p:nvSpPr>
          <p:cNvPr id="3" name="Content Placeholder 2"/>
          <p:cNvSpPr>
            <a:spLocks noGrp="1"/>
          </p:cNvSpPr>
          <p:nvPr>
            <p:ph idx="1"/>
          </p:nvPr>
        </p:nvSpPr>
        <p:spPr/>
        <p:txBody>
          <a:bodyPr>
            <a:normAutofit fontScale="70000" lnSpcReduction="20000"/>
          </a:bodyPr>
          <a:lstStyle/>
          <a:p>
            <a:r>
              <a:rPr lang="en-GB" dirty="0">
                <a:latin typeface="Comic Sans MS" pitchFamily="66" charset="0"/>
              </a:rPr>
              <a:t>Widespread engagement with equalities and with equality legislation. </a:t>
            </a:r>
          </a:p>
          <a:p>
            <a:r>
              <a:rPr lang="en-GB" dirty="0">
                <a:latin typeface="Comic Sans MS" pitchFamily="66" charset="0"/>
              </a:rPr>
              <a:t>Stronger in the public sector</a:t>
            </a:r>
            <a:r>
              <a:rPr lang="en-GB" dirty="0">
                <a:solidFill>
                  <a:srgbClr val="FF0000"/>
                </a:solidFill>
                <a:latin typeface="Comic Sans MS" pitchFamily="66" charset="0"/>
              </a:rPr>
              <a:t> </a:t>
            </a:r>
            <a:r>
              <a:rPr lang="en-GB" dirty="0">
                <a:latin typeface="Comic Sans MS" pitchFamily="66" charset="0"/>
              </a:rPr>
              <a:t>than in the private sector, and in larger rather than smaller firms.</a:t>
            </a:r>
          </a:p>
          <a:p>
            <a:r>
              <a:rPr lang="en-GB" dirty="0">
                <a:latin typeface="Comic Sans MS" pitchFamily="66" charset="0"/>
              </a:rPr>
              <a:t>The overwhelming majority of establishments had either a written policy relating to equality or an approach to discrimination issues that was known by their employees. </a:t>
            </a:r>
          </a:p>
          <a:p>
            <a:pPr>
              <a:buNone/>
            </a:pPr>
            <a:r>
              <a:rPr lang="en-GB" b="1" dirty="0">
                <a:solidFill>
                  <a:srgbClr val="0070C0"/>
                </a:solidFill>
                <a:latin typeface="Comic Sans MS" pitchFamily="66" charset="0"/>
              </a:rPr>
              <a:t>What does this show about the influence and success so</a:t>
            </a:r>
          </a:p>
          <a:p>
            <a:pPr>
              <a:buNone/>
            </a:pPr>
            <a:r>
              <a:rPr lang="en-GB" b="1" dirty="0">
                <a:solidFill>
                  <a:srgbClr val="0070C0"/>
                </a:solidFill>
                <a:latin typeface="Comic Sans MS" pitchFamily="66" charset="0"/>
              </a:rPr>
              <a:t>far of the Equality Act?</a:t>
            </a:r>
          </a:p>
          <a:p>
            <a:pPr>
              <a:buNone/>
            </a:pPr>
            <a:r>
              <a:rPr lang="en-GB" i="1" dirty="0">
                <a:solidFill>
                  <a:srgbClr val="FF0000"/>
                </a:solidFill>
                <a:latin typeface="Comic Sans MS" pitchFamily="66" charset="0"/>
              </a:rPr>
              <a:t>The legislation is having effect  across all sectors but</a:t>
            </a:r>
          </a:p>
          <a:p>
            <a:pPr>
              <a:buNone/>
            </a:pPr>
            <a:r>
              <a:rPr lang="en-GB" i="1" dirty="0">
                <a:solidFill>
                  <a:srgbClr val="FF0000"/>
                </a:solidFill>
                <a:latin typeface="Comic Sans MS" pitchFamily="66" charset="0"/>
              </a:rPr>
              <a:t>engagement is greater in larger organisations and in the</a:t>
            </a:r>
          </a:p>
          <a:p>
            <a:pPr>
              <a:buNone/>
            </a:pPr>
            <a:r>
              <a:rPr lang="en-GB" i="1" dirty="0">
                <a:solidFill>
                  <a:srgbClr val="FF0000"/>
                </a:solidFill>
                <a:latin typeface="Comic Sans MS" pitchFamily="66" charset="0"/>
              </a:rPr>
              <a:t>public sector possibly as an effect of the public equality</a:t>
            </a:r>
          </a:p>
          <a:p>
            <a:pPr>
              <a:buNone/>
            </a:pPr>
            <a:r>
              <a:rPr lang="en-GB" i="1" dirty="0">
                <a:solidFill>
                  <a:srgbClr val="FF0000"/>
                </a:solidFill>
                <a:latin typeface="Comic Sans MS" pitchFamily="66" charset="0"/>
              </a:rPr>
              <a:t>duty.</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0" y="1124744"/>
            <a:ext cx="9144000" cy="5101431"/>
          </a:xfrm>
        </p:spPr>
        <p:txBody>
          <a:bodyPr>
            <a:normAutofit fontScale="25000" lnSpcReduction="20000"/>
          </a:bodyPr>
          <a:lstStyle/>
          <a:p>
            <a:r>
              <a:rPr lang="en-GB" sz="8000" dirty="0">
                <a:latin typeface="Comic Sans MS" pitchFamily="66" charset="0"/>
              </a:rPr>
              <a:t>Most organisations suggested their approach came from a sense of moral obligation on the part of the owners or managers as well as a concern to be compliant with equality legislation. </a:t>
            </a:r>
          </a:p>
          <a:p>
            <a:r>
              <a:rPr lang="en-GB" sz="8000" dirty="0">
                <a:latin typeface="Comic Sans MS" pitchFamily="66" charset="0"/>
              </a:rPr>
              <a:t>An additional factor in implementing the initiative  was the concern that the organisation should be viewed favourably by communities, customers and suppliers. </a:t>
            </a:r>
          </a:p>
          <a:p>
            <a:pPr>
              <a:buNone/>
            </a:pPr>
            <a:r>
              <a:rPr lang="en-GB" sz="7200" b="1" dirty="0">
                <a:solidFill>
                  <a:srgbClr val="0070C0"/>
                </a:solidFill>
                <a:latin typeface="Comic Sans MS" pitchFamily="66" charset="0"/>
              </a:rPr>
              <a:t>What does this suggest?</a:t>
            </a:r>
            <a:r>
              <a:rPr lang="en-GB" sz="7200" dirty="0">
                <a:solidFill>
                  <a:srgbClr val="0070C0"/>
                </a:solidFill>
              </a:rPr>
              <a:t> </a:t>
            </a:r>
          </a:p>
          <a:p>
            <a:pPr>
              <a:buNone/>
            </a:pPr>
            <a:r>
              <a:rPr lang="en-GB" sz="7200" i="1" dirty="0">
                <a:solidFill>
                  <a:srgbClr val="FF0000"/>
                </a:solidFill>
                <a:latin typeface="Comic Sans MS" pitchFamily="66" charset="0"/>
              </a:rPr>
              <a:t>Pressure to promote equality is coming from external pressures or organisations’ </a:t>
            </a:r>
          </a:p>
          <a:p>
            <a:pPr>
              <a:buNone/>
            </a:pPr>
            <a:r>
              <a:rPr lang="en-GB" sz="7200" i="1" dirty="0">
                <a:solidFill>
                  <a:srgbClr val="FF0000"/>
                </a:solidFill>
                <a:latin typeface="Comic Sans MS" pitchFamily="66" charset="0"/>
              </a:rPr>
              <a:t>sense of moral or social responsibility. This finding highlights  the importance of </a:t>
            </a:r>
          </a:p>
          <a:p>
            <a:pPr>
              <a:buNone/>
            </a:pPr>
            <a:r>
              <a:rPr lang="en-GB" sz="7200" i="1" dirty="0">
                <a:solidFill>
                  <a:srgbClr val="FF0000"/>
                </a:solidFill>
                <a:latin typeface="Comic Sans MS" pitchFamily="66" charset="0"/>
              </a:rPr>
              <a:t>external regulatory and moral pressures on organisations</a:t>
            </a:r>
            <a:r>
              <a:rPr lang="en-GB" sz="7200" i="1" dirty="0">
                <a:solidFill>
                  <a:srgbClr val="FF0000"/>
                </a:solidFill>
              </a:rPr>
              <a:t>.</a:t>
            </a:r>
            <a:r>
              <a:rPr lang="en-GB" sz="7200" dirty="0">
                <a:solidFill>
                  <a:srgbClr val="FF0000"/>
                </a:solidFill>
              </a:rPr>
              <a:t> </a:t>
            </a:r>
          </a:p>
          <a:p>
            <a:pPr>
              <a:buNone/>
            </a:pPr>
            <a:endParaRPr lang="en-GB" sz="7200" dirty="0"/>
          </a:p>
          <a:p>
            <a:r>
              <a:rPr lang="en-GB" sz="8000" dirty="0">
                <a:latin typeface="Comic Sans MS" pitchFamily="66" charset="0"/>
              </a:rPr>
              <a:t>Organisations are concerned with being recognised as socially responsible with their image being important. This was noted to be more common in the public sector than in the private or VCSE sectors.</a:t>
            </a:r>
          </a:p>
          <a:p>
            <a:pPr>
              <a:buNone/>
            </a:pPr>
            <a:r>
              <a:rPr lang="en-GB" sz="7200" b="1" dirty="0">
                <a:solidFill>
                  <a:srgbClr val="0070C0"/>
                </a:solidFill>
                <a:latin typeface="Comic Sans MS" pitchFamily="66" charset="0"/>
              </a:rPr>
              <a:t>What does this suggest about the public equality duty?</a:t>
            </a:r>
          </a:p>
          <a:p>
            <a:pPr>
              <a:buNone/>
            </a:pPr>
            <a:r>
              <a:rPr lang="en-GB" sz="7200" i="1" dirty="0">
                <a:solidFill>
                  <a:srgbClr val="FF0000"/>
                </a:solidFill>
                <a:latin typeface="Comic Sans MS" pitchFamily="66" charset="0"/>
              </a:rPr>
              <a:t>It is having an influence on the public sector which will lead to greater </a:t>
            </a:r>
          </a:p>
          <a:p>
            <a:pPr>
              <a:buNone/>
            </a:pPr>
            <a:r>
              <a:rPr lang="en-GB" sz="7200" i="1" dirty="0">
                <a:solidFill>
                  <a:srgbClr val="FF0000"/>
                </a:solidFill>
                <a:latin typeface="Comic Sans MS" pitchFamily="66" charset="0"/>
              </a:rPr>
              <a:t>promotion of anti-discriminatory practice</a:t>
            </a:r>
          </a:p>
          <a:p>
            <a:pPr>
              <a:buNone/>
            </a:pPr>
            <a:endParaRPr lang="en-GB" i="1"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0" y="548680"/>
            <a:ext cx="9144000" cy="5577483"/>
          </a:xfrm>
        </p:spPr>
        <p:txBody>
          <a:bodyPr>
            <a:noAutofit/>
          </a:bodyPr>
          <a:lstStyle/>
          <a:p>
            <a:r>
              <a:rPr lang="en-GB" sz="2000" dirty="0">
                <a:latin typeface="Comic Sans MS" pitchFamily="66" charset="0"/>
              </a:rPr>
              <a:t>A large majority of written policies explicitly covered characteristics that had been protected by legislation prior to the Equality Act . They were less likely to refer to marriage and civil partnership or to gender reassignment; however, even in the small organisations, at least half of policies did so</a:t>
            </a:r>
          </a:p>
          <a:p>
            <a:pPr>
              <a:buNone/>
            </a:pPr>
            <a:r>
              <a:rPr lang="en-GB" sz="2000" b="1" dirty="0">
                <a:solidFill>
                  <a:srgbClr val="0070C0"/>
                </a:solidFill>
                <a:latin typeface="Comic Sans MS" pitchFamily="66" charset="0"/>
              </a:rPr>
              <a:t>What does this suggest?</a:t>
            </a:r>
          </a:p>
          <a:p>
            <a:pPr>
              <a:buNone/>
            </a:pPr>
            <a:r>
              <a:rPr lang="en-GB" sz="2000" i="1" dirty="0" smtClean="0">
                <a:solidFill>
                  <a:srgbClr val="FF0000"/>
                </a:solidFill>
                <a:latin typeface="Comic Sans MS" pitchFamily="66" charset="0"/>
              </a:rPr>
              <a:t>     Not </a:t>
            </a:r>
            <a:r>
              <a:rPr lang="en-GB" sz="2000" i="1" dirty="0">
                <a:solidFill>
                  <a:srgbClr val="FF0000"/>
                </a:solidFill>
                <a:latin typeface="Comic Sans MS" pitchFamily="66" charset="0"/>
              </a:rPr>
              <a:t>everyone has taken on board all aspects of the </a:t>
            </a:r>
            <a:r>
              <a:rPr lang="en-GB" sz="2000" i="1" dirty="0" smtClean="0">
                <a:solidFill>
                  <a:srgbClr val="FF0000"/>
                </a:solidFill>
                <a:latin typeface="Comic Sans MS" pitchFamily="66" charset="0"/>
              </a:rPr>
              <a:t>changes under the Legislation</a:t>
            </a:r>
            <a:endParaRPr lang="en-GB" sz="2000" i="1" dirty="0">
              <a:solidFill>
                <a:srgbClr val="FF0000"/>
              </a:solidFill>
              <a:latin typeface="Comic Sans MS" pitchFamily="66" charset="0"/>
            </a:endParaRPr>
          </a:p>
          <a:p>
            <a:pPr>
              <a:buNone/>
            </a:pPr>
            <a:endParaRPr lang="en-GB" sz="2000" i="1" dirty="0">
              <a:latin typeface="Comic Sans MS" pitchFamily="66" charset="0"/>
            </a:endParaRPr>
          </a:p>
          <a:p>
            <a:r>
              <a:rPr lang="en-GB" sz="2000" dirty="0">
                <a:latin typeface="Comic Sans MS" pitchFamily="66" charset="0"/>
              </a:rPr>
              <a:t>Larger organisations had become more aware of equality legislation over the previous two years when compared with smaller organisations. </a:t>
            </a:r>
          </a:p>
          <a:p>
            <a:r>
              <a:rPr lang="en-GB" sz="2000" dirty="0">
                <a:latin typeface="Comic Sans MS" pitchFamily="66" charset="0"/>
              </a:rPr>
              <a:t>Recent information seeking on equality related issues was strongly positively associated with organisation size.</a:t>
            </a:r>
          </a:p>
          <a:p>
            <a:pPr>
              <a:buNone/>
            </a:pPr>
            <a:r>
              <a:rPr lang="en-GB" sz="2000" b="1" dirty="0">
                <a:solidFill>
                  <a:srgbClr val="0070C0"/>
                </a:solidFill>
                <a:latin typeface="Comic Sans MS" pitchFamily="66" charset="0"/>
              </a:rPr>
              <a:t>What does this suggest?</a:t>
            </a:r>
            <a:r>
              <a:rPr lang="en-GB" sz="2000" dirty="0">
                <a:solidFill>
                  <a:srgbClr val="0070C0"/>
                </a:solidFill>
              </a:rPr>
              <a:t> </a:t>
            </a:r>
          </a:p>
          <a:p>
            <a:pPr>
              <a:buNone/>
            </a:pPr>
            <a:r>
              <a:rPr lang="en-GB" sz="2000" i="1" dirty="0">
                <a:solidFill>
                  <a:srgbClr val="FF0000"/>
                </a:solidFill>
                <a:latin typeface="Comic Sans MS" pitchFamily="66" charset="0"/>
              </a:rPr>
              <a:t>This suggests that the widening scope of equality legislation may have had </a:t>
            </a:r>
          </a:p>
          <a:p>
            <a:pPr>
              <a:buNone/>
            </a:pPr>
            <a:r>
              <a:rPr lang="en-GB" sz="2000" i="1" dirty="0">
                <a:solidFill>
                  <a:srgbClr val="FF0000"/>
                </a:solidFill>
                <a:latin typeface="Comic Sans MS" pitchFamily="66" charset="0"/>
              </a:rPr>
              <a:t>most impact on those with the highest level of prior engagement</a:t>
            </a:r>
            <a:r>
              <a:rPr lang="en-GB" sz="2000" i="1" dirty="0">
                <a:latin typeface="Comic Sans MS" pitchFamily="66" charset="0"/>
              </a:rPr>
              <a:t>. </a:t>
            </a:r>
            <a:endParaRPr lang="en-GB" sz="2000"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1117</TotalTime>
  <Words>3406</Words>
  <Application>Microsoft Office PowerPoint</Application>
  <PresentationFormat>On-screen Show (4:3)</PresentationFormat>
  <Paragraphs>204</Paragraphs>
  <Slides>32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32</vt:i4>
      </vt:variant>
    </vt:vector>
  </HeadingPairs>
  <TitlesOfParts>
    <vt:vector size="36" baseType="lpstr">
      <vt:lpstr>Arial</vt:lpstr>
      <vt:lpstr>Calibri</vt:lpstr>
      <vt:lpstr>Comic Sans MS</vt:lpstr>
      <vt:lpstr>Office Theme</vt:lpstr>
      <vt:lpstr>Assessing &amp; Evaluating the  Equality Act 2010</vt:lpstr>
      <vt:lpstr>What do assess &amp; evaluate mean?</vt:lpstr>
      <vt:lpstr>So what are we doing?</vt:lpstr>
      <vt:lpstr>Recap -The Equality Act 2010</vt:lpstr>
      <vt:lpstr>1. Research - Government Equalities Office (GEO) evaluation of the Equality Act 2010 </vt:lpstr>
      <vt:lpstr>Research - Government Equalities Office (GEO) evaluation of the Equality Act 2010</vt:lpstr>
      <vt:lpstr>Overall findings of the evaluation.</vt:lpstr>
      <vt:lpstr>PowerPoint Presentation</vt:lpstr>
      <vt:lpstr>PowerPoint Presentation</vt:lpstr>
      <vt:lpstr>PowerPoint Presentation</vt:lpstr>
      <vt:lpstr>PowerPoint Presentation</vt:lpstr>
      <vt:lpstr>PowerPoint Presentation</vt:lpstr>
      <vt:lpstr>PowerPoint Presentation</vt:lpstr>
      <vt:lpstr>Use of the Equality Act</vt:lpstr>
      <vt:lpstr>2. Comment on the Equality Act</vt:lpstr>
      <vt:lpstr>PowerPoint Presentation</vt:lpstr>
      <vt:lpstr>PowerPoint Presentation</vt:lpstr>
      <vt:lpstr>3. Comment on the Equality Act</vt:lpstr>
      <vt:lpstr>Opinion on the effectiveness of the Equality Act 2010 from Shantele Janes, Director of Cheshire, Halton &amp; Warrington Race &amp; Equality Centre.</vt:lpstr>
      <vt:lpstr>What does this article suggest about the Equality Act?</vt:lpstr>
      <vt:lpstr>4. Research -The performance of the health sector in meeting the public sector equality duties  </vt:lpstr>
      <vt:lpstr>PowerPoint Presentation</vt:lpstr>
      <vt:lpstr> 5. Research -The Public Sector Equality Duty  – analysis of supporting evidence</vt:lpstr>
      <vt:lpstr>Findings</vt:lpstr>
      <vt:lpstr>PowerPoint Presentation</vt:lpstr>
      <vt:lpstr>6. THE BRITISH EQUALITY FRAMEWORK IS INCAPABLE OF ACHIEVING EQUALITY IN THE WORKFORCE</vt:lpstr>
      <vt:lpstr>PowerPoint Presentation</vt:lpstr>
      <vt:lpstr>7. The Equality Act 2010: the impact on disabled people</vt:lpstr>
      <vt:lpstr>PowerPoint Presentation</vt:lpstr>
      <vt:lpstr>Recommendations</vt:lpstr>
      <vt:lpstr>Remember</vt:lpstr>
      <vt:lpstr>Some ideas to help you</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Evaluating the success of the Equality Act</dc:title>
  <dc:creator>dan</dc:creator>
  <cp:lastModifiedBy>Ann Hodson</cp:lastModifiedBy>
  <cp:revision>88</cp:revision>
  <dcterms:created xsi:type="dcterms:W3CDTF">2013-02-22T13:25:33Z</dcterms:created>
  <dcterms:modified xsi:type="dcterms:W3CDTF">2016-03-31T10:48:48Z</dcterms:modified>
</cp:coreProperties>
</file>