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3" r:id="rId8"/>
    <p:sldId id="267" r:id="rId9"/>
    <p:sldId id="265" r:id="rId10"/>
    <p:sldId id="266"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32" autoAdjust="0"/>
    <p:restoredTop sz="94660"/>
  </p:normalViewPr>
  <p:slideViewPr>
    <p:cSldViewPr>
      <p:cViewPr varScale="1">
        <p:scale>
          <a:sx n="72" d="100"/>
          <a:sy n="72" d="100"/>
        </p:scale>
        <p:origin x="47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6723ED-6F43-4726-A9F3-CD859E672F79}"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GB"/>
        </a:p>
      </dgm:t>
    </dgm:pt>
    <dgm:pt modelId="{1D724930-93B4-4431-8DB5-5713F854C472}">
      <dgm:prSet phldrT="[Text]" custT="1">
        <dgm:style>
          <a:lnRef idx="2">
            <a:schemeClr val="accent3"/>
          </a:lnRef>
          <a:fillRef idx="1">
            <a:schemeClr val="lt1"/>
          </a:fillRef>
          <a:effectRef idx="0">
            <a:schemeClr val="accent3"/>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2000" b="1" dirty="0" smtClean="0">
              <a:effectLst/>
              <a:latin typeface="Comic Sans MS" pitchFamily="66" charset="0"/>
            </a:rPr>
            <a:t>Description</a:t>
          </a:r>
          <a:r>
            <a:rPr lang="en-GB" sz="2000" dirty="0" smtClean="0">
              <a:effectLst/>
              <a:latin typeface="Comic Sans MS" pitchFamily="66" charset="0"/>
            </a:rPr>
            <a:t> - What happened? </a:t>
          </a:r>
        </a:p>
        <a:p>
          <a:pPr defTabSz="1511300">
            <a:lnSpc>
              <a:spcPct val="90000"/>
            </a:lnSpc>
            <a:spcBef>
              <a:spcPct val="0"/>
            </a:spcBef>
            <a:spcAft>
              <a:spcPct val="35000"/>
            </a:spcAft>
          </a:pPr>
          <a:endParaRPr lang="en-GB" sz="900" dirty="0"/>
        </a:p>
      </dgm:t>
    </dgm:pt>
    <dgm:pt modelId="{53C31B73-7A66-4AB2-8968-4BFF4172518B}" type="parTrans" cxnId="{94270997-0C15-43CB-8738-90B285C733CA}">
      <dgm:prSet/>
      <dgm:spPr/>
      <dgm:t>
        <a:bodyPr/>
        <a:lstStyle/>
        <a:p>
          <a:endParaRPr lang="en-GB"/>
        </a:p>
      </dgm:t>
    </dgm:pt>
    <dgm:pt modelId="{0E48CB67-EB27-4C96-80EF-8C10EB721D5A}" type="sibTrans" cxnId="{94270997-0C15-43CB-8738-90B285C733CA}">
      <dgm:prSet/>
      <dgm:spPr/>
      <dgm:t>
        <a:bodyPr/>
        <a:lstStyle/>
        <a:p>
          <a:endParaRPr lang="en-GB"/>
        </a:p>
      </dgm:t>
    </dgm:pt>
    <dgm:pt modelId="{6FC40857-7A35-4B05-9035-206D173F7AA6}">
      <dgm:prSet phldrT="[Text]" custT="1">
        <dgm:style>
          <a:lnRef idx="2">
            <a:schemeClr val="accent2"/>
          </a:lnRef>
          <a:fillRef idx="1">
            <a:schemeClr val="lt1"/>
          </a:fillRef>
          <a:effectRef idx="0">
            <a:schemeClr val="accent2"/>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2000" b="1" dirty="0" smtClean="0">
              <a:effectLst/>
              <a:latin typeface="Comic Sans MS" pitchFamily="66" charset="0"/>
            </a:rPr>
            <a:t>Feelings</a:t>
          </a:r>
          <a:r>
            <a:rPr lang="en-GB" sz="2000" dirty="0" smtClean="0">
              <a:effectLst/>
              <a:latin typeface="Comic Sans MS" pitchFamily="66" charset="0"/>
            </a:rPr>
            <a:t> - What did you think and feel about it? </a:t>
          </a:r>
        </a:p>
        <a:p>
          <a:pPr defTabSz="533400">
            <a:lnSpc>
              <a:spcPct val="90000"/>
            </a:lnSpc>
            <a:spcBef>
              <a:spcPct val="0"/>
            </a:spcBef>
            <a:spcAft>
              <a:spcPct val="35000"/>
            </a:spcAft>
          </a:pPr>
          <a:endParaRPr lang="en-GB" sz="2000" dirty="0">
            <a:latin typeface="Comic Sans MS" pitchFamily="66" charset="0"/>
          </a:endParaRPr>
        </a:p>
      </dgm:t>
    </dgm:pt>
    <dgm:pt modelId="{59F3D944-F799-4329-B9A3-17502BFA5D76}" type="parTrans" cxnId="{8BC05E29-12B9-4DF8-8208-331894A15ED1}">
      <dgm:prSet/>
      <dgm:spPr/>
      <dgm:t>
        <a:bodyPr/>
        <a:lstStyle/>
        <a:p>
          <a:endParaRPr lang="en-GB"/>
        </a:p>
      </dgm:t>
    </dgm:pt>
    <dgm:pt modelId="{D34E9444-F39D-421C-A717-A83DB4972495}" type="sibTrans" cxnId="{8BC05E29-12B9-4DF8-8208-331894A15ED1}">
      <dgm:prSet/>
      <dgm:spPr/>
      <dgm:t>
        <a:bodyPr/>
        <a:lstStyle/>
        <a:p>
          <a:endParaRPr lang="en-GB"/>
        </a:p>
      </dgm:t>
    </dgm:pt>
    <dgm:pt modelId="{B6F0E4AE-76E6-47A1-94DD-A2A95E6B281F}">
      <dgm:prSet phldrT="[Text]" custT="1">
        <dgm:style>
          <a:lnRef idx="2">
            <a:schemeClr val="accent4"/>
          </a:lnRef>
          <a:fillRef idx="1">
            <a:schemeClr val="lt1"/>
          </a:fillRef>
          <a:effectRef idx="0">
            <a:schemeClr val="accent4"/>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1800" b="1" dirty="0" smtClean="0">
              <a:effectLst/>
              <a:latin typeface="Comic Sans MS" pitchFamily="66" charset="0"/>
            </a:rPr>
            <a:t>Evaluation</a:t>
          </a:r>
          <a:r>
            <a:rPr lang="en-GB" sz="1800" dirty="0" smtClean="0">
              <a:effectLst/>
              <a:latin typeface="Comic Sans MS" pitchFamily="66" charset="0"/>
            </a:rPr>
            <a:t> - What were the positives and negatives? </a:t>
          </a:r>
        </a:p>
        <a:p>
          <a:pPr defTabSz="488950">
            <a:lnSpc>
              <a:spcPct val="90000"/>
            </a:lnSpc>
            <a:spcBef>
              <a:spcPct val="0"/>
            </a:spcBef>
            <a:spcAft>
              <a:spcPct val="35000"/>
            </a:spcAft>
          </a:pPr>
          <a:endParaRPr lang="en-GB" sz="1800" dirty="0"/>
        </a:p>
      </dgm:t>
    </dgm:pt>
    <dgm:pt modelId="{C26AF385-150D-40DE-BAE3-0B2CD91E9DAC}" type="parTrans" cxnId="{474C5512-3623-446D-8DF2-E6E58B8ACE89}">
      <dgm:prSet/>
      <dgm:spPr/>
      <dgm:t>
        <a:bodyPr/>
        <a:lstStyle/>
        <a:p>
          <a:endParaRPr lang="en-GB"/>
        </a:p>
      </dgm:t>
    </dgm:pt>
    <dgm:pt modelId="{A1BC91E8-851A-4D27-90DA-AE6E6F35F1E3}" type="sibTrans" cxnId="{474C5512-3623-446D-8DF2-E6E58B8ACE89}">
      <dgm:prSet/>
      <dgm:spPr/>
      <dgm:t>
        <a:bodyPr/>
        <a:lstStyle/>
        <a:p>
          <a:endParaRPr lang="en-GB"/>
        </a:p>
      </dgm:t>
    </dgm:pt>
    <dgm:pt modelId="{FA5C6FCA-6EAE-464E-9D98-972067952EDC}">
      <dgm:prSet phldrT="[Text]" custT="1">
        <dgm:style>
          <a:lnRef idx="2">
            <a:schemeClr val="accent5"/>
          </a:lnRef>
          <a:fillRef idx="1">
            <a:schemeClr val="lt1"/>
          </a:fillRef>
          <a:effectRef idx="0">
            <a:schemeClr val="accent5"/>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1800" b="1" dirty="0" smtClean="0">
              <a:effectLst/>
              <a:latin typeface="Comic Sans MS" pitchFamily="66" charset="0"/>
            </a:rPr>
            <a:t>Analysis</a:t>
          </a:r>
          <a:r>
            <a:rPr lang="en-GB" sz="1800" dirty="0" smtClean="0">
              <a:effectLst/>
              <a:latin typeface="Comic Sans MS" pitchFamily="66" charset="0"/>
            </a:rPr>
            <a:t> - What sense can you make of it? </a:t>
          </a:r>
        </a:p>
        <a:p>
          <a:pPr defTabSz="488950">
            <a:lnSpc>
              <a:spcPct val="90000"/>
            </a:lnSpc>
            <a:spcBef>
              <a:spcPct val="0"/>
            </a:spcBef>
            <a:spcAft>
              <a:spcPct val="35000"/>
            </a:spcAft>
          </a:pPr>
          <a:endParaRPr lang="en-GB" sz="1000" dirty="0"/>
        </a:p>
      </dgm:t>
    </dgm:pt>
    <dgm:pt modelId="{E0DB290F-06C8-4350-B01E-DDD9712F7BB3}" type="parTrans" cxnId="{8C8ACEFC-BA1A-4C33-92BF-8472501D15CE}">
      <dgm:prSet/>
      <dgm:spPr/>
      <dgm:t>
        <a:bodyPr/>
        <a:lstStyle/>
        <a:p>
          <a:endParaRPr lang="en-GB"/>
        </a:p>
      </dgm:t>
    </dgm:pt>
    <dgm:pt modelId="{94B853FB-907A-4239-9BBA-BF84E0B1657D}" type="sibTrans" cxnId="{8C8ACEFC-BA1A-4C33-92BF-8472501D15CE}">
      <dgm:prSet/>
      <dgm:spPr/>
      <dgm:t>
        <a:bodyPr/>
        <a:lstStyle/>
        <a:p>
          <a:endParaRPr lang="en-GB"/>
        </a:p>
      </dgm:t>
    </dgm:pt>
    <dgm:pt modelId="{634E9675-8971-42F0-B86A-AE8E6D90D815}">
      <dgm:prSet phldrT="[Text]" custT="1">
        <dgm:style>
          <a:lnRef idx="2">
            <a:schemeClr val="accent6"/>
          </a:lnRef>
          <a:fillRef idx="1">
            <a:schemeClr val="lt1"/>
          </a:fillRef>
          <a:effectRef idx="0">
            <a:schemeClr val="accent6"/>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1800" b="1" dirty="0" smtClean="0">
              <a:effectLst/>
              <a:latin typeface="Comic Sans MS" pitchFamily="66" charset="0"/>
            </a:rPr>
            <a:t>Conclusion</a:t>
          </a:r>
          <a:r>
            <a:rPr lang="en-GB" sz="1800" dirty="0" smtClean="0">
              <a:effectLst/>
              <a:latin typeface="Comic Sans MS" pitchFamily="66" charset="0"/>
            </a:rPr>
            <a:t> - What else could you have done? </a:t>
          </a:r>
        </a:p>
        <a:p>
          <a:pPr defTabSz="400050">
            <a:lnSpc>
              <a:spcPct val="90000"/>
            </a:lnSpc>
            <a:spcBef>
              <a:spcPct val="0"/>
            </a:spcBef>
            <a:spcAft>
              <a:spcPct val="35000"/>
            </a:spcAft>
          </a:pPr>
          <a:endParaRPr lang="en-GB" sz="900" dirty="0"/>
        </a:p>
      </dgm:t>
    </dgm:pt>
    <dgm:pt modelId="{C1BC87B6-116F-44C7-8B0E-FA44A4E68CFC}" type="parTrans" cxnId="{62BDF525-6819-4851-A053-DCD8332C253D}">
      <dgm:prSet/>
      <dgm:spPr/>
      <dgm:t>
        <a:bodyPr/>
        <a:lstStyle/>
        <a:p>
          <a:endParaRPr lang="en-GB"/>
        </a:p>
      </dgm:t>
    </dgm:pt>
    <dgm:pt modelId="{B734F81B-25AD-4A16-8754-2ACD491D8C0E}" type="sibTrans" cxnId="{62BDF525-6819-4851-A053-DCD8332C253D}">
      <dgm:prSet/>
      <dgm:spPr/>
      <dgm:t>
        <a:bodyPr/>
        <a:lstStyle/>
        <a:p>
          <a:endParaRPr lang="en-GB"/>
        </a:p>
      </dgm:t>
    </dgm:pt>
    <dgm:pt modelId="{AC885598-F363-4F82-8632-479DAC04207D}">
      <dgm:prSet phldrT="[Text]" custT="1">
        <dgm:style>
          <a:lnRef idx="2">
            <a:schemeClr val="accent1"/>
          </a:lnRef>
          <a:fillRef idx="1">
            <a:schemeClr val="lt1"/>
          </a:fillRef>
          <a:effectRef idx="0">
            <a:schemeClr val="accent1"/>
          </a:effectRef>
          <a:fontRef idx="minor">
            <a:schemeClr val="dk1"/>
          </a:fontRef>
        </dgm:style>
      </dgm:prSet>
      <dgm:spPr/>
      <dgm:t>
        <a:bodyPr/>
        <a:lstStyle/>
        <a:p>
          <a:r>
            <a:rPr lang="en-GB" sz="900" b="1" dirty="0" smtClean="0"/>
            <a:t> </a:t>
          </a:r>
          <a:r>
            <a:rPr lang="en-GB" sz="1800" b="1" dirty="0" smtClean="0">
              <a:latin typeface="Comic Sans MS" pitchFamily="66" charset="0"/>
            </a:rPr>
            <a:t>Action Plan</a:t>
          </a:r>
          <a:r>
            <a:rPr lang="en-GB" sz="1800" dirty="0" smtClean="0">
              <a:latin typeface="Comic Sans MS" pitchFamily="66" charset="0"/>
            </a:rPr>
            <a:t> - What will you do next time? </a:t>
          </a:r>
          <a:endParaRPr lang="en-GB" sz="1800" dirty="0">
            <a:latin typeface="Comic Sans MS" pitchFamily="66" charset="0"/>
          </a:endParaRPr>
        </a:p>
      </dgm:t>
    </dgm:pt>
    <dgm:pt modelId="{79AB24DA-8C55-44A3-80FA-BF2B4199FFA9}" type="parTrans" cxnId="{2D67D44B-14E8-4FDC-A122-25BECE527A7E}">
      <dgm:prSet/>
      <dgm:spPr/>
      <dgm:t>
        <a:bodyPr/>
        <a:lstStyle/>
        <a:p>
          <a:endParaRPr lang="en-GB"/>
        </a:p>
      </dgm:t>
    </dgm:pt>
    <dgm:pt modelId="{20FCBDCC-0658-4469-8CB2-CF1AD593D08B}" type="sibTrans" cxnId="{2D67D44B-14E8-4FDC-A122-25BECE527A7E}">
      <dgm:prSet/>
      <dgm:spPr/>
      <dgm:t>
        <a:bodyPr/>
        <a:lstStyle/>
        <a:p>
          <a:endParaRPr lang="en-GB"/>
        </a:p>
      </dgm:t>
    </dgm:pt>
    <dgm:pt modelId="{8AF06331-0E01-4281-9CFE-CFD4D214DDC0}" type="pres">
      <dgm:prSet presAssocID="{EB6723ED-6F43-4726-A9F3-CD859E672F79}" presName="cycle" presStyleCnt="0">
        <dgm:presLayoutVars>
          <dgm:dir/>
          <dgm:resizeHandles val="exact"/>
        </dgm:presLayoutVars>
      </dgm:prSet>
      <dgm:spPr/>
      <dgm:t>
        <a:bodyPr/>
        <a:lstStyle/>
        <a:p>
          <a:endParaRPr lang="en-GB"/>
        </a:p>
      </dgm:t>
    </dgm:pt>
    <dgm:pt modelId="{3295CC97-7A66-405A-9DC8-E206263FE99F}" type="pres">
      <dgm:prSet presAssocID="{1D724930-93B4-4431-8DB5-5713F854C472}" presName="node" presStyleLbl="node1" presStyleIdx="0" presStyleCnt="6" custScaleX="239542">
        <dgm:presLayoutVars>
          <dgm:bulletEnabled val="1"/>
        </dgm:presLayoutVars>
      </dgm:prSet>
      <dgm:spPr/>
      <dgm:t>
        <a:bodyPr/>
        <a:lstStyle/>
        <a:p>
          <a:endParaRPr lang="en-GB"/>
        </a:p>
      </dgm:t>
    </dgm:pt>
    <dgm:pt modelId="{5A11B09A-3E7F-498B-83E9-4F2B3FE2728E}" type="pres">
      <dgm:prSet presAssocID="{1D724930-93B4-4431-8DB5-5713F854C472}" presName="spNode" presStyleCnt="0"/>
      <dgm:spPr/>
    </dgm:pt>
    <dgm:pt modelId="{F7B7304B-B485-47E0-8DA8-DF37E2546AE6}" type="pres">
      <dgm:prSet presAssocID="{0E48CB67-EB27-4C96-80EF-8C10EB721D5A}" presName="sibTrans" presStyleLbl="sibTrans1D1" presStyleIdx="0" presStyleCnt="6"/>
      <dgm:spPr/>
      <dgm:t>
        <a:bodyPr/>
        <a:lstStyle/>
        <a:p>
          <a:endParaRPr lang="en-GB"/>
        </a:p>
      </dgm:t>
    </dgm:pt>
    <dgm:pt modelId="{50101921-3D43-4BB9-94BD-9A4C2B8E7889}" type="pres">
      <dgm:prSet presAssocID="{6FC40857-7A35-4B05-9035-206D173F7AA6}" presName="node" presStyleLbl="node1" presStyleIdx="1" presStyleCnt="6" custScaleX="214100" custScaleY="150343" custRadScaleRad="141020" custRadScaleInc="77922">
        <dgm:presLayoutVars>
          <dgm:bulletEnabled val="1"/>
        </dgm:presLayoutVars>
      </dgm:prSet>
      <dgm:spPr/>
      <dgm:t>
        <a:bodyPr/>
        <a:lstStyle/>
        <a:p>
          <a:endParaRPr lang="en-GB"/>
        </a:p>
      </dgm:t>
    </dgm:pt>
    <dgm:pt modelId="{1D8CA62E-962B-48BF-96C1-6F00511BC9D8}" type="pres">
      <dgm:prSet presAssocID="{6FC40857-7A35-4B05-9035-206D173F7AA6}" presName="spNode" presStyleCnt="0"/>
      <dgm:spPr/>
    </dgm:pt>
    <dgm:pt modelId="{F46C7A21-80A5-4F1A-A033-94BFC5DA27B2}" type="pres">
      <dgm:prSet presAssocID="{D34E9444-F39D-421C-A717-A83DB4972495}" presName="sibTrans" presStyleLbl="sibTrans1D1" presStyleIdx="1" presStyleCnt="6"/>
      <dgm:spPr/>
      <dgm:t>
        <a:bodyPr/>
        <a:lstStyle/>
        <a:p>
          <a:endParaRPr lang="en-GB"/>
        </a:p>
      </dgm:t>
    </dgm:pt>
    <dgm:pt modelId="{C850D749-9E16-448A-BF74-6FCA70AB78D8}" type="pres">
      <dgm:prSet presAssocID="{B6F0E4AE-76E6-47A1-94DD-A2A95E6B281F}" presName="node" presStyleLbl="node1" presStyleIdx="2" presStyleCnt="6" custScaleX="175345" custScaleY="131834" custRadScaleRad="154614" custRadScaleInc="-39555">
        <dgm:presLayoutVars>
          <dgm:bulletEnabled val="1"/>
        </dgm:presLayoutVars>
      </dgm:prSet>
      <dgm:spPr/>
      <dgm:t>
        <a:bodyPr/>
        <a:lstStyle/>
        <a:p>
          <a:endParaRPr lang="en-GB"/>
        </a:p>
      </dgm:t>
    </dgm:pt>
    <dgm:pt modelId="{7C868A2E-3A0F-4051-A485-AF6403144C03}" type="pres">
      <dgm:prSet presAssocID="{B6F0E4AE-76E6-47A1-94DD-A2A95E6B281F}" presName="spNode" presStyleCnt="0"/>
      <dgm:spPr/>
    </dgm:pt>
    <dgm:pt modelId="{9B1B4D5D-84B0-4331-B051-7A694EDDE99C}" type="pres">
      <dgm:prSet presAssocID="{A1BC91E8-851A-4D27-90DA-AE6E6F35F1E3}" presName="sibTrans" presStyleLbl="sibTrans1D1" presStyleIdx="2" presStyleCnt="6"/>
      <dgm:spPr/>
      <dgm:t>
        <a:bodyPr/>
        <a:lstStyle/>
        <a:p>
          <a:endParaRPr lang="en-GB"/>
        </a:p>
      </dgm:t>
    </dgm:pt>
    <dgm:pt modelId="{FD41F6C4-343F-4C54-8D11-F9B2329AA54F}" type="pres">
      <dgm:prSet presAssocID="{FA5C6FCA-6EAE-464E-9D98-972067952EDC}" presName="node" presStyleLbl="node1" presStyleIdx="3" presStyleCnt="6" custScaleX="154980" custScaleY="148132">
        <dgm:presLayoutVars>
          <dgm:bulletEnabled val="1"/>
        </dgm:presLayoutVars>
      </dgm:prSet>
      <dgm:spPr/>
      <dgm:t>
        <a:bodyPr/>
        <a:lstStyle/>
        <a:p>
          <a:endParaRPr lang="en-GB"/>
        </a:p>
      </dgm:t>
    </dgm:pt>
    <dgm:pt modelId="{5E2E08C3-36ED-445E-AC94-D5B64A114CD0}" type="pres">
      <dgm:prSet presAssocID="{FA5C6FCA-6EAE-464E-9D98-972067952EDC}" presName="spNode" presStyleCnt="0"/>
      <dgm:spPr/>
    </dgm:pt>
    <dgm:pt modelId="{3341E161-6D89-42E4-8AE2-718C8D6C8F12}" type="pres">
      <dgm:prSet presAssocID="{94B853FB-907A-4239-9BBA-BF84E0B1657D}" presName="sibTrans" presStyleLbl="sibTrans1D1" presStyleIdx="3" presStyleCnt="6"/>
      <dgm:spPr/>
      <dgm:t>
        <a:bodyPr/>
        <a:lstStyle/>
        <a:p>
          <a:endParaRPr lang="en-GB"/>
        </a:p>
      </dgm:t>
    </dgm:pt>
    <dgm:pt modelId="{94DC2D62-3F94-457A-B183-A75D9280456E}" type="pres">
      <dgm:prSet presAssocID="{634E9675-8971-42F0-B86A-AE8E6D90D815}" presName="node" presStyleLbl="node1" presStyleIdx="4" presStyleCnt="6" custScaleX="204154" custScaleY="141927" custRadScaleRad="128228" custRadScaleInc="86083">
        <dgm:presLayoutVars>
          <dgm:bulletEnabled val="1"/>
        </dgm:presLayoutVars>
      </dgm:prSet>
      <dgm:spPr/>
      <dgm:t>
        <a:bodyPr/>
        <a:lstStyle/>
        <a:p>
          <a:endParaRPr lang="en-GB"/>
        </a:p>
      </dgm:t>
    </dgm:pt>
    <dgm:pt modelId="{27722630-9F1A-41ED-852C-1B4EBD6BD2E2}" type="pres">
      <dgm:prSet presAssocID="{634E9675-8971-42F0-B86A-AE8E6D90D815}" presName="spNode" presStyleCnt="0"/>
      <dgm:spPr/>
    </dgm:pt>
    <dgm:pt modelId="{F5B7B9C8-641B-4622-B720-262C85FFB3EE}" type="pres">
      <dgm:prSet presAssocID="{B734F81B-25AD-4A16-8754-2ACD491D8C0E}" presName="sibTrans" presStyleLbl="sibTrans1D1" presStyleIdx="4" presStyleCnt="6"/>
      <dgm:spPr/>
      <dgm:t>
        <a:bodyPr/>
        <a:lstStyle/>
        <a:p>
          <a:endParaRPr lang="en-GB"/>
        </a:p>
      </dgm:t>
    </dgm:pt>
    <dgm:pt modelId="{E9F5F295-303A-4DDF-899B-61AEBC3652C2}" type="pres">
      <dgm:prSet presAssocID="{AC885598-F363-4F82-8632-479DAC04207D}" presName="node" presStyleLbl="node1" presStyleIdx="5" presStyleCnt="6" custScaleX="162467" custRadScaleRad="139882" custRadScaleInc="-51132">
        <dgm:presLayoutVars>
          <dgm:bulletEnabled val="1"/>
        </dgm:presLayoutVars>
      </dgm:prSet>
      <dgm:spPr/>
      <dgm:t>
        <a:bodyPr/>
        <a:lstStyle/>
        <a:p>
          <a:endParaRPr lang="en-GB"/>
        </a:p>
      </dgm:t>
    </dgm:pt>
    <dgm:pt modelId="{D202DB16-20A9-4AD0-9B1D-9167C0EC842B}" type="pres">
      <dgm:prSet presAssocID="{AC885598-F363-4F82-8632-479DAC04207D}" presName="spNode" presStyleCnt="0"/>
      <dgm:spPr/>
    </dgm:pt>
    <dgm:pt modelId="{AE13BA08-3F25-40B7-8A95-1ABF3CB25ACE}" type="pres">
      <dgm:prSet presAssocID="{20FCBDCC-0658-4469-8CB2-CF1AD593D08B}" presName="sibTrans" presStyleLbl="sibTrans1D1" presStyleIdx="5" presStyleCnt="6"/>
      <dgm:spPr/>
      <dgm:t>
        <a:bodyPr/>
        <a:lstStyle/>
        <a:p>
          <a:endParaRPr lang="en-GB"/>
        </a:p>
      </dgm:t>
    </dgm:pt>
  </dgm:ptLst>
  <dgm:cxnLst>
    <dgm:cxn modelId="{6DE4BE7D-072C-4630-A493-685C49C162BD}" type="presOf" srcId="{6FC40857-7A35-4B05-9035-206D173F7AA6}" destId="{50101921-3D43-4BB9-94BD-9A4C2B8E7889}" srcOrd="0" destOrd="0" presId="urn:microsoft.com/office/officeart/2005/8/layout/cycle5"/>
    <dgm:cxn modelId="{8C8ACEFC-BA1A-4C33-92BF-8472501D15CE}" srcId="{EB6723ED-6F43-4726-A9F3-CD859E672F79}" destId="{FA5C6FCA-6EAE-464E-9D98-972067952EDC}" srcOrd="3" destOrd="0" parTransId="{E0DB290F-06C8-4350-B01E-DDD9712F7BB3}" sibTransId="{94B853FB-907A-4239-9BBA-BF84E0B1657D}"/>
    <dgm:cxn modelId="{8CFAE619-888C-4189-8DF9-355CA1511E6C}" type="presOf" srcId="{1D724930-93B4-4431-8DB5-5713F854C472}" destId="{3295CC97-7A66-405A-9DC8-E206263FE99F}" srcOrd="0" destOrd="0" presId="urn:microsoft.com/office/officeart/2005/8/layout/cycle5"/>
    <dgm:cxn modelId="{2D67D44B-14E8-4FDC-A122-25BECE527A7E}" srcId="{EB6723ED-6F43-4726-A9F3-CD859E672F79}" destId="{AC885598-F363-4F82-8632-479DAC04207D}" srcOrd="5" destOrd="0" parTransId="{79AB24DA-8C55-44A3-80FA-BF2B4199FFA9}" sibTransId="{20FCBDCC-0658-4469-8CB2-CF1AD593D08B}"/>
    <dgm:cxn modelId="{65DACC07-0E24-4D48-91F3-EB2878E11FFC}" type="presOf" srcId="{634E9675-8971-42F0-B86A-AE8E6D90D815}" destId="{94DC2D62-3F94-457A-B183-A75D9280456E}" srcOrd="0" destOrd="0" presId="urn:microsoft.com/office/officeart/2005/8/layout/cycle5"/>
    <dgm:cxn modelId="{94270997-0C15-43CB-8738-90B285C733CA}" srcId="{EB6723ED-6F43-4726-A9F3-CD859E672F79}" destId="{1D724930-93B4-4431-8DB5-5713F854C472}" srcOrd="0" destOrd="0" parTransId="{53C31B73-7A66-4AB2-8968-4BFF4172518B}" sibTransId="{0E48CB67-EB27-4C96-80EF-8C10EB721D5A}"/>
    <dgm:cxn modelId="{474C5512-3623-446D-8DF2-E6E58B8ACE89}" srcId="{EB6723ED-6F43-4726-A9F3-CD859E672F79}" destId="{B6F0E4AE-76E6-47A1-94DD-A2A95E6B281F}" srcOrd="2" destOrd="0" parTransId="{C26AF385-150D-40DE-BAE3-0B2CD91E9DAC}" sibTransId="{A1BC91E8-851A-4D27-90DA-AE6E6F35F1E3}"/>
    <dgm:cxn modelId="{7EFDC7C2-2A3A-4E95-9F5C-06BC22A4B43C}" type="presOf" srcId="{B734F81B-25AD-4A16-8754-2ACD491D8C0E}" destId="{F5B7B9C8-641B-4622-B720-262C85FFB3EE}" srcOrd="0" destOrd="0" presId="urn:microsoft.com/office/officeart/2005/8/layout/cycle5"/>
    <dgm:cxn modelId="{9B3EDE7A-F367-4DAE-9046-72AD5997A081}" type="presOf" srcId="{FA5C6FCA-6EAE-464E-9D98-972067952EDC}" destId="{FD41F6C4-343F-4C54-8D11-F9B2329AA54F}" srcOrd="0" destOrd="0" presId="urn:microsoft.com/office/officeart/2005/8/layout/cycle5"/>
    <dgm:cxn modelId="{41075784-29DB-4D4A-B158-C9A0BB422432}" type="presOf" srcId="{EB6723ED-6F43-4726-A9F3-CD859E672F79}" destId="{8AF06331-0E01-4281-9CFE-CFD4D214DDC0}" srcOrd="0" destOrd="0" presId="urn:microsoft.com/office/officeart/2005/8/layout/cycle5"/>
    <dgm:cxn modelId="{8BC05E29-12B9-4DF8-8208-331894A15ED1}" srcId="{EB6723ED-6F43-4726-A9F3-CD859E672F79}" destId="{6FC40857-7A35-4B05-9035-206D173F7AA6}" srcOrd="1" destOrd="0" parTransId="{59F3D944-F799-4329-B9A3-17502BFA5D76}" sibTransId="{D34E9444-F39D-421C-A717-A83DB4972495}"/>
    <dgm:cxn modelId="{9465F80C-3BC5-4AE8-A0B5-9405FB7E5E27}" type="presOf" srcId="{0E48CB67-EB27-4C96-80EF-8C10EB721D5A}" destId="{F7B7304B-B485-47E0-8DA8-DF37E2546AE6}" srcOrd="0" destOrd="0" presId="urn:microsoft.com/office/officeart/2005/8/layout/cycle5"/>
    <dgm:cxn modelId="{6F70B109-FB43-454E-B08E-64F5383529A7}" type="presOf" srcId="{20FCBDCC-0658-4469-8CB2-CF1AD593D08B}" destId="{AE13BA08-3F25-40B7-8A95-1ABF3CB25ACE}" srcOrd="0" destOrd="0" presId="urn:microsoft.com/office/officeart/2005/8/layout/cycle5"/>
    <dgm:cxn modelId="{0795A3A4-4606-4558-A81C-3D628DB86774}" type="presOf" srcId="{AC885598-F363-4F82-8632-479DAC04207D}" destId="{E9F5F295-303A-4DDF-899B-61AEBC3652C2}" srcOrd="0" destOrd="0" presId="urn:microsoft.com/office/officeart/2005/8/layout/cycle5"/>
    <dgm:cxn modelId="{62BDF525-6819-4851-A053-DCD8332C253D}" srcId="{EB6723ED-6F43-4726-A9F3-CD859E672F79}" destId="{634E9675-8971-42F0-B86A-AE8E6D90D815}" srcOrd="4" destOrd="0" parTransId="{C1BC87B6-116F-44C7-8B0E-FA44A4E68CFC}" sibTransId="{B734F81B-25AD-4A16-8754-2ACD491D8C0E}"/>
    <dgm:cxn modelId="{C2C6324E-7B23-4C69-8BAF-B2BD97AB2FA3}" type="presOf" srcId="{A1BC91E8-851A-4D27-90DA-AE6E6F35F1E3}" destId="{9B1B4D5D-84B0-4331-B051-7A694EDDE99C}" srcOrd="0" destOrd="0" presId="urn:microsoft.com/office/officeart/2005/8/layout/cycle5"/>
    <dgm:cxn modelId="{DFD6F4F9-E922-4741-9654-F26BBE7F50B6}" type="presOf" srcId="{94B853FB-907A-4239-9BBA-BF84E0B1657D}" destId="{3341E161-6D89-42E4-8AE2-718C8D6C8F12}" srcOrd="0" destOrd="0" presId="urn:microsoft.com/office/officeart/2005/8/layout/cycle5"/>
    <dgm:cxn modelId="{A20BFE4E-B394-44D1-90C3-CE7633990060}" type="presOf" srcId="{B6F0E4AE-76E6-47A1-94DD-A2A95E6B281F}" destId="{C850D749-9E16-448A-BF74-6FCA70AB78D8}" srcOrd="0" destOrd="0" presId="urn:microsoft.com/office/officeart/2005/8/layout/cycle5"/>
    <dgm:cxn modelId="{F723B5D9-8DBE-483B-AA9E-2E1E01B139B7}" type="presOf" srcId="{D34E9444-F39D-421C-A717-A83DB4972495}" destId="{F46C7A21-80A5-4F1A-A033-94BFC5DA27B2}" srcOrd="0" destOrd="0" presId="urn:microsoft.com/office/officeart/2005/8/layout/cycle5"/>
    <dgm:cxn modelId="{49A98743-A079-4DE4-8650-50E2FA346E9A}" type="presParOf" srcId="{8AF06331-0E01-4281-9CFE-CFD4D214DDC0}" destId="{3295CC97-7A66-405A-9DC8-E206263FE99F}" srcOrd="0" destOrd="0" presId="urn:microsoft.com/office/officeart/2005/8/layout/cycle5"/>
    <dgm:cxn modelId="{63FB5B28-C1CB-4D9B-86C5-F243E62C5C0C}" type="presParOf" srcId="{8AF06331-0E01-4281-9CFE-CFD4D214DDC0}" destId="{5A11B09A-3E7F-498B-83E9-4F2B3FE2728E}" srcOrd="1" destOrd="0" presId="urn:microsoft.com/office/officeart/2005/8/layout/cycle5"/>
    <dgm:cxn modelId="{9DEE9DE0-5B31-42C1-9A85-DC15B06D6D5A}" type="presParOf" srcId="{8AF06331-0E01-4281-9CFE-CFD4D214DDC0}" destId="{F7B7304B-B485-47E0-8DA8-DF37E2546AE6}" srcOrd="2" destOrd="0" presId="urn:microsoft.com/office/officeart/2005/8/layout/cycle5"/>
    <dgm:cxn modelId="{BFBA2CBE-ED7C-47B2-877C-0E3783262519}" type="presParOf" srcId="{8AF06331-0E01-4281-9CFE-CFD4D214DDC0}" destId="{50101921-3D43-4BB9-94BD-9A4C2B8E7889}" srcOrd="3" destOrd="0" presId="urn:microsoft.com/office/officeart/2005/8/layout/cycle5"/>
    <dgm:cxn modelId="{A06A33D2-7C7E-4990-AA5E-C6BC6E4FB540}" type="presParOf" srcId="{8AF06331-0E01-4281-9CFE-CFD4D214DDC0}" destId="{1D8CA62E-962B-48BF-96C1-6F00511BC9D8}" srcOrd="4" destOrd="0" presId="urn:microsoft.com/office/officeart/2005/8/layout/cycle5"/>
    <dgm:cxn modelId="{F8000C32-4373-496D-8FB9-3418E0E18E79}" type="presParOf" srcId="{8AF06331-0E01-4281-9CFE-CFD4D214DDC0}" destId="{F46C7A21-80A5-4F1A-A033-94BFC5DA27B2}" srcOrd="5" destOrd="0" presId="urn:microsoft.com/office/officeart/2005/8/layout/cycle5"/>
    <dgm:cxn modelId="{97BF81E9-FC1C-432D-B17B-9A6748DA6992}" type="presParOf" srcId="{8AF06331-0E01-4281-9CFE-CFD4D214DDC0}" destId="{C850D749-9E16-448A-BF74-6FCA70AB78D8}" srcOrd="6" destOrd="0" presId="urn:microsoft.com/office/officeart/2005/8/layout/cycle5"/>
    <dgm:cxn modelId="{3BF7D20F-694B-49D7-93DC-7DCFA99A2656}" type="presParOf" srcId="{8AF06331-0E01-4281-9CFE-CFD4D214DDC0}" destId="{7C868A2E-3A0F-4051-A485-AF6403144C03}" srcOrd="7" destOrd="0" presId="urn:microsoft.com/office/officeart/2005/8/layout/cycle5"/>
    <dgm:cxn modelId="{71A5735F-F309-4AEE-9995-00740BAA1179}" type="presParOf" srcId="{8AF06331-0E01-4281-9CFE-CFD4D214DDC0}" destId="{9B1B4D5D-84B0-4331-B051-7A694EDDE99C}" srcOrd="8" destOrd="0" presId="urn:microsoft.com/office/officeart/2005/8/layout/cycle5"/>
    <dgm:cxn modelId="{5D317385-4284-462D-80B4-B0EF75F85606}" type="presParOf" srcId="{8AF06331-0E01-4281-9CFE-CFD4D214DDC0}" destId="{FD41F6C4-343F-4C54-8D11-F9B2329AA54F}" srcOrd="9" destOrd="0" presId="urn:microsoft.com/office/officeart/2005/8/layout/cycle5"/>
    <dgm:cxn modelId="{5E65C78B-E1A7-46A5-A72E-A595628CFC56}" type="presParOf" srcId="{8AF06331-0E01-4281-9CFE-CFD4D214DDC0}" destId="{5E2E08C3-36ED-445E-AC94-D5B64A114CD0}" srcOrd="10" destOrd="0" presId="urn:microsoft.com/office/officeart/2005/8/layout/cycle5"/>
    <dgm:cxn modelId="{9110EBD4-8DB7-4C1A-8702-399D0C4957D8}" type="presParOf" srcId="{8AF06331-0E01-4281-9CFE-CFD4D214DDC0}" destId="{3341E161-6D89-42E4-8AE2-718C8D6C8F12}" srcOrd="11" destOrd="0" presId="urn:microsoft.com/office/officeart/2005/8/layout/cycle5"/>
    <dgm:cxn modelId="{592CFFFA-5A91-4AF0-ACFC-D6FD6029F082}" type="presParOf" srcId="{8AF06331-0E01-4281-9CFE-CFD4D214DDC0}" destId="{94DC2D62-3F94-457A-B183-A75D9280456E}" srcOrd="12" destOrd="0" presId="urn:microsoft.com/office/officeart/2005/8/layout/cycle5"/>
    <dgm:cxn modelId="{3DD70C76-4947-4F92-92FE-5D58BD7D006F}" type="presParOf" srcId="{8AF06331-0E01-4281-9CFE-CFD4D214DDC0}" destId="{27722630-9F1A-41ED-852C-1B4EBD6BD2E2}" srcOrd="13" destOrd="0" presId="urn:microsoft.com/office/officeart/2005/8/layout/cycle5"/>
    <dgm:cxn modelId="{6C9D7127-E7FB-470F-A3F9-5AD54C13D61F}" type="presParOf" srcId="{8AF06331-0E01-4281-9CFE-CFD4D214DDC0}" destId="{F5B7B9C8-641B-4622-B720-262C85FFB3EE}" srcOrd="14" destOrd="0" presId="urn:microsoft.com/office/officeart/2005/8/layout/cycle5"/>
    <dgm:cxn modelId="{8BE28F13-2C38-411A-929D-1C8463692A32}" type="presParOf" srcId="{8AF06331-0E01-4281-9CFE-CFD4D214DDC0}" destId="{E9F5F295-303A-4DDF-899B-61AEBC3652C2}" srcOrd="15" destOrd="0" presId="urn:microsoft.com/office/officeart/2005/8/layout/cycle5"/>
    <dgm:cxn modelId="{9EB3E1CE-E37C-4857-83EB-F82E66D34458}" type="presParOf" srcId="{8AF06331-0E01-4281-9CFE-CFD4D214DDC0}" destId="{D202DB16-20A9-4AD0-9B1D-9167C0EC842B}" srcOrd="16" destOrd="0" presId="urn:microsoft.com/office/officeart/2005/8/layout/cycle5"/>
    <dgm:cxn modelId="{1C7340D9-5174-4855-9955-D4A77BE6B8D5}" type="presParOf" srcId="{8AF06331-0E01-4281-9CFE-CFD4D214DDC0}" destId="{AE13BA08-3F25-40B7-8A95-1ABF3CB25ACE}" srcOrd="17"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51955D-C729-447B-B828-88937BA6CED3}"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GB"/>
        </a:p>
      </dgm:t>
    </dgm:pt>
    <dgm:pt modelId="{520DDAA8-399E-4E39-BBCA-242AEC3D294E}">
      <dgm:prSet phldrT="[Text]" custT="1"/>
      <dgm:spPr/>
      <dgm:t>
        <a:bodyPr/>
        <a:lstStyle/>
        <a:p>
          <a:r>
            <a:rPr lang="en-GB" sz="1400" dirty="0" smtClean="0">
              <a:solidFill>
                <a:schemeClr val="tx1"/>
              </a:solidFill>
              <a:latin typeface="+mn-lt"/>
            </a:rPr>
            <a:t>1. Awareness of uncomfortable feelings &amp; Thoughts. </a:t>
          </a:r>
        </a:p>
        <a:p>
          <a:r>
            <a:rPr lang="en-GB" sz="1400" b="1" dirty="0" smtClean="0">
              <a:solidFill>
                <a:schemeClr val="tx1"/>
              </a:solidFill>
              <a:latin typeface="+mn-lt"/>
            </a:rPr>
            <a:t>or</a:t>
          </a:r>
        </a:p>
        <a:p>
          <a:r>
            <a:rPr lang="en-GB" sz="1400" dirty="0" smtClean="0">
              <a:solidFill>
                <a:schemeClr val="tx1"/>
              </a:solidFill>
              <a:latin typeface="+mn-lt"/>
            </a:rPr>
            <a:t>Action / new experience</a:t>
          </a:r>
          <a:endParaRPr lang="en-GB" sz="1400" dirty="0">
            <a:solidFill>
              <a:schemeClr val="tx1"/>
            </a:solidFill>
            <a:latin typeface="+mn-lt"/>
          </a:endParaRPr>
        </a:p>
      </dgm:t>
    </dgm:pt>
    <dgm:pt modelId="{A07661A6-85D4-4102-87D6-C0C3FCA5FAD4}" type="parTrans" cxnId="{578A6171-3B95-43BD-91F7-85F3E9015C64}">
      <dgm:prSet/>
      <dgm:spPr/>
      <dgm:t>
        <a:bodyPr/>
        <a:lstStyle/>
        <a:p>
          <a:endParaRPr lang="en-GB"/>
        </a:p>
      </dgm:t>
    </dgm:pt>
    <dgm:pt modelId="{A5ACF1C8-92BC-4127-9C9C-FA99CA660E06}" type="sibTrans" cxnId="{578A6171-3B95-43BD-91F7-85F3E9015C64}">
      <dgm:prSet/>
      <dgm:spPr/>
      <dgm:t>
        <a:bodyPr/>
        <a:lstStyle/>
        <a:p>
          <a:endParaRPr lang="en-GB"/>
        </a:p>
      </dgm:t>
    </dgm:pt>
    <dgm:pt modelId="{6B7F6DB4-03C9-4CFC-9242-CA6CA6B577EC}">
      <dgm:prSet phldrT="[Text]" custT="1"/>
      <dgm:spPr/>
      <dgm:t>
        <a:bodyPr/>
        <a:lstStyle/>
        <a:p>
          <a:r>
            <a:rPr lang="en-GB" sz="1400" dirty="0" smtClean="0">
              <a:solidFill>
                <a:schemeClr val="tx1"/>
              </a:solidFill>
            </a:rPr>
            <a:t>2. Describe the situation including thoughts &amp; feelings</a:t>
          </a:r>
        </a:p>
        <a:p>
          <a:r>
            <a:rPr lang="en-GB" sz="1400" dirty="0" smtClean="0">
              <a:solidFill>
                <a:schemeClr val="tx1"/>
              </a:solidFill>
            </a:rPr>
            <a:t>Key features</a:t>
          </a:r>
          <a:endParaRPr lang="en-GB" sz="1400" dirty="0">
            <a:solidFill>
              <a:schemeClr val="tx1"/>
            </a:solidFill>
          </a:endParaRPr>
        </a:p>
      </dgm:t>
    </dgm:pt>
    <dgm:pt modelId="{A7F94D3D-24D8-4EAE-AE2F-C5301B8C5475}" type="parTrans" cxnId="{6574890C-44FE-4E2B-862C-6C6356594FCF}">
      <dgm:prSet/>
      <dgm:spPr/>
      <dgm:t>
        <a:bodyPr/>
        <a:lstStyle/>
        <a:p>
          <a:endParaRPr lang="en-GB"/>
        </a:p>
      </dgm:t>
    </dgm:pt>
    <dgm:pt modelId="{F3F65DE2-1A21-4F95-A485-4B4C5A59266D}" type="sibTrans" cxnId="{6574890C-44FE-4E2B-862C-6C6356594FCF}">
      <dgm:prSet/>
      <dgm:spPr/>
      <dgm:t>
        <a:bodyPr/>
        <a:lstStyle/>
        <a:p>
          <a:endParaRPr lang="en-GB"/>
        </a:p>
      </dgm:t>
    </dgm:pt>
    <dgm:pt modelId="{2CDF8594-848F-4438-B1A4-BE2AF3AD7E89}">
      <dgm:prSet phldrT="[Text]" custT="1"/>
      <dgm:spPr/>
      <dgm:t>
        <a:bodyPr/>
        <a:lstStyle/>
        <a:p>
          <a:r>
            <a:rPr lang="en-GB" sz="1400" dirty="0" smtClean="0">
              <a:solidFill>
                <a:schemeClr val="tx1"/>
              </a:solidFill>
            </a:rPr>
            <a:t>3. Analyse feelings &amp; knowledge relevant to the situation.</a:t>
          </a:r>
        </a:p>
        <a:p>
          <a:r>
            <a:rPr lang="en-GB" sz="1400" dirty="0" smtClean="0">
              <a:solidFill>
                <a:schemeClr val="tx1"/>
              </a:solidFill>
            </a:rPr>
            <a:t>Identify knowledge.</a:t>
          </a:r>
        </a:p>
        <a:p>
          <a:r>
            <a:rPr lang="en-GB" sz="1400" dirty="0" smtClean="0">
              <a:solidFill>
                <a:schemeClr val="tx1"/>
              </a:solidFill>
            </a:rPr>
            <a:t>Challenge assumptions.</a:t>
          </a:r>
        </a:p>
        <a:p>
          <a:r>
            <a:rPr lang="en-GB" sz="1400" dirty="0" smtClean="0">
              <a:solidFill>
                <a:schemeClr val="tx1"/>
              </a:solidFill>
            </a:rPr>
            <a:t>Imagine &amp; explore alternatives.</a:t>
          </a:r>
          <a:endParaRPr lang="en-GB" sz="1400" dirty="0">
            <a:solidFill>
              <a:schemeClr val="tx1"/>
            </a:solidFill>
          </a:endParaRPr>
        </a:p>
      </dgm:t>
    </dgm:pt>
    <dgm:pt modelId="{D264B75C-9618-4506-8158-15082F474C40}" type="parTrans" cxnId="{FE42FC17-DD76-412E-B532-2E785FA5CB60}">
      <dgm:prSet/>
      <dgm:spPr/>
      <dgm:t>
        <a:bodyPr/>
        <a:lstStyle/>
        <a:p>
          <a:endParaRPr lang="en-GB"/>
        </a:p>
      </dgm:t>
    </dgm:pt>
    <dgm:pt modelId="{48977C1C-0727-4C15-AC9B-FD152B0CCC4D}" type="sibTrans" cxnId="{FE42FC17-DD76-412E-B532-2E785FA5CB60}">
      <dgm:prSet/>
      <dgm:spPr/>
      <dgm:t>
        <a:bodyPr/>
        <a:lstStyle/>
        <a:p>
          <a:endParaRPr lang="en-GB"/>
        </a:p>
      </dgm:t>
    </dgm:pt>
    <dgm:pt modelId="{592D83B7-19E6-44B9-A59A-A495C1D65E9F}">
      <dgm:prSet phldrT="[Text]" custT="1"/>
      <dgm:spPr/>
      <dgm:t>
        <a:bodyPr/>
        <a:lstStyle/>
        <a:p>
          <a:r>
            <a:rPr lang="en-GB" sz="1400" dirty="0" smtClean="0">
              <a:solidFill>
                <a:schemeClr val="tx1"/>
              </a:solidFill>
            </a:rPr>
            <a:t>4. Evaluate the relevance of knowledge</a:t>
          </a:r>
        </a:p>
        <a:p>
          <a:r>
            <a:rPr lang="en-GB" sz="1400" dirty="0" smtClean="0">
              <a:solidFill>
                <a:schemeClr val="tx1"/>
              </a:solidFill>
            </a:rPr>
            <a:t>Does it help to explain/solve  problems?</a:t>
          </a:r>
        </a:p>
        <a:p>
          <a:r>
            <a:rPr lang="en-GB" sz="1400" dirty="0" smtClean="0">
              <a:solidFill>
                <a:schemeClr val="tx1"/>
              </a:solidFill>
            </a:rPr>
            <a:t>How complete was your use of knowledge</a:t>
          </a:r>
          <a:endParaRPr lang="en-GB" sz="1400" dirty="0">
            <a:solidFill>
              <a:schemeClr val="tx1"/>
            </a:solidFill>
          </a:endParaRPr>
        </a:p>
      </dgm:t>
    </dgm:pt>
    <dgm:pt modelId="{395440D8-8B3F-4FF7-A834-05A947B2B80A}" type="parTrans" cxnId="{57ED91C2-4B3D-4146-8A94-85FCD41D2FAE}">
      <dgm:prSet/>
      <dgm:spPr/>
      <dgm:t>
        <a:bodyPr/>
        <a:lstStyle/>
        <a:p>
          <a:endParaRPr lang="en-GB"/>
        </a:p>
      </dgm:t>
    </dgm:pt>
    <dgm:pt modelId="{C2032D64-C3EF-4843-A3C8-5AEF03657F76}" type="sibTrans" cxnId="{57ED91C2-4B3D-4146-8A94-85FCD41D2FAE}">
      <dgm:prSet/>
      <dgm:spPr/>
      <dgm:t>
        <a:bodyPr/>
        <a:lstStyle/>
        <a:p>
          <a:endParaRPr lang="en-GB"/>
        </a:p>
      </dgm:t>
    </dgm:pt>
    <dgm:pt modelId="{20F520CD-A0C1-4D12-8D69-6132170AED57}">
      <dgm:prSet phldrT="[Text]" custT="1"/>
      <dgm:spPr/>
      <dgm:t>
        <a:bodyPr/>
        <a:lstStyle/>
        <a:p>
          <a:r>
            <a:rPr lang="en-GB" sz="1400" dirty="0" smtClean="0">
              <a:solidFill>
                <a:schemeClr val="tx1"/>
              </a:solidFill>
            </a:rPr>
            <a:t>5. Identify any learning that has occurred.</a:t>
          </a:r>
          <a:endParaRPr lang="en-GB" sz="1400" dirty="0">
            <a:solidFill>
              <a:schemeClr val="tx1"/>
            </a:solidFill>
          </a:endParaRPr>
        </a:p>
      </dgm:t>
    </dgm:pt>
    <dgm:pt modelId="{4ED348CB-614B-4002-8A78-E69931CFF4EE}" type="parTrans" cxnId="{059E2CA8-3264-46E5-AD27-A74AB8C5606F}">
      <dgm:prSet/>
      <dgm:spPr/>
      <dgm:t>
        <a:bodyPr/>
        <a:lstStyle/>
        <a:p>
          <a:endParaRPr lang="en-GB"/>
        </a:p>
      </dgm:t>
    </dgm:pt>
    <dgm:pt modelId="{F4B47A7B-B251-42B6-97F2-9C63314AB316}" type="sibTrans" cxnId="{059E2CA8-3264-46E5-AD27-A74AB8C5606F}">
      <dgm:prSet/>
      <dgm:spPr/>
      <dgm:t>
        <a:bodyPr/>
        <a:lstStyle/>
        <a:p>
          <a:endParaRPr lang="en-GB"/>
        </a:p>
      </dgm:t>
    </dgm:pt>
    <dgm:pt modelId="{DA7F6BD0-61B8-4CFC-923F-E95FA95BDFEF}" type="pres">
      <dgm:prSet presAssocID="{F951955D-C729-447B-B828-88937BA6CED3}" presName="Name0" presStyleCnt="0">
        <dgm:presLayoutVars>
          <dgm:dir/>
          <dgm:resizeHandles val="exact"/>
        </dgm:presLayoutVars>
      </dgm:prSet>
      <dgm:spPr/>
      <dgm:t>
        <a:bodyPr/>
        <a:lstStyle/>
        <a:p>
          <a:endParaRPr lang="en-GB"/>
        </a:p>
      </dgm:t>
    </dgm:pt>
    <dgm:pt modelId="{DF7C3B13-74A0-4421-8D17-80F21E6BEC9A}" type="pres">
      <dgm:prSet presAssocID="{F951955D-C729-447B-B828-88937BA6CED3}" presName="cycle" presStyleCnt="0"/>
      <dgm:spPr/>
    </dgm:pt>
    <dgm:pt modelId="{CB7A133F-323C-4655-A7AE-DA116BC4D06D}" type="pres">
      <dgm:prSet presAssocID="{520DDAA8-399E-4E39-BBCA-242AEC3D294E}" presName="nodeFirstNode" presStyleLbl="node1" presStyleIdx="0" presStyleCnt="5" custScaleX="122645" custRadScaleRad="84064" custRadScaleInc="4270">
        <dgm:presLayoutVars>
          <dgm:bulletEnabled val="1"/>
        </dgm:presLayoutVars>
      </dgm:prSet>
      <dgm:spPr/>
      <dgm:t>
        <a:bodyPr/>
        <a:lstStyle/>
        <a:p>
          <a:endParaRPr lang="en-GB"/>
        </a:p>
      </dgm:t>
    </dgm:pt>
    <dgm:pt modelId="{1013FC5D-CA69-4EE2-A315-33E22FC7B00F}" type="pres">
      <dgm:prSet presAssocID="{A5ACF1C8-92BC-4127-9C9C-FA99CA660E06}" presName="sibTransFirstNode" presStyleLbl="bgShp" presStyleIdx="0" presStyleCnt="1"/>
      <dgm:spPr/>
      <dgm:t>
        <a:bodyPr/>
        <a:lstStyle/>
        <a:p>
          <a:endParaRPr lang="en-GB"/>
        </a:p>
      </dgm:t>
    </dgm:pt>
    <dgm:pt modelId="{7E029F4A-A942-422F-BF5D-19CF62077D38}" type="pres">
      <dgm:prSet presAssocID="{6B7F6DB4-03C9-4CFC-9242-CA6CA6B577EC}" presName="nodeFollowingNodes" presStyleLbl="node1" presStyleIdx="1" presStyleCnt="5" custRadScaleRad="148672" custRadScaleInc="9694">
        <dgm:presLayoutVars>
          <dgm:bulletEnabled val="1"/>
        </dgm:presLayoutVars>
      </dgm:prSet>
      <dgm:spPr/>
      <dgm:t>
        <a:bodyPr/>
        <a:lstStyle/>
        <a:p>
          <a:endParaRPr lang="en-GB"/>
        </a:p>
      </dgm:t>
    </dgm:pt>
    <dgm:pt modelId="{7173C03C-501C-42E2-996D-D4890EBF04A5}" type="pres">
      <dgm:prSet presAssocID="{2CDF8594-848F-4438-B1A4-BE2AF3AD7E89}" presName="nodeFollowingNodes" presStyleLbl="node1" presStyleIdx="2" presStyleCnt="5" custScaleX="133842" custScaleY="140883" custRadScaleRad="113893" custRadScaleInc="-30650">
        <dgm:presLayoutVars>
          <dgm:bulletEnabled val="1"/>
        </dgm:presLayoutVars>
      </dgm:prSet>
      <dgm:spPr/>
      <dgm:t>
        <a:bodyPr/>
        <a:lstStyle/>
        <a:p>
          <a:endParaRPr lang="en-GB"/>
        </a:p>
      </dgm:t>
    </dgm:pt>
    <dgm:pt modelId="{372F3AB8-4FED-49C0-8E21-C079278CCE59}" type="pres">
      <dgm:prSet presAssocID="{592D83B7-19E6-44B9-A59A-A495C1D65E9F}" presName="nodeFollowingNodes" presStyleLbl="node1" presStyleIdx="3" presStyleCnt="5" custScaleX="130396" custScaleY="178549" custRadScaleRad="115093" custRadScaleInc="35998">
        <dgm:presLayoutVars>
          <dgm:bulletEnabled val="1"/>
        </dgm:presLayoutVars>
      </dgm:prSet>
      <dgm:spPr/>
      <dgm:t>
        <a:bodyPr/>
        <a:lstStyle/>
        <a:p>
          <a:endParaRPr lang="en-GB"/>
        </a:p>
      </dgm:t>
    </dgm:pt>
    <dgm:pt modelId="{BF3A91E2-E9E8-42DD-A9DC-E9EBBC29628F}" type="pres">
      <dgm:prSet presAssocID="{20F520CD-A0C1-4D12-8D69-6132170AED57}" presName="nodeFollowingNodes" presStyleLbl="node1" presStyleIdx="4" presStyleCnt="5" custRadScaleRad="149156" custRadScaleInc="-4810">
        <dgm:presLayoutVars>
          <dgm:bulletEnabled val="1"/>
        </dgm:presLayoutVars>
      </dgm:prSet>
      <dgm:spPr/>
      <dgm:t>
        <a:bodyPr/>
        <a:lstStyle/>
        <a:p>
          <a:endParaRPr lang="en-GB"/>
        </a:p>
      </dgm:t>
    </dgm:pt>
  </dgm:ptLst>
  <dgm:cxnLst>
    <dgm:cxn modelId="{F237BAC5-A2E3-4E52-BE3B-2537E1E9A0A6}" type="presOf" srcId="{20F520CD-A0C1-4D12-8D69-6132170AED57}" destId="{BF3A91E2-E9E8-42DD-A9DC-E9EBBC29628F}" srcOrd="0" destOrd="0" presId="urn:microsoft.com/office/officeart/2005/8/layout/cycle3"/>
    <dgm:cxn modelId="{1BFCE05D-3F00-4C99-97A5-4814B758D76B}" type="presOf" srcId="{520DDAA8-399E-4E39-BBCA-242AEC3D294E}" destId="{CB7A133F-323C-4655-A7AE-DA116BC4D06D}" srcOrd="0" destOrd="0" presId="urn:microsoft.com/office/officeart/2005/8/layout/cycle3"/>
    <dgm:cxn modelId="{96769A6C-9200-4427-B326-FEDCF371CDC0}" type="presOf" srcId="{6B7F6DB4-03C9-4CFC-9242-CA6CA6B577EC}" destId="{7E029F4A-A942-422F-BF5D-19CF62077D38}" srcOrd="0" destOrd="0" presId="urn:microsoft.com/office/officeart/2005/8/layout/cycle3"/>
    <dgm:cxn modelId="{38B190DC-9EFC-40A7-BEFD-4C9CDAB1C1C3}" type="presOf" srcId="{2CDF8594-848F-4438-B1A4-BE2AF3AD7E89}" destId="{7173C03C-501C-42E2-996D-D4890EBF04A5}" srcOrd="0" destOrd="0" presId="urn:microsoft.com/office/officeart/2005/8/layout/cycle3"/>
    <dgm:cxn modelId="{2EED4CF0-746F-4FCA-8F6F-369B6701E091}" type="presOf" srcId="{592D83B7-19E6-44B9-A59A-A495C1D65E9F}" destId="{372F3AB8-4FED-49C0-8E21-C079278CCE59}" srcOrd="0" destOrd="0" presId="urn:microsoft.com/office/officeart/2005/8/layout/cycle3"/>
    <dgm:cxn modelId="{B68DDE73-C468-4B08-BC56-EEC876612E40}" type="presOf" srcId="{F951955D-C729-447B-B828-88937BA6CED3}" destId="{DA7F6BD0-61B8-4CFC-923F-E95FA95BDFEF}" srcOrd="0" destOrd="0" presId="urn:microsoft.com/office/officeart/2005/8/layout/cycle3"/>
    <dgm:cxn modelId="{57ED91C2-4B3D-4146-8A94-85FCD41D2FAE}" srcId="{F951955D-C729-447B-B828-88937BA6CED3}" destId="{592D83B7-19E6-44B9-A59A-A495C1D65E9F}" srcOrd="3" destOrd="0" parTransId="{395440D8-8B3F-4FF7-A834-05A947B2B80A}" sibTransId="{C2032D64-C3EF-4843-A3C8-5AEF03657F76}"/>
    <dgm:cxn modelId="{059E2CA8-3264-46E5-AD27-A74AB8C5606F}" srcId="{F951955D-C729-447B-B828-88937BA6CED3}" destId="{20F520CD-A0C1-4D12-8D69-6132170AED57}" srcOrd="4" destOrd="0" parTransId="{4ED348CB-614B-4002-8A78-E69931CFF4EE}" sibTransId="{F4B47A7B-B251-42B6-97F2-9C63314AB316}"/>
    <dgm:cxn modelId="{FE42FC17-DD76-412E-B532-2E785FA5CB60}" srcId="{F951955D-C729-447B-B828-88937BA6CED3}" destId="{2CDF8594-848F-4438-B1A4-BE2AF3AD7E89}" srcOrd="2" destOrd="0" parTransId="{D264B75C-9618-4506-8158-15082F474C40}" sibTransId="{48977C1C-0727-4C15-AC9B-FD152B0CCC4D}"/>
    <dgm:cxn modelId="{578A6171-3B95-43BD-91F7-85F3E9015C64}" srcId="{F951955D-C729-447B-B828-88937BA6CED3}" destId="{520DDAA8-399E-4E39-BBCA-242AEC3D294E}" srcOrd="0" destOrd="0" parTransId="{A07661A6-85D4-4102-87D6-C0C3FCA5FAD4}" sibTransId="{A5ACF1C8-92BC-4127-9C9C-FA99CA660E06}"/>
    <dgm:cxn modelId="{6574890C-44FE-4E2B-862C-6C6356594FCF}" srcId="{F951955D-C729-447B-B828-88937BA6CED3}" destId="{6B7F6DB4-03C9-4CFC-9242-CA6CA6B577EC}" srcOrd="1" destOrd="0" parTransId="{A7F94D3D-24D8-4EAE-AE2F-C5301B8C5475}" sibTransId="{F3F65DE2-1A21-4F95-A485-4B4C5A59266D}"/>
    <dgm:cxn modelId="{C06565D6-C58C-4697-97CB-FE6296E04C21}" type="presOf" srcId="{A5ACF1C8-92BC-4127-9C9C-FA99CA660E06}" destId="{1013FC5D-CA69-4EE2-A315-33E22FC7B00F}" srcOrd="0" destOrd="0" presId="urn:microsoft.com/office/officeart/2005/8/layout/cycle3"/>
    <dgm:cxn modelId="{EE038C02-D868-4477-8C4A-CB666669313C}" type="presParOf" srcId="{DA7F6BD0-61B8-4CFC-923F-E95FA95BDFEF}" destId="{DF7C3B13-74A0-4421-8D17-80F21E6BEC9A}" srcOrd="0" destOrd="0" presId="urn:microsoft.com/office/officeart/2005/8/layout/cycle3"/>
    <dgm:cxn modelId="{9C4EA3C0-3A61-4FBF-811A-CF4BE9DE1AC3}" type="presParOf" srcId="{DF7C3B13-74A0-4421-8D17-80F21E6BEC9A}" destId="{CB7A133F-323C-4655-A7AE-DA116BC4D06D}" srcOrd="0" destOrd="0" presId="urn:microsoft.com/office/officeart/2005/8/layout/cycle3"/>
    <dgm:cxn modelId="{4AD63C34-2ACB-427B-B314-A11E6F7DAC28}" type="presParOf" srcId="{DF7C3B13-74A0-4421-8D17-80F21E6BEC9A}" destId="{1013FC5D-CA69-4EE2-A315-33E22FC7B00F}" srcOrd="1" destOrd="0" presId="urn:microsoft.com/office/officeart/2005/8/layout/cycle3"/>
    <dgm:cxn modelId="{B2E3E00A-789F-42DD-A1EC-7FF1BCDF4AC3}" type="presParOf" srcId="{DF7C3B13-74A0-4421-8D17-80F21E6BEC9A}" destId="{7E029F4A-A942-422F-BF5D-19CF62077D38}" srcOrd="2" destOrd="0" presId="urn:microsoft.com/office/officeart/2005/8/layout/cycle3"/>
    <dgm:cxn modelId="{AFB5813D-1B28-48C2-9392-A7823ABD8BAF}" type="presParOf" srcId="{DF7C3B13-74A0-4421-8D17-80F21E6BEC9A}" destId="{7173C03C-501C-42E2-996D-D4890EBF04A5}" srcOrd="3" destOrd="0" presId="urn:microsoft.com/office/officeart/2005/8/layout/cycle3"/>
    <dgm:cxn modelId="{407B5680-319E-4354-A9F1-FF12B13CE0EA}" type="presParOf" srcId="{DF7C3B13-74A0-4421-8D17-80F21E6BEC9A}" destId="{372F3AB8-4FED-49C0-8E21-C079278CCE59}" srcOrd="4" destOrd="0" presId="urn:microsoft.com/office/officeart/2005/8/layout/cycle3"/>
    <dgm:cxn modelId="{C0A7A1DE-7688-42C2-958D-3B3EA97743E9}" type="presParOf" srcId="{DF7C3B13-74A0-4421-8D17-80F21E6BEC9A}" destId="{BF3A91E2-E9E8-42DD-A9DC-E9EBBC29628F}"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DD5F1CC-8ADC-4FC9-9B20-BB9054E3ED6B}" type="datetimeFigureOut">
              <a:rPr lang="en-GB" smtClean="0"/>
              <a:t>02/10/2015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49C47C-CF70-422F-8F73-777CBA11FBFB}" type="slidenum">
              <a:rPr lang="en-GB" smtClean="0"/>
              <a:t>‹#›</a:t>
            </a:fld>
            <a:endParaRPr lang="en-GB"/>
          </a:p>
        </p:txBody>
      </p:sp>
    </p:spTree>
    <p:extLst>
      <p:ext uri="{BB962C8B-B14F-4D97-AF65-F5344CB8AC3E}">
        <p14:creationId xmlns:p14="http://schemas.microsoft.com/office/powerpoint/2010/main" val="3174926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D5F1CC-8ADC-4FC9-9B20-BB9054E3ED6B}" type="datetimeFigureOut">
              <a:rPr lang="en-GB" smtClean="0"/>
              <a:t>02/10/2015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49C47C-CF70-422F-8F73-777CBA11FBFB}" type="slidenum">
              <a:rPr lang="en-GB" smtClean="0"/>
              <a:t>‹#›</a:t>
            </a:fld>
            <a:endParaRPr lang="en-GB"/>
          </a:p>
        </p:txBody>
      </p:sp>
    </p:spTree>
    <p:extLst>
      <p:ext uri="{BB962C8B-B14F-4D97-AF65-F5344CB8AC3E}">
        <p14:creationId xmlns:p14="http://schemas.microsoft.com/office/powerpoint/2010/main" val="2675779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D5F1CC-8ADC-4FC9-9B20-BB9054E3ED6B}" type="datetimeFigureOut">
              <a:rPr lang="en-GB" smtClean="0"/>
              <a:t>02/10/2015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49C47C-CF70-422F-8F73-777CBA11FBFB}" type="slidenum">
              <a:rPr lang="en-GB" smtClean="0"/>
              <a:t>‹#›</a:t>
            </a:fld>
            <a:endParaRPr lang="en-GB"/>
          </a:p>
        </p:txBody>
      </p:sp>
    </p:spTree>
    <p:extLst>
      <p:ext uri="{BB962C8B-B14F-4D97-AF65-F5344CB8AC3E}">
        <p14:creationId xmlns:p14="http://schemas.microsoft.com/office/powerpoint/2010/main" val="880711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D5F1CC-8ADC-4FC9-9B20-BB9054E3ED6B}" type="datetimeFigureOut">
              <a:rPr lang="en-GB" smtClean="0"/>
              <a:t>02/10/2015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49C47C-CF70-422F-8F73-777CBA11FBFB}" type="slidenum">
              <a:rPr lang="en-GB" smtClean="0"/>
              <a:t>‹#›</a:t>
            </a:fld>
            <a:endParaRPr lang="en-GB"/>
          </a:p>
        </p:txBody>
      </p:sp>
    </p:spTree>
    <p:extLst>
      <p:ext uri="{BB962C8B-B14F-4D97-AF65-F5344CB8AC3E}">
        <p14:creationId xmlns:p14="http://schemas.microsoft.com/office/powerpoint/2010/main" val="80931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D5F1CC-8ADC-4FC9-9B20-BB9054E3ED6B}" type="datetimeFigureOut">
              <a:rPr lang="en-GB" smtClean="0"/>
              <a:t>02/10/2015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49C47C-CF70-422F-8F73-777CBA11FBFB}" type="slidenum">
              <a:rPr lang="en-GB" smtClean="0"/>
              <a:t>‹#›</a:t>
            </a:fld>
            <a:endParaRPr lang="en-GB"/>
          </a:p>
        </p:txBody>
      </p:sp>
    </p:spTree>
    <p:extLst>
      <p:ext uri="{BB962C8B-B14F-4D97-AF65-F5344CB8AC3E}">
        <p14:creationId xmlns:p14="http://schemas.microsoft.com/office/powerpoint/2010/main" val="2119124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DD5F1CC-8ADC-4FC9-9B20-BB9054E3ED6B}" type="datetimeFigureOut">
              <a:rPr lang="en-GB" smtClean="0"/>
              <a:t>02/10/2015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49C47C-CF70-422F-8F73-777CBA11FBFB}" type="slidenum">
              <a:rPr lang="en-GB" smtClean="0"/>
              <a:t>‹#›</a:t>
            </a:fld>
            <a:endParaRPr lang="en-GB"/>
          </a:p>
        </p:txBody>
      </p:sp>
    </p:spTree>
    <p:extLst>
      <p:ext uri="{BB962C8B-B14F-4D97-AF65-F5344CB8AC3E}">
        <p14:creationId xmlns:p14="http://schemas.microsoft.com/office/powerpoint/2010/main" val="63007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DD5F1CC-8ADC-4FC9-9B20-BB9054E3ED6B}" type="datetimeFigureOut">
              <a:rPr lang="en-GB" smtClean="0"/>
              <a:t>02/10/2015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E49C47C-CF70-422F-8F73-777CBA11FBFB}" type="slidenum">
              <a:rPr lang="en-GB" smtClean="0"/>
              <a:t>‹#›</a:t>
            </a:fld>
            <a:endParaRPr lang="en-GB"/>
          </a:p>
        </p:txBody>
      </p:sp>
    </p:spTree>
    <p:extLst>
      <p:ext uri="{BB962C8B-B14F-4D97-AF65-F5344CB8AC3E}">
        <p14:creationId xmlns:p14="http://schemas.microsoft.com/office/powerpoint/2010/main" val="3799821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DD5F1CC-8ADC-4FC9-9B20-BB9054E3ED6B}" type="datetimeFigureOut">
              <a:rPr lang="en-GB" smtClean="0"/>
              <a:t>02/10/2015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E49C47C-CF70-422F-8F73-777CBA11FBFB}" type="slidenum">
              <a:rPr lang="en-GB" smtClean="0"/>
              <a:t>‹#›</a:t>
            </a:fld>
            <a:endParaRPr lang="en-GB"/>
          </a:p>
        </p:txBody>
      </p:sp>
    </p:spTree>
    <p:extLst>
      <p:ext uri="{BB962C8B-B14F-4D97-AF65-F5344CB8AC3E}">
        <p14:creationId xmlns:p14="http://schemas.microsoft.com/office/powerpoint/2010/main" val="323644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D5F1CC-8ADC-4FC9-9B20-BB9054E3ED6B}" type="datetimeFigureOut">
              <a:rPr lang="en-GB" smtClean="0"/>
              <a:t>02/10/2015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E49C47C-CF70-422F-8F73-777CBA11FBFB}" type="slidenum">
              <a:rPr lang="en-GB" smtClean="0"/>
              <a:t>‹#›</a:t>
            </a:fld>
            <a:endParaRPr lang="en-GB"/>
          </a:p>
        </p:txBody>
      </p:sp>
    </p:spTree>
    <p:extLst>
      <p:ext uri="{BB962C8B-B14F-4D97-AF65-F5344CB8AC3E}">
        <p14:creationId xmlns:p14="http://schemas.microsoft.com/office/powerpoint/2010/main" val="1259025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D5F1CC-8ADC-4FC9-9B20-BB9054E3ED6B}" type="datetimeFigureOut">
              <a:rPr lang="en-GB" smtClean="0"/>
              <a:t>02/10/2015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49C47C-CF70-422F-8F73-777CBA11FBFB}" type="slidenum">
              <a:rPr lang="en-GB" smtClean="0"/>
              <a:t>‹#›</a:t>
            </a:fld>
            <a:endParaRPr lang="en-GB"/>
          </a:p>
        </p:txBody>
      </p:sp>
    </p:spTree>
    <p:extLst>
      <p:ext uri="{BB962C8B-B14F-4D97-AF65-F5344CB8AC3E}">
        <p14:creationId xmlns:p14="http://schemas.microsoft.com/office/powerpoint/2010/main" val="2096481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D5F1CC-8ADC-4FC9-9B20-BB9054E3ED6B}" type="datetimeFigureOut">
              <a:rPr lang="en-GB" smtClean="0"/>
              <a:t>02/10/2015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49C47C-CF70-422F-8F73-777CBA11FBFB}" type="slidenum">
              <a:rPr lang="en-GB" smtClean="0"/>
              <a:t>‹#›</a:t>
            </a:fld>
            <a:endParaRPr lang="en-GB"/>
          </a:p>
        </p:txBody>
      </p:sp>
    </p:spTree>
    <p:extLst>
      <p:ext uri="{BB962C8B-B14F-4D97-AF65-F5344CB8AC3E}">
        <p14:creationId xmlns:p14="http://schemas.microsoft.com/office/powerpoint/2010/main" val="3192139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5F1CC-8ADC-4FC9-9B20-BB9054E3ED6B}" type="datetimeFigureOut">
              <a:rPr lang="en-GB" smtClean="0"/>
              <a:t>02/10/2015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9C47C-CF70-422F-8F73-777CBA11FBFB}" type="slidenum">
              <a:rPr lang="en-GB" smtClean="0"/>
              <a:t>‹#›</a:t>
            </a:fld>
            <a:endParaRPr lang="en-GB"/>
          </a:p>
        </p:txBody>
      </p:sp>
    </p:spTree>
    <p:extLst>
      <p:ext uri="{BB962C8B-B14F-4D97-AF65-F5344CB8AC3E}">
        <p14:creationId xmlns:p14="http://schemas.microsoft.com/office/powerpoint/2010/main" val="2416944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v=84Egv2GEC1I&amp;feature=related" TargetMode="External"/><Relationship Id="rId2" Type="http://schemas.openxmlformats.org/officeDocument/2006/relationships/hyperlink" Target="http://www.youtube.com/watch?v=T_4PhA3XC8o&amp;feature=related"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9.wmf"/><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Comic Sans MS" panose="030F0702030302020204" pitchFamily="66" charset="0"/>
              </a:rPr>
              <a:t>Introducing Reflection</a:t>
            </a:r>
            <a:endParaRPr lang="en-GB" dirty="0">
              <a:latin typeface="Comic Sans MS" panose="030F0702030302020204" pitchFamily="66" charset="0"/>
            </a:endParaRPr>
          </a:p>
        </p:txBody>
      </p:sp>
      <p:sp>
        <p:nvSpPr>
          <p:cNvPr id="3" name="Subtitle 2"/>
          <p:cNvSpPr>
            <a:spLocks noGrp="1"/>
          </p:cNvSpPr>
          <p:nvPr>
            <p:ph type="subTitle" idx="1"/>
          </p:nvPr>
        </p:nvSpPr>
        <p:spPr/>
        <p:txBody>
          <a:bodyPr/>
          <a:lstStyle/>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7904" y="476672"/>
            <a:ext cx="1524000" cy="1524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3888" y="3717032"/>
            <a:ext cx="2420888" cy="2420888"/>
          </a:xfrm>
          <a:prstGeom prst="rect">
            <a:avLst/>
          </a:prstGeom>
        </p:spPr>
      </p:pic>
    </p:spTree>
    <p:extLst>
      <p:ext uri="{BB962C8B-B14F-4D97-AF65-F5344CB8AC3E}">
        <p14:creationId xmlns:p14="http://schemas.microsoft.com/office/powerpoint/2010/main" val="3253387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latin typeface="Comic Sans MS" pitchFamily="66" charset="0"/>
              </a:rPr>
              <a:t>2. Johns Reflective Model (1994)</a:t>
            </a:r>
            <a:endParaRPr lang="en-GB" dirty="0">
              <a:latin typeface="Comic Sans MS" pitchFamily="66" charset="0"/>
            </a:endParaRPr>
          </a:p>
        </p:txBody>
      </p:sp>
      <p:sp>
        <p:nvSpPr>
          <p:cNvPr id="3" name="Content Placeholder 2"/>
          <p:cNvSpPr>
            <a:spLocks noGrp="1"/>
          </p:cNvSpPr>
          <p:nvPr>
            <p:ph idx="1"/>
          </p:nvPr>
        </p:nvSpPr>
        <p:spPr/>
        <p:txBody>
          <a:bodyPr>
            <a:noAutofit/>
          </a:bodyPr>
          <a:lstStyle/>
          <a:p>
            <a:r>
              <a:rPr lang="en-GB" sz="2400" dirty="0" smtClean="0">
                <a:latin typeface="Comic Sans MS" pitchFamily="66" charset="0"/>
              </a:rPr>
              <a:t>This model recommends that the student use a structured diary. </a:t>
            </a:r>
          </a:p>
          <a:p>
            <a:r>
              <a:rPr lang="en-GB" sz="2400" dirty="0" smtClean="0">
                <a:latin typeface="Comic Sans MS" pitchFamily="66" charset="0"/>
              </a:rPr>
              <a:t>It is suggested the student should ‘look in on the situation’, which would include focusing on yourself and paying attention to your thoughts and emotions. </a:t>
            </a:r>
          </a:p>
          <a:p>
            <a:r>
              <a:rPr lang="en-GB" sz="2400" dirty="0" smtClean="0">
                <a:latin typeface="Comic Sans MS" pitchFamily="66" charset="0"/>
              </a:rPr>
              <a:t>He then advises to ‘look out of the situation’ and write a description of the situation around your thoughts and feelings, what you are trying to achieve, why you responded in the way you did, how others were feeling, did you act in the best way.</a:t>
            </a:r>
          </a:p>
          <a:p>
            <a:r>
              <a:rPr lang="en-GB" sz="2400" dirty="0" smtClean="0">
                <a:effectLst/>
                <a:latin typeface="Comic Sans MS" pitchFamily="66" charset="0"/>
              </a:rPr>
              <a:t>This uses a set of questions to help you think through what has happened</a:t>
            </a:r>
            <a:r>
              <a:rPr lang="en-GB" sz="2400" dirty="0" smtClean="0">
                <a:latin typeface="Comic Sans MS" pitchFamily="66" charset="0"/>
              </a:rPr>
              <a:t>. and can be used for general reflection on experiences. </a:t>
            </a:r>
          </a:p>
          <a:p>
            <a:endParaRPr lang="en-GB" sz="1600" dirty="0" smtClean="0">
              <a:latin typeface="Comic Sans MS" pitchFamily="66" charset="0"/>
            </a:endParaRPr>
          </a:p>
          <a:p>
            <a:endParaRPr lang="en-GB" sz="1100" dirty="0" smtClean="0">
              <a:latin typeface="Comic Sans MS" pitchFamily="66" charset="0"/>
            </a:endParaRPr>
          </a:p>
          <a:p>
            <a:endParaRPr lang="en-GB" sz="1100" dirty="0" smtClean="0">
              <a:effectLst/>
              <a:latin typeface="Comic Sans MS" pitchFamily="66" charset="0"/>
            </a:endParaRPr>
          </a:p>
          <a:p>
            <a:r>
              <a:rPr lang="en-GB" sz="1100" dirty="0" smtClean="0">
                <a:effectLst/>
                <a:latin typeface="Comic Sans MS" pitchFamily="66" charset="0"/>
              </a:rPr>
              <a:t> </a:t>
            </a:r>
            <a:endParaRPr lang="en-GB" sz="1100" dirty="0">
              <a:latin typeface="Comic Sans MS" pitchFamily="66" charset="0"/>
            </a:endParaRPr>
          </a:p>
          <a:p>
            <a:endParaRPr lang="en-GB" sz="1100" dirty="0" smtClean="0">
              <a:effectLst/>
              <a:latin typeface="Comic Sans MS" pitchFamily="66" charset="0"/>
            </a:endParaRPr>
          </a:p>
        </p:txBody>
      </p:sp>
    </p:spTree>
    <p:extLst>
      <p:ext uri="{BB962C8B-B14F-4D97-AF65-F5344CB8AC3E}">
        <p14:creationId xmlns:p14="http://schemas.microsoft.com/office/powerpoint/2010/main" val="1140913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188640"/>
            <a:ext cx="2117981" cy="1588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solidFill>
            <a:schemeClr val="tx2">
              <a:lumMod val="20000"/>
              <a:lumOff val="80000"/>
            </a:schemeClr>
          </a:solidFill>
        </p:spPr>
        <p:txBody>
          <a:bodyPr>
            <a:normAutofit lnSpcReduction="10000"/>
          </a:bodyPr>
          <a:lstStyle/>
          <a:p>
            <a:pPr marL="457200" indent="-457200">
              <a:buFont typeface="+mj-lt"/>
              <a:buAutoNum type="arabicPeriod"/>
            </a:pPr>
            <a:r>
              <a:rPr lang="en-GB" sz="2000" b="1" dirty="0" smtClean="0">
                <a:latin typeface="Comic Sans MS" pitchFamily="66" charset="0"/>
              </a:rPr>
              <a:t>Description of the experience  -</a:t>
            </a:r>
            <a:r>
              <a:rPr lang="en-GB" sz="2000" dirty="0" smtClean="0">
                <a:latin typeface="Comic Sans MS" pitchFamily="66" charset="0"/>
              </a:rPr>
              <a:t>Describe the experience and what were the significant factors? 	</a:t>
            </a:r>
          </a:p>
          <a:p>
            <a:pPr marL="457200" indent="-457200">
              <a:buFont typeface="+mj-lt"/>
              <a:buAutoNum type="arabicPeriod"/>
            </a:pPr>
            <a:r>
              <a:rPr lang="en-GB" sz="2000" b="1" dirty="0" smtClean="0">
                <a:latin typeface="Comic Sans MS" pitchFamily="66" charset="0"/>
              </a:rPr>
              <a:t>Reflection </a:t>
            </a:r>
            <a:r>
              <a:rPr lang="en-GB" sz="2000" dirty="0" smtClean="0">
                <a:latin typeface="Comic Sans MS" pitchFamily="66" charset="0"/>
              </a:rPr>
              <a:t>-What was I trying to achieve and what are the consequences (for me, other people)</a:t>
            </a:r>
            <a:r>
              <a:rPr lang="en-GB" sz="2000" b="1" dirty="0" smtClean="0">
                <a:latin typeface="Comic Sans MS" pitchFamily="66" charset="0"/>
              </a:rPr>
              <a:t>? </a:t>
            </a:r>
            <a:endParaRPr lang="en-GB" sz="2000" dirty="0" smtClean="0">
              <a:latin typeface="Comic Sans MS" pitchFamily="66" charset="0"/>
            </a:endParaRPr>
          </a:p>
          <a:p>
            <a:pPr marL="457200" indent="-457200">
              <a:buFont typeface="+mj-lt"/>
              <a:buAutoNum type="arabicPeriod"/>
            </a:pPr>
            <a:r>
              <a:rPr lang="en-GB" sz="2000" b="1" dirty="0" smtClean="0">
                <a:latin typeface="Comic Sans MS" pitchFamily="66" charset="0"/>
              </a:rPr>
              <a:t>Influencing factors -</a:t>
            </a:r>
            <a:r>
              <a:rPr lang="en-GB" sz="2000" dirty="0" smtClean="0">
                <a:latin typeface="Comic Sans MS" pitchFamily="66" charset="0"/>
              </a:rPr>
              <a:t>What things (internal factors/external factors / knowledge) affected my decision making? 	</a:t>
            </a:r>
          </a:p>
          <a:p>
            <a:pPr lvl="3"/>
            <a:r>
              <a:rPr lang="en-GB" dirty="0" smtClean="0">
                <a:latin typeface="Comic Sans MS" pitchFamily="66" charset="0"/>
              </a:rPr>
              <a:t>Could I have dealt with it better ?	</a:t>
            </a:r>
          </a:p>
          <a:p>
            <a:pPr lvl="3"/>
            <a:r>
              <a:rPr lang="en-GB" dirty="0" smtClean="0">
                <a:latin typeface="Comic Sans MS" pitchFamily="66" charset="0"/>
              </a:rPr>
              <a:t>What other choices did I have?</a:t>
            </a:r>
          </a:p>
          <a:p>
            <a:pPr lvl="3"/>
            <a:r>
              <a:rPr lang="en-GB" dirty="0" smtClean="0">
                <a:latin typeface="Comic Sans MS" pitchFamily="66" charset="0"/>
              </a:rPr>
              <a:t>What would be the consequence of these other choices? </a:t>
            </a:r>
          </a:p>
          <a:p>
            <a:pPr marL="457200" indent="-457200">
              <a:buFont typeface="+mj-lt"/>
              <a:buAutoNum type="arabicPeriod"/>
            </a:pPr>
            <a:r>
              <a:rPr lang="en-GB" sz="2000" b="1" dirty="0" smtClean="0">
                <a:latin typeface="Comic Sans MS" pitchFamily="66" charset="0"/>
              </a:rPr>
              <a:t>Learning </a:t>
            </a:r>
            <a:r>
              <a:rPr lang="en-GB" sz="2000" dirty="0" smtClean="0">
                <a:latin typeface="Comic Sans MS" pitchFamily="66" charset="0"/>
              </a:rPr>
              <a:t>- What will change because of this experience?</a:t>
            </a:r>
          </a:p>
          <a:p>
            <a:pPr>
              <a:buNone/>
            </a:pPr>
            <a:r>
              <a:rPr lang="en-GB" sz="2000" dirty="0" smtClean="0">
                <a:latin typeface="Comic Sans MS" pitchFamily="66" charset="0"/>
              </a:rPr>
              <a:t>                    - How do I </a:t>
            </a:r>
            <a:r>
              <a:rPr lang="en-GB" sz="2000" b="1" dirty="0" smtClean="0">
                <a:latin typeface="Comic Sans MS" pitchFamily="66" charset="0"/>
              </a:rPr>
              <a:t>NOW </a:t>
            </a:r>
            <a:r>
              <a:rPr lang="en-GB" sz="2000" dirty="0" smtClean="0">
                <a:latin typeface="Comic Sans MS" pitchFamily="66" charset="0"/>
              </a:rPr>
              <a:t>feel about the experience ?</a:t>
            </a:r>
          </a:p>
          <a:p>
            <a:pPr marL="0" indent="0">
              <a:buNone/>
            </a:pPr>
            <a:r>
              <a:rPr lang="en-GB" sz="2000" b="1" dirty="0" smtClean="0">
                <a:latin typeface="Comic Sans MS" pitchFamily="66" charset="0"/>
              </a:rPr>
              <a:t>5. How has this experience changed my knowledge?</a:t>
            </a:r>
            <a:endParaRPr lang="en-GB" sz="2000" dirty="0" smtClean="0">
              <a:latin typeface="Comic Sans MS" pitchFamily="66" charset="0"/>
            </a:endParaRPr>
          </a:p>
          <a:p>
            <a:endParaRPr lang="en-GB" dirty="0"/>
          </a:p>
        </p:txBody>
      </p:sp>
      <p:sp>
        <p:nvSpPr>
          <p:cNvPr id="2" name="Title 1"/>
          <p:cNvSpPr>
            <a:spLocks noGrp="1"/>
          </p:cNvSpPr>
          <p:nvPr>
            <p:ph type="title"/>
          </p:nvPr>
        </p:nvSpPr>
        <p:spPr/>
        <p:txBody>
          <a:bodyPr/>
          <a:lstStyle/>
          <a:p>
            <a:r>
              <a:rPr lang="en-GB" dirty="0" smtClean="0">
                <a:latin typeface="Comic Sans MS" pitchFamily="66" charset="0"/>
              </a:rPr>
              <a:t>John’s questions</a:t>
            </a:r>
            <a:endParaRPr lang="en-GB" dirty="0">
              <a:latin typeface="Comic Sans MS" pitchFamily="66" charset="0"/>
            </a:endParaRPr>
          </a:p>
        </p:txBody>
      </p:sp>
      <p:pic>
        <p:nvPicPr>
          <p:cNvPr id="5122" name="Picture 2" descr="C:\Users\annh\AppData\Local\Microsoft\Windows\Temporary Internet Files\Content.IE5\DC21K56B\MC9003841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0312" y="4653136"/>
            <a:ext cx="1538021" cy="1826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8364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Atkins &amp; Murphy’s model (1994)</a:t>
            </a:r>
            <a:endParaRPr lang="en-GB" dirty="0">
              <a:latin typeface="Comic Sans MS" panose="030F0702030302020204" pitchFamily="66"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2217337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7205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54" y="13387"/>
            <a:ext cx="2143125" cy="2143125"/>
          </a:xfrm>
          <a:prstGeom prst="rect">
            <a:avLst/>
          </a:prstGeom>
        </p:spPr>
      </p:pic>
      <p:sp>
        <p:nvSpPr>
          <p:cNvPr id="2" name="Title 1"/>
          <p:cNvSpPr>
            <a:spLocks noGrp="1"/>
          </p:cNvSpPr>
          <p:nvPr>
            <p:ph type="title"/>
          </p:nvPr>
        </p:nvSpPr>
        <p:spPr/>
        <p:txBody>
          <a:bodyPr/>
          <a:lstStyle/>
          <a:p>
            <a:r>
              <a:rPr lang="en-GB" dirty="0" smtClean="0">
                <a:latin typeface="Comic Sans MS" panose="030F0702030302020204" pitchFamily="66" charset="0"/>
              </a:rPr>
              <a:t>Reflection in Practice</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Any of these models can be used to reflect on your experiences and learning.</a:t>
            </a:r>
          </a:p>
          <a:p>
            <a:r>
              <a:rPr lang="en-GB" dirty="0" smtClean="0">
                <a:latin typeface="Comic Sans MS" panose="030F0702030302020204" pitchFamily="66" charset="0"/>
              </a:rPr>
              <a:t>You only need to use one model</a:t>
            </a:r>
          </a:p>
          <a:p>
            <a:r>
              <a:rPr lang="en-GB" dirty="0" smtClean="0">
                <a:latin typeface="Comic Sans MS" panose="030F0702030302020204" pitchFamily="66" charset="0"/>
              </a:rPr>
              <a:t>Don’t worry if your first attempts are not very good, you will get better with practice.</a:t>
            </a:r>
            <a:endParaRPr lang="en-GB" dirty="0">
              <a:latin typeface="Comic Sans MS" panose="030F0702030302020204" pitchFamily="66"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8304" y="4797152"/>
            <a:ext cx="1699394" cy="1694497"/>
          </a:xfrm>
          <a:prstGeom prst="rect">
            <a:avLst/>
          </a:prstGeom>
        </p:spPr>
      </p:pic>
    </p:spTree>
    <p:extLst>
      <p:ext uri="{BB962C8B-B14F-4D97-AF65-F5344CB8AC3E}">
        <p14:creationId xmlns:p14="http://schemas.microsoft.com/office/powerpoint/2010/main" val="299799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Comic Sans MS" panose="030F0702030302020204" pitchFamily="66" charset="0"/>
              </a:rPr>
              <a:t>Some practical tips</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GB" sz="2800" dirty="0" smtClean="0">
                <a:latin typeface="Comic Sans MS" panose="030F0702030302020204" pitchFamily="66" charset="0"/>
              </a:rPr>
              <a:t>Get a note book and start making notes and jottings about your experiences.</a:t>
            </a:r>
          </a:p>
          <a:p>
            <a:r>
              <a:rPr lang="en-GB" sz="2800" dirty="0" smtClean="0">
                <a:latin typeface="Comic Sans MS" panose="030F0702030302020204" pitchFamily="66" charset="0"/>
              </a:rPr>
              <a:t>Use one of the models to help you structure your writing.</a:t>
            </a:r>
          </a:p>
          <a:p>
            <a:r>
              <a:rPr lang="en-GB" sz="2800" dirty="0" smtClean="0">
                <a:latin typeface="Comic Sans MS" panose="030F0702030302020204" pitchFamily="66" charset="0"/>
              </a:rPr>
              <a:t>Get something on paper as early as possible.</a:t>
            </a:r>
          </a:p>
          <a:p>
            <a:r>
              <a:rPr lang="en-GB" sz="2800" dirty="0" smtClean="0">
                <a:latin typeface="Comic Sans MS" panose="030F0702030302020204" pitchFamily="66" charset="0"/>
              </a:rPr>
              <a:t>Write down what happened, why what you learned and what you would do next time.</a:t>
            </a:r>
          </a:p>
          <a:p>
            <a:pPr algn="ctr"/>
            <a:r>
              <a:rPr lang="en-GB" sz="2800" dirty="0" smtClean="0">
                <a:solidFill>
                  <a:srgbClr val="FF0000"/>
                </a:solidFill>
                <a:latin typeface="Comic Sans MS" panose="030F0702030302020204" pitchFamily="66" charset="0"/>
              </a:rPr>
              <a:t>REMEMBER – you cannot write anything wrong – whatever you write will be right for you.</a:t>
            </a:r>
            <a:endParaRPr lang="en-GB" sz="28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550906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Try it out! </a:t>
            </a:r>
            <a:endParaRPr lang="en-GB" dirty="0">
              <a:latin typeface="Comic Sans MS" pitchFamily="66" charset="0"/>
            </a:endParaRPr>
          </a:p>
        </p:txBody>
      </p:sp>
      <p:sp>
        <p:nvSpPr>
          <p:cNvPr id="3" name="Content Placeholder 2"/>
          <p:cNvSpPr>
            <a:spLocks noGrp="1"/>
          </p:cNvSpPr>
          <p:nvPr>
            <p:ph idx="1"/>
          </p:nvPr>
        </p:nvSpPr>
        <p:spPr/>
        <p:txBody>
          <a:bodyPr/>
          <a:lstStyle/>
          <a:p>
            <a:r>
              <a:rPr lang="en-GB" dirty="0">
                <a:latin typeface="Comic Sans MS" panose="030F0702030302020204" pitchFamily="66" charset="0"/>
              </a:rPr>
              <a:t>Write </a:t>
            </a:r>
            <a:r>
              <a:rPr lang="en-GB">
                <a:latin typeface="Comic Sans MS" panose="030F0702030302020204" pitchFamily="66" charset="0"/>
              </a:rPr>
              <a:t>a </a:t>
            </a:r>
            <a:r>
              <a:rPr lang="en-GB" smtClean="0">
                <a:latin typeface="Comic Sans MS" panose="030F0702030302020204" pitchFamily="66" charset="0"/>
              </a:rPr>
              <a:t>reflection.</a:t>
            </a:r>
            <a:endParaRPr lang="en-GB" dirty="0">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9564" y="4797152"/>
            <a:ext cx="1879336" cy="1873920"/>
          </a:xfrm>
          <a:prstGeom prst="rect">
            <a:avLst/>
          </a:prstGeom>
        </p:spPr>
      </p:pic>
    </p:spTree>
    <p:extLst>
      <p:ext uri="{BB962C8B-B14F-4D97-AF65-F5344CB8AC3E}">
        <p14:creationId xmlns:p14="http://schemas.microsoft.com/office/powerpoint/2010/main" val="25772183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4294967295"/>
          </p:nvPr>
        </p:nvSpPr>
        <p:spPr>
          <a:xfrm>
            <a:off x="4427984" y="980728"/>
            <a:ext cx="4038600" cy="4525963"/>
          </a:xfrm>
        </p:spPr>
        <p:txBody>
          <a:bodyPr>
            <a:noAutofit/>
          </a:bodyPr>
          <a:lstStyle/>
          <a:p>
            <a:r>
              <a:rPr lang="en-GB" sz="2000" dirty="0" smtClean="0">
                <a:latin typeface="Comic Sans MS" panose="030F0702030302020204" pitchFamily="66" charset="0"/>
              </a:rPr>
              <a:t>What GCSE results did you get? </a:t>
            </a:r>
          </a:p>
          <a:p>
            <a:r>
              <a:rPr lang="en-GB" sz="2000" dirty="0" smtClean="0">
                <a:latin typeface="Comic Sans MS" panose="030F0702030302020204" pitchFamily="66" charset="0"/>
              </a:rPr>
              <a:t>Did this mean you had the qualifications to study BTEC H&amp;SC.  </a:t>
            </a:r>
          </a:p>
          <a:p>
            <a:r>
              <a:rPr lang="en-GB" sz="2000" dirty="0" smtClean="0">
                <a:latin typeface="Comic Sans MS" panose="030F0702030302020204" pitchFamily="66" charset="0"/>
              </a:rPr>
              <a:t>How did you feel about your GCSE results?</a:t>
            </a:r>
          </a:p>
          <a:p>
            <a:r>
              <a:rPr lang="en-GB" sz="2000" dirty="0" smtClean="0">
                <a:latin typeface="Comic Sans MS" panose="030F0702030302020204" pitchFamily="66" charset="0"/>
              </a:rPr>
              <a:t>What were the positives and negatives that affected your learning at school?</a:t>
            </a:r>
          </a:p>
          <a:p>
            <a:r>
              <a:rPr lang="en-GB" sz="2000" dirty="0" smtClean="0">
                <a:latin typeface="Comic Sans MS" panose="030F0702030302020204" pitchFamily="66" charset="0"/>
              </a:rPr>
              <a:t>What effects did these have on your success at GCSE?</a:t>
            </a:r>
          </a:p>
          <a:p>
            <a:r>
              <a:rPr lang="en-GB" sz="2000" dirty="0" smtClean="0">
                <a:latin typeface="Comic Sans MS" panose="030F0702030302020204" pitchFamily="66" charset="0"/>
              </a:rPr>
              <a:t>What actions do you need to take to ensure success in your current studies?</a:t>
            </a:r>
            <a:endParaRPr lang="en-GB" sz="2000" dirty="0">
              <a:latin typeface="Comic Sans MS" panose="030F0702030302020204" pitchFamily="66" charset="0"/>
            </a:endParaRPr>
          </a:p>
        </p:txBody>
      </p:sp>
      <p:sp>
        <p:nvSpPr>
          <p:cNvPr id="8" name="TextBox 7"/>
          <p:cNvSpPr txBox="1"/>
          <p:nvPr/>
        </p:nvSpPr>
        <p:spPr>
          <a:xfrm>
            <a:off x="631117" y="384339"/>
            <a:ext cx="2448272" cy="923330"/>
          </a:xfrm>
          <a:prstGeom prst="rect">
            <a:avLst/>
          </a:prstGeom>
          <a:solidFill>
            <a:schemeClr val="accent5">
              <a:lumMod val="40000"/>
              <a:lumOff val="60000"/>
            </a:schemeClr>
          </a:solidFill>
        </p:spPr>
        <p:txBody>
          <a:bodyPr wrap="square" rtlCol="0">
            <a:spAutoFit/>
          </a:bodyPr>
          <a:lstStyle/>
          <a:p>
            <a:pPr lvl="0"/>
            <a:r>
              <a:rPr lang="en-GB" b="1" dirty="0" smtClean="0">
                <a:effectLst/>
                <a:latin typeface="Comic Sans MS" pitchFamily="66" charset="0"/>
              </a:rPr>
              <a:t>Gibbs –Description</a:t>
            </a:r>
          </a:p>
          <a:p>
            <a:pPr lvl="0"/>
            <a:r>
              <a:rPr lang="en-GB" b="1" dirty="0" smtClean="0">
                <a:latin typeface="Comic Sans MS" pitchFamily="66" charset="0"/>
              </a:rPr>
              <a:t>Johns 1.</a:t>
            </a:r>
          </a:p>
          <a:p>
            <a:pPr lvl="0"/>
            <a:r>
              <a:rPr lang="en-GB" b="1" dirty="0" smtClean="0">
                <a:effectLst/>
                <a:latin typeface="Comic Sans MS" pitchFamily="66" charset="0"/>
              </a:rPr>
              <a:t>Atkins &amp; Murphy 1</a:t>
            </a:r>
          </a:p>
        </p:txBody>
      </p:sp>
      <p:sp>
        <p:nvSpPr>
          <p:cNvPr id="10" name="Rectangle 9"/>
          <p:cNvSpPr/>
          <p:nvPr/>
        </p:nvSpPr>
        <p:spPr>
          <a:xfrm>
            <a:off x="251521" y="1455915"/>
            <a:ext cx="2448272" cy="923330"/>
          </a:xfrm>
          <a:prstGeom prst="rect">
            <a:avLst/>
          </a:prstGeom>
          <a:solidFill>
            <a:schemeClr val="accent6">
              <a:lumMod val="60000"/>
              <a:lumOff val="40000"/>
            </a:schemeClr>
          </a:solidFill>
        </p:spPr>
        <p:txBody>
          <a:bodyPr wrap="square">
            <a:spAutoFit/>
          </a:bodyPr>
          <a:lstStyle/>
          <a:p>
            <a:pPr lvl="0"/>
            <a:r>
              <a:rPr lang="en-GB" b="1" dirty="0" smtClean="0">
                <a:effectLst/>
                <a:latin typeface="Comic Sans MS" pitchFamily="66" charset="0"/>
              </a:rPr>
              <a:t>Gibbs –Feelings</a:t>
            </a:r>
          </a:p>
          <a:p>
            <a:pPr lvl="0"/>
            <a:r>
              <a:rPr lang="en-GB" b="1" dirty="0" smtClean="0">
                <a:latin typeface="Comic Sans MS" pitchFamily="66" charset="0"/>
              </a:rPr>
              <a:t>Johns 2</a:t>
            </a:r>
          </a:p>
          <a:p>
            <a:pPr lvl="0"/>
            <a:r>
              <a:rPr lang="en-GB" b="1" dirty="0" smtClean="0">
                <a:latin typeface="Comic Sans MS" pitchFamily="66" charset="0"/>
              </a:rPr>
              <a:t>Atkins &amp; Murphy 2</a:t>
            </a:r>
            <a:endParaRPr lang="en-GB" dirty="0"/>
          </a:p>
        </p:txBody>
      </p:sp>
      <p:sp>
        <p:nvSpPr>
          <p:cNvPr id="12" name="Rectangle 11"/>
          <p:cNvSpPr/>
          <p:nvPr/>
        </p:nvSpPr>
        <p:spPr>
          <a:xfrm>
            <a:off x="218090" y="2497542"/>
            <a:ext cx="2376264" cy="923330"/>
          </a:xfrm>
          <a:prstGeom prst="rect">
            <a:avLst/>
          </a:prstGeom>
          <a:solidFill>
            <a:schemeClr val="accent4">
              <a:lumMod val="60000"/>
              <a:lumOff val="40000"/>
            </a:schemeClr>
          </a:solidFill>
        </p:spPr>
        <p:txBody>
          <a:bodyPr wrap="square">
            <a:spAutoFit/>
          </a:bodyPr>
          <a:lstStyle/>
          <a:p>
            <a:pPr lvl="0"/>
            <a:r>
              <a:rPr lang="en-GB" b="1" dirty="0" smtClean="0">
                <a:latin typeface="Comic Sans MS" pitchFamily="66" charset="0"/>
              </a:rPr>
              <a:t>Gibbs – Evaluation</a:t>
            </a:r>
          </a:p>
          <a:p>
            <a:pPr lvl="0"/>
            <a:r>
              <a:rPr lang="en-GB" b="1" dirty="0" smtClean="0">
                <a:latin typeface="Comic Sans MS" pitchFamily="66" charset="0"/>
              </a:rPr>
              <a:t>Johns 3</a:t>
            </a:r>
          </a:p>
          <a:p>
            <a:pPr lvl="0"/>
            <a:r>
              <a:rPr lang="en-GB" b="1" dirty="0" smtClean="0">
                <a:latin typeface="Comic Sans MS" pitchFamily="66" charset="0"/>
              </a:rPr>
              <a:t>Atkins &amp; Murphy 3</a:t>
            </a:r>
            <a:endParaRPr lang="en-GB" dirty="0"/>
          </a:p>
        </p:txBody>
      </p:sp>
      <p:sp>
        <p:nvSpPr>
          <p:cNvPr id="13" name="TextBox 12"/>
          <p:cNvSpPr txBox="1"/>
          <p:nvPr/>
        </p:nvSpPr>
        <p:spPr>
          <a:xfrm>
            <a:off x="539553" y="3717032"/>
            <a:ext cx="2044524" cy="369332"/>
          </a:xfrm>
          <a:prstGeom prst="rect">
            <a:avLst/>
          </a:prstGeom>
          <a:solidFill>
            <a:schemeClr val="accent4">
              <a:lumMod val="60000"/>
              <a:lumOff val="40000"/>
            </a:schemeClr>
          </a:solidFill>
        </p:spPr>
        <p:txBody>
          <a:bodyPr wrap="square" rtlCol="0">
            <a:spAutoFit/>
          </a:bodyPr>
          <a:lstStyle/>
          <a:p>
            <a:pPr lvl="0"/>
            <a:r>
              <a:rPr lang="en-GB" b="1" dirty="0" smtClean="0">
                <a:latin typeface="Comic Sans MS" pitchFamily="66" charset="0"/>
              </a:rPr>
              <a:t>Gibbs Analysis</a:t>
            </a:r>
            <a:r>
              <a:rPr lang="en-GB" dirty="0" smtClean="0">
                <a:latin typeface="Comic Sans MS" pitchFamily="66" charset="0"/>
              </a:rPr>
              <a:t> </a:t>
            </a:r>
            <a:r>
              <a:rPr lang="en-GB" dirty="0">
                <a:latin typeface="Comic Sans MS" pitchFamily="66" charset="0"/>
              </a:rPr>
              <a:t>-</a:t>
            </a:r>
            <a:endParaRPr lang="en-GB" dirty="0"/>
          </a:p>
        </p:txBody>
      </p:sp>
      <p:sp>
        <p:nvSpPr>
          <p:cNvPr id="14" name="TextBox 13"/>
          <p:cNvSpPr txBox="1"/>
          <p:nvPr/>
        </p:nvSpPr>
        <p:spPr>
          <a:xfrm>
            <a:off x="373683" y="4269444"/>
            <a:ext cx="2376264" cy="923330"/>
          </a:xfrm>
          <a:prstGeom prst="rect">
            <a:avLst/>
          </a:prstGeom>
          <a:solidFill>
            <a:schemeClr val="accent3">
              <a:lumMod val="40000"/>
              <a:lumOff val="60000"/>
            </a:schemeClr>
          </a:solidFill>
        </p:spPr>
        <p:txBody>
          <a:bodyPr wrap="square" rtlCol="0">
            <a:spAutoFit/>
          </a:bodyPr>
          <a:lstStyle/>
          <a:p>
            <a:pPr lvl="0"/>
            <a:r>
              <a:rPr lang="en-GB" b="1" dirty="0" smtClean="0">
                <a:latin typeface="Comic Sans MS" pitchFamily="66" charset="0"/>
              </a:rPr>
              <a:t>Gibbs – Conclusion</a:t>
            </a:r>
          </a:p>
          <a:p>
            <a:pPr lvl="0"/>
            <a:r>
              <a:rPr lang="en-GB" b="1" dirty="0" smtClean="0">
                <a:latin typeface="Comic Sans MS" pitchFamily="66" charset="0"/>
              </a:rPr>
              <a:t>Johns 4</a:t>
            </a:r>
          </a:p>
          <a:p>
            <a:pPr lvl="0"/>
            <a:r>
              <a:rPr lang="en-GB" b="1" dirty="0" smtClean="0">
                <a:latin typeface="Comic Sans MS" pitchFamily="66" charset="0"/>
              </a:rPr>
              <a:t>Atkins &amp; Murphy 4</a:t>
            </a:r>
            <a:r>
              <a:rPr lang="en-GB" dirty="0" smtClean="0">
                <a:latin typeface="Comic Sans MS" pitchFamily="66" charset="0"/>
              </a:rPr>
              <a:t> </a:t>
            </a:r>
            <a:endParaRPr lang="en-GB" dirty="0"/>
          </a:p>
        </p:txBody>
      </p:sp>
      <p:sp>
        <p:nvSpPr>
          <p:cNvPr id="15" name="TextBox 14"/>
          <p:cNvSpPr txBox="1"/>
          <p:nvPr/>
        </p:nvSpPr>
        <p:spPr>
          <a:xfrm>
            <a:off x="702159" y="5282291"/>
            <a:ext cx="2573695" cy="923330"/>
          </a:xfrm>
          <a:prstGeom prst="rect">
            <a:avLst/>
          </a:prstGeom>
          <a:solidFill>
            <a:schemeClr val="accent1">
              <a:lumMod val="40000"/>
              <a:lumOff val="60000"/>
            </a:schemeClr>
          </a:solidFill>
        </p:spPr>
        <p:txBody>
          <a:bodyPr wrap="square" rtlCol="0">
            <a:spAutoFit/>
          </a:bodyPr>
          <a:lstStyle/>
          <a:p>
            <a:pPr lvl="0"/>
            <a:r>
              <a:rPr lang="en-GB" sz="900" b="1" dirty="0" smtClean="0"/>
              <a:t> </a:t>
            </a:r>
            <a:r>
              <a:rPr lang="en-GB" b="1" dirty="0" smtClean="0">
                <a:latin typeface="Comic Sans MS" panose="030F0702030302020204" pitchFamily="66" charset="0"/>
              </a:rPr>
              <a:t>Gibbs - Action Plan</a:t>
            </a:r>
          </a:p>
          <a:p>
            <a:pPr lvl="0"/>
            <a:r>
              <a:rPr lang="en-GB" b="1" dirty="0" smtClean="0">
                <a:latin typeface="Comic Sans MS" panose="030F0702030302020204" pitchFamily="66" charset="0"/>
              </a:rPr>
              <a:t>Johns - 5</a:t>
            </a:r>
          </a:p>
          <a:p>
            <a:pPr lvl="0"/>
            <a:r>
              <a:rPr lang="en-GB" b="1" dirty="0" smtClean="0">
                <a:latin typeface="Comic Sans MS" panose="030F0702030302020204" pitchFamily="66" charset="0"/>
              </a:rPr>
              <a:t>Atkins &amp; Murphy </a:t>
            </a:r>
            <a:r>
              <a:rPr lang="en-GB" dirty="0" smtClean="0">
                <a:latin typeface="Comic Sans MS" pitchFamily="66" charset="0"/>
              </a:rPr>
              <a:t>- 5</a:t>
            </a:r>
            <a:endParaRPr lang="en-GB" dirty="0"/>
          </a:p>
        </p:txBody>
      </p:sp>
      <p:cxnSp>
        <p:nvCxnSpPr>
          <p:cNvPr id="18" name="Straight Arrow Connector 17"/>
          <p:cNvCxnSpPr/>
          <p:nvPr/>
        </p:nvCxnSpPr>
        <p:spPr>
          <a:xfrm>
            <a:off x="3131840" y="1184395"/>
            <a:ext cx="1337185" cy="822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131840" y="1184395"/>
            <a:ext cx="1496684" cy="6715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699792" y="2070140"/>
            <a:ext cx="1872208" cy="8548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452801" y="2972850"/>
            <a:ext cx="2016224"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2584077" y="3645024"/>
            <a:ext cx="2023927" cy="256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115616" y="476672"/>
            <a:ext cx="6984776" cy="369332"/>
          </a:xfrm>
          <a:prstGeom prst="rect">
            <a:avLst/>
          </a:prstGeom>
          <a:noFill/>
        </p:spPr>
        <p:txBody>
          <a:bodyPr wrap="square" rtlCol="0">
            <a:spAutoFit/>
          </a:bodyPr>
          <a:lstStyle/>
          <a:p>
            <a:endParaRPr lang="en-GB" dirty="0">
              <a:solidFill>
                <a:srgbClr val="FF0000"/>
              </a:solidFill>
            </a:endParaRPr>
          </a:p>
        </p:txBody>
      </p:sp>
      <p:cxnSp>
        <p:nvCxnSpPr>
          <p:cNvPr id="33" name="Straight Arrow Connector 32"/>
          <p:cNvCxnSpPr/>
          <p:nvPr/>
        </p:nvCxnSpPr>
        <p:spPr>
          <a:xfrm>
            <a:off x="3131840" y="4509120"/>
            <a:ext cx="129614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3131840" y="5269850"/>
            <a:ext cx="129614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6346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4294967295"/>
          </p:nvPr>
        </p:nvSpPr>
        <p:spPr>
          <a:xfrm>
            <a:off x="4152155" y="384339"/>
            <a:ext cx="4991845" cy="4525963"/>
          </a:xfrm>
        </p:spPr>
        <p:txBody>
          <a:bodyPr>
            <a:noAutofit/>
          </a:bodyPr>
          <a:lstStyle/>
          <a:p>
            <a:endParaRPr lang="en-GB" sz="2000" dirty="0" smtClean="0">
              <a:latin typeface="Comic Sans MS" panose="030F0702030302020204" pitchFamily="66" charset="0"/>
            </a:endParaRPr>
          </a:p>
          <a:p>
            <a:endParaRPr lang="en-GB" sz="2000" dirty="0">
              <a:latin typeface="Comic Sans MS" panose="030F0702030302020204" pitchFamily="66" charset="0"/>
            </a:endParaRPr>
          </a:p>
          <a:p>
            <a:endParaRPr lang="en-GB" sz="2000" dirty="0" smtClean="0">
              <a:latin typeface="Comic Sans MS" panose="030F0702030302020204" pitchFamily="66" charset="0"/>
            </a:endParaRPr>
          </a:p>
          <a:p>
            <a:endParaRPr lang="en-GB" sz="2000" dirty="0">
              <a:latin typeface="Comic Sans MS" panose="030F0702030302020204" pitchFamily="66" charset="0"/>
            </a:endParaRPr>
          </a:p>
          <a:p>
            <a:pPr marL="0" indent="0">
              <a:buNone/>
            </a:pPr>
            <a:endParaRPr lang="en-GB" sz="2000" dirty="0" smtClean="0">
              <a:latin typeface="Comic Sans MS" panose="030F0702030302020204" pitchFamily="66" charset="0"/>
            </a:endParaRPr>
          </a:p>
          <a:p>
            <a:pPr marL="0" indent="0">
              <a:buNone/>
            </a:pPr>
            <a:endParaRPr lang="en-GB" sz="2000" dirty="0">
              <a:latin typeface="Comic Sans MS" panose="030F0702030302020204" pitchFamily="66" charset="0"/>
            </a:endParaRPr>
          </a:p>
          <a:p>
            <a:pPr marL="0" indent="0">
              <a:buNone/>
            </a:pPr>
            <a:endParaRPr lang="en-GB" sz="2000" dirty="0" smtClean="0">
              <a:latin typeface="Comic Sans MS" panose="030F0702030302020204" pitchFamily="66" charset="0"/>
            </a:endParaRPr>
          </a:p>
          <a:p>
            <a:pPr marL="0" indent="0">
              <a:buNone/>
            </a:pPr>
            <a:endParaRPr lang="en-GB" sz="2000" dirty="0" smtClean="0">
              <a:latin typeface="Comic Sans MS" panose="030F0702030302020204" pitchFamily="66" charset="0"/>
            </a:endParaRPr>
          </a:p>
          <a:p>
            <a:endParaRPr lang="en-GB" sz="2000" dirty="0" smtClean="0">
              <a:latin typeface="Comic Sans MS" panose="030F0702030302020204" pitchFamily="66" charset="0"/>
            </a:endParaRPr>
          </a:p>
          <a:p>
            <a:endParaRPr lang="en-GB" sz="2000" dirty="0">
              <a:latin typeface="Comic Sans MS" panose="030F0702030302020204" pitchFamily="66" charset="0"/>
            </a:endParaRPr>
          </a:p>
          <a:p>
            <a:endParaRPr lang="en-GB" sz="2000" dirty="0" smtClean="0">
              <a:latin typeface="Comic Sans MS" panose="030F0702030302020204" pitchFamily="66" charset="0"/>
            </a:endParaRPr>
          </a:p>
          <a:p>
            <a:endParaRPr lang="en-GB" sz="2000" dirty="0">
              <a:latin typeface="Comic Sans MS" panose="030F0702030302020204" pitchFamily="66" charset="0"/>
            </a:endParaRPr>
          </a:p>
          <a:p>
            <a:endParaRPr lang="en-GB" sz="2000" dirty="0" smtClean="0">
              <a:latin typeface="Comic Sans MS" panose="030F0702030302020204" pitchFamily="66" charset="0"/>
            </a:endParaRPr>
          </a:p>
          <a:p>
            <a:endParaRPr lang="en-GB" sz="2000" dirty="0">
              <a:latin typeface="Comic Sans MS" panose="030F0702030302020204" pitchFamily="66" charset="0"/>
            </a:endParaRPr>
          </a:p>
          <a:p>
            <a:pPr marL="0" indent="0">
              <a:buNone/>
            </a:pPr>
            <a:endParaRPr lang="en-GB" sz="2000" dirty="0" smtClean="0">
              <a:latin typeface="Comic Sans MS" panose="030F0702030302020204" pitchFamily="66" charset="0"/>
            </a:endParaRPr>
          </a:p>
        </p:txBody>
      </p:sp>
      <p:sp>
        <p:nvSpPr>
          <p:cNvPr id="8" name="TextBox 7"/>
          <p:cNvSpPr txBox="1"/>
          <p:nvPr/>
        </p:nvSpPr>
        <p:spPr>
          <a:xfrm>
            <a:off x="631117" y="384339"/>
            <a:ext cx="2448272" cy="923330"/>
          </a:xfrm>
          <a:prstGeom prst="rect">
            <a:avLst/>
          </a:prstGeom>
          <a:solidFill>
            <a:schemeClr val="accent5">
              <a:lumMod val="40000"/>
              <a:lumOff val="60000"/>
            </a:schemeClr>
          </a:solidFill>
        </p:spPr>
        <p:txBody>
          <a:bodyPr wrap="square" rtlCol="0">
            <a:spAutoFit/>
          </a:bodyPr>
          <a:lstStyle/>
          <a:p>
            <a:pPr lvl="0"/>
            <a:r>
              <a:rPr lang="en-GB" b="1" dirty="0" smtClean="0">
                <a:effectLst/>
                <a:latin typeface="Comic Sans MS" pitchFamily="66" charset="0"/>
              </a:rPr>
              <a:t>Gibbs –Description</a:t>
            </a:r>
          </a:p>
          <a:p>
            <a:pPr lvl="0"/>
            <a:r>
              <a:rPr lang="en-GB" b="1" dirty="0" smtClean="0">
                <a:latin typeface="Comic Sans MS" pitchFamily="66" charset="0"/>
              </a:rPr>
              <a:t>Johns 1.</a:t>
            </a:r>
          </a:p>
          <a:p>
            <a:pPr lvl="0"/>
            <a:r>
              <a:rPr lang="en-GB" b="1" dirty="0" smtClean="0">
                <a:effectLst/>
                <a:latin typeface="Comic Sans MS" pitchFamily="66" charset="0"/>
              </a:rPr>
              <a:t>Atkins &amp; Murphy 1</a:t>
            </a:r>
          </a:p>
        </p:txBody>
      </p:sp>
      <p:sp>
        <p:nvSpPr>
          <p:cNvPr id="10" name="Rectangle 9"/>
          <p:cNvSpPr/>
          <p:nvPr/>
        </p:nvSpPr>
        <p:spPr>
          <a:xfrm>
            <a:off x="251521" y="1455915"/>
            <a:ext cx="2448272" cy="923330"/>
          </a:xfrm>
          <a:prstGeom prst="rect">
            <a:avLst/>
          </a:prstGeom>
          <a:solidFill>
            <a:schemeClr val="accent6">
              <a:lumMod val="60000"/>
              <a:lumOff val="40000"/>
            </a:schemeClr>
          </a:solidFill>
        </p:spPr>
        <p:txBody>
          <a:bodyPr wrap="square">
            <a:spAutoFit/>
          </a:bodyPr>
          <a:lstStyle/>
          <a:p>
            <a:pPr lvl="0"/>
            <a:r>
              <a:rPr lang="en-GB" b="1" dirty="0" smtClean="0">
                <a:effectLst/>
                <a:latin typeface="Comic Sans MS" pitchFamily="66" charset="0"/>
              </a:rPr>
              <a:t>Gibbs –Feelings</a:t>
            </a:r>
          </a:p>
          <a:p>
            <a:pPr lvl="0"/>
            <a:r>
              <a:rPr lang="en-GB" b="1" dirty="0" smtClean="0">
                <a:latin typeface="Comic Sans MS" pitchFamily="66" charset="0"/>
              </a:rPr>
              <a:t>Johns 2</a:t>
            </a:r>
          </a:p>
          <a:p>
            <a:pPr lvl="0"/>
            <a:r>
              <a:rPr lang="en-GB" b="1" dirty="0" smtClean="0">
                <a:latin typeface="Comic Sans MS" pitchFamily="66" charset="0"/>
              </a:rPr>
              <a:t>Atkins &amp; Murphy 2</a:t>
            </a:r>
            <a:endParaRPr lang="en-GB" dirty="0"/>
          </a:p>
        </p:txBody>
      </p:sp>
      <p:sp>
        <p:nvSpPr>
          <p:cNvPr id="12" name="Rectangle 11"/>
          <p:cNvSpPr/>
          <p:nvPr/>
        </p:nvSpPr>
        <p:spPr>
          <a:xfrm>
            <a:off x="218090" y="2497542"/>
            <a:ext cx="2376264" cy="923330"/>
          </a:xfrm>
          <a:prstGeom prst="rect">
            <a:avLst/>
          </a:prstGeom>
          <a:solidFill>
            <a:schemeClr val="accent4">
              <a:lumMod val="60000"/>
              <a:lumOff val="40000"/>
            </a:schemeClr>
          </a:solidFill>
        </p:spPr>
        <p:txBody>
          <a:bodyPr wrap="square">
            <a:spAutoFit/>
          </a:bodyPr>
          <a:lstStyle/>
          <a:p>
            <a:pPr lvl="0"/>
            <a:r>
              <a:rPr lang="en-GB" b="1" dirty="0" smtClean="0">
                <a:latin typeface="Comic Sans MS" pitchFamily="66" charset="0"/>
              </a:rPr>
              <a:t>Gibbs – Evaluation</a:t>
            </a:r>
          </a:p>
          <a:p>
            <a:pPr lvl="0"/>
            <a:r>
              <a:rPr lang="en-GB" b="1" dirty="0" smtClean="0">
                <a:latin typeface="Comic Sans MS" pitchFamily="66" charset="0"/>
              </a:rPr>
              <a:t>Johns 3</a:t>
            </a:r>
          </a:p>
          <a:p>
            <a:pPr lvl="0"/>
            <a:r>
              <a:rPr lang="en-GB" b="1" dirty="0" smtClean="0">
                <a:latin typeface="Comic Sans MS" pitchFamily="66" charset="0"/>
              </a:rPr>
              <a:t>Atkins &amp; Murphy 3</a:t>
            </a:r>
            <a:endParaRPr lang="en-GB" dirty="0"/>
          </a:p>
        </p:txBody>
      </p:sp>
      <p:sp>
        <p:nvSpPr>
          <p:cNvPr id="13" name="TextBox 12"/>
          <p:cNvSpPr txBox="1"/>
          <p:nvPr/>
        </p:nvSpPr>
        <p:spPr>
          <a:xfrm>
            <a:off x="539553" y="3717032"/>
            <a:ext cx="2044524" cy="369332"/>
          </a:xfrm>
          <a:prstGeom prst="rect">
            <a:avLst/>
          </a:prstGeom>
          <a:solidFill>
            <a:schemeClr val="accent4">
              <a:lumMod val="60000"/>
              <a:lumOff val="40000"/>
            </a:schemeClr>
          </a:solidFill>
        </p:spPr>
        <p:txBody>
          <a:bodyPr wrap="square" rtlCol="0">
            <a:spAutoFit/>
          </a:bodyPr>
          <a:lstStyle/>
          <a:p>
            <a:pPr lvl="0"/>
            <a:r>
              <a:rPr lang="en-GB" b="1" dirty="0" smtClean="0">
                <a:latin typeface="Comic Sans MS" pitchFamily="66" charset="0"/>
              </a:rPr>
              <a:t>Gibbs Analysis</a:t>
            </a:r>
            <a:r>
              <a:rPr lang="en-GB" dirty="0" smtClean="0">
                <a:latin typeface="Comic Sans MS" pitchFamily="66" charset="0"/>
              </a:rPr>
              <a:t> </a:t>
            </a:r>
            <a:r>
              <a:rPr lang="en-GB" dirty="0">
                <a:latin typeface="Comic Sans MS" pitchFamily="66" charset="0"/>
              </a:rPr>
              <a:t>-</a:t>
            </a:r>
            <a:endParaRPr lang="en-GB" dirty="0"/>
          </a:p>
        </p:txBody>
      </p:sp>
      <p:sp>
        <p:nvSpPr>
          <p:cNvPr id="14" name="TextBox 13"/>
          <p:cNvSpPr txBox="1"/>
          <p:nvPr/>
        </p:nvSpPr>
        <p:spPr>
          <a:xfrm>
            <a:off x="373683" y="4269444"/>
            <a:ext cx="2376264" cy="923330"/>
          </a:xfrm>
          <a:prstGeom prst="rect">
            <a:avLst/>
          </a:prstGeom>
          <a:solidFill>
            <a:schemeClr val="accent3">
              <a:lumMod val="40000"/>
              <a:lumOff val="60000"/>
            </a:schemeClr>
          </a:solidFill>
        </p:spPr>
        <p:txBody>
          <a:bodyPr wrap="square" rtlCol="0">
            <a:spAutoFit/>
          </a:bodyPr>
          <a:lstStyle/>
          <a:p>
            <a:pPr lvl="0"/>
            <a:r>
              <a:rPr lang="en-GB" b="1" dirty="0" smtClean="0">
                <a:latin typeface="Comic Sans MS" pitchFamily="66" charset="0"/>
              </a:rPr>
              <a:t>Gibbs – Conclusion</a:t>
            </a:r>
          </a:p>
          <a:p>
            <a:pPr lvl="0"/>
            <a:r>
              <a:rPr lang="en-GB" b="1" dirty="0" smtClean="0">
                <a:latin typeface="Comic Sans MS" pitchFamily="66" charset="0"/>
              </a:rPr>
              <a:t>Johns 4</a:t>
            </a:r>
          </a:p>
          <a:p>
            <a:pPr lvl="0"/>
            <a:r>
              <a:rPr lang="en-GB" b="1" dirty="0" smtClean="0">
                <a:latin typeface="Comic Sans MS" pitchFamily="66" charset="0"/>
              </a:rPr>
              <a:t>Atkins &amp; Murphy 4</a:t>
            </a:r>
            <a:r>
              <a:rPr lang="en-GB" dirty="0" smtClean="0">
                <a:latin typeface="Comic Sans MS" pitchFamily="66" charset="0"/>
              </a:rPr>
              <a:t> </a:t>
            </a:r>
            <a:endParaRPr lang="en-GB" dirty="0"/>
          </a:p>
        </p:txBody>
      </p:sp>
      <p:sp>
        <p:nvSpPr>
          <p:cNvPr id="15" name="TextBox 14"/>
          <p:cNvSpPr txBox="1"/>
          <p:nvPr/>
        </p:nvSpPr>
        <p:spPr>
          <a:xfrm>
            <a:off x="702159" y="5282291"/>
            <a:ext cx="2573695" cy="923330"/>
          </a:xfrm>
          <a:prstGeom prst="rect">
            <a:avLst/>
          </a:prstGeom>
          <a:solidFill>
            <a:schemeClr val="accent1">
              <a:lumMod val="40000"/>
              <a:lumOff val="60000"/>
            </a:schemeClr>
          </a:solidFill>
        </p:spPr>
        <p:txBody>
          <a:bodyPr wrap="square" rtlCol="0">
            <a:spAutoFit/>
          </a:bodyPr>
          <a:lstStyle/>
          <a:p>
            <a:pPr lvl="0"/>
            <a:r>
              <a:rPr lang="en-GB" sz="900" b="1" dirty="0" smtClean="0"/>
              <a:t> </a:t>
            </a:r>
            <a:r>
              <a:rPr lang="en-GB" b="1" dirty="0" smtClean="0">
                <a:latin typeface="Comic Sans MS" panose="030F0702030302020204" pitchFamily="66" charset="0"/>
              </a:rPr>
              <a:t>Gibbs - Action Plan</a:t>
            </a:r>
          </a:p>
          <a:p>
            <a:pPr lvl="0"/>
            <a:r>
              <a:rPr lang="en-GB" b="1" dirty="0" smtClean="0">
                <a:latin typeface="Comic Sans MS" panose="030F0702030302020204" pitchFamily="66" charset="0"/>
              </a:rPr>
              <a:t>Johns - 5</a:t>
            </a:r>
          </a:p>
          <a:p>
            <a:pPr lvl="0"/>
            <a:r>
              <a:rPr lang="en-GB" b="1" dirty="0" smtClean="0">
                <a:latin typeface="Comic Sans MS" panose="030F0702030302020204" pitchFamily="66" charset="0"/>
              </a:rPr>
              <a:t>Atkins &amp; Murphy </a:t>
            </a:r>
            <a:r>
              <a:rPr lang="en-GB" dirty="0" smtClean="0">
                <a:latin typeface="Comic Sans MS" pitchFamily="66" charset="0"/>
              </a:rPr>
              <a:t>- 5</a:t>
            </a:r>
            <a:endParaRPr lang="en-GB" dirty="0"/>
          </a:p>
        </p:txBody>
      </p:sp>
      <p:cxnSp>
        <p:nvCxnSpPr>
          <p:cNvPr id="18" name="Straight Arrow Connector 17"/>
          <p:cNvCxnSpPr/>
          <p:nvPr/>
        </p:nvCxnSpPr>
        <p:spPr>
          <a:xfrm>
            <a:off x="3141340" y="815011"/>
            <a:ext cx="782588" cy="217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817583" y="1943690"/>
            <a:ext cx="1898433" cy="4355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452801" y="2972850"/>
            <a:ext cx="2016224"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2584077" y="3645024"/>
            <a:ext cx="2023927" cy="2566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2749947" y="4536793"/>
            <a:ext cx="1660942" cy="2950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3460913" y="5188259"/>
            <a:ext cx="1296144" cy="3289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460913" y="5743956"/>
            <a:ext cx="1008112" cy="490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3985879" y="132553"/>
            <a:ext cx="4909673" cy="149624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omic Sans MS" panose="030F0702030302020204" pitchFamily="66" charset="0"/>
              </a:rPr>
              <a:t>What were the comments from your subject tutors at review? What were the comments of your parents if they attended review 3?</a:t>
            </a:r>
          </a:p>
          <a:p>
            <a:pPr algn="ctr"/>
            <a:endParaRPr lang="en-GB" dirty="0"/>
          </a:p>
        </p:txBody>
      </p:sp>
      <p:sp>
        <p:nvSpPr>
          <p:cNvPr id="16" name="Rectangle 15"/>
          <p:cNvSpPr/>
          <p:nvPr/>
        </p:nvSpPr>
        <p:spPr>
          <a:xfrm>
            <a:off x="4777967" y="1772816"/>
            <a:ext cx="4042505" cy="136815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omic Sans MS" panose="030F0702030302020204" pitchFamily="66" charset="0"/>
              </a:rPr>
              <a:t>How did you feel about the feedback you received at review 3 and the targets you were set in each subject?</a:t>
            </a:r>
          </a:p>
          <a:p>
            <a:pPr algn="ctr"/>
            <a:endParaRPr lang="en-GB" dirty="0"/>
          </a:p>
        </p:txBody>
      </p:sp>
      <p:sp>
        <p:nvSpPr>
          <p:cNvPr id="17" name="Rectangle 16"/>
          <p:cNvSpPr/>
          <p:nvPr/>
        </p:nvSpPr>
        <p:spPr>
          <a:xfrm>
            <a:off x="4638878" y="3284983"/>
            <a:ext cx="4256674" cy="87417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omic Sans MS" panose="030F0702030302020204" pitchFamily="66" charset="0"/>
              </a:rPr>
              <a:t>What were the positives and negatives from review 3?</a:t>
            </a:r>
          </a:p>
          <a:p>
            <a:pPr algn="ctr"/>
            <a:endParaRPr lang="en-GB" dirty="0"/>
          </a:p>
        </p:txBody>
      </p:sp>
      <p:sp>
        <p:nvSpPr>
          <p:cNvPr id="19" name="Rectangle 18"/>
          <p:cNvSpPr/>
          <p:nvPr/>
        </p:nvSpPr>
        <p:spPr>
          <a:xfrm>
            <a:off x="4508072" y="4269444"/>
            <a:ext cx="4312400" cy="784873"/>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omic Sans MS" panose="030F0702030302020204" pitchFamily="66" charset="0"/>
              </a:rPr>
              <a:t>What conclusions can you draw from review 3?</a:t>
            </a:r>
          </a:p>
          <a:p>
            <a:pPr algn="ctr"/>
            <a:endParaRPr lang="en-GB" dirty="0"/>
          </a:p>
        </p:txBody>
      </p:sp>
      <p:sp>
        <p:nvSpPr>
          <p:cNvPr id="21" name="Rectangle 20"/>
          <p:cNvSpPr/>
          <p:nvPr/>
        </p:nvSpPr>
        <p:spPr>
          <a:xfrm>
            <a:off x="4410889" y="5162089"/>
            <a:ext cx="4733111" cy="79467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omic Sans MS" panose="030F0702030302020204" pitchFamily="66" charset="0"/>
              </a:rPr>
              <a:t>What actions do you need to take to ensure success following on from review 3.</a:t>
            </a:r>
          </a:p>
          <a:p>
            <a:pPr algn="ctr"/>
            <a:endParaRPr lang="en-GB" dirty="0"/>
          </a:p>
        </p:txBody>
      </p:sp>
      <p:sp>
        <p:nvSpPr>
          <p:cNvPr id="27" name="Rectangle 26"/>
          <p:cNvSpPr/>
          <p:nvPr/>
        </p:nvSpPr>
        <p:spPr>
          <a:xfrm>
            <a:off x="4654084" y="6049353"/>
            <a:ext cx="4241468" cy="80864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latin typeface="Comic Sans MS" panose="030F0702030302020204" pitchFamily="66" charset="0"/>
              </a:rPr>
              <a:t>What targets do you need to set yourself</a:t>
            </a:r>
            <a:r>
              <a:rPr lang="en-GB" dirty="0" smtClean="0">
                <a:solidFill>
                  <a:schemeClr val="tx1"/>
                </a:solidFill>
                <a:latin typeface="Comic Sans MS" panose="030F0702030302020204" pitchFamily="66" charset="0"/>
              </a:rPr>
              <a:t>?  </a:t>
            </a:r>
            <a:r>
              <a:rPr lang="en-GB" i="1" dirty="0" smtClean="0">
                <a:solidFill>
                  <a:schemeClr val="tx1"/>
                </a:solidFill>
                <a:latin typeface="Comic Sans MS" panose="030F0702030302020204" pitchFamily="66" charset="0"/>
              </a:rPr>
              <a:t>You can put these on your action plan</a:t>
            </a:r>
            <a:endParaRPr lang="en-GB" i="1" dirty="0">
              <a:latin typeface="Comic Sans MS" panose="030F0702030302020204" pitchFamily="66" charset="0"/>
            </a:endParaRPr>
          </a:p>
        </p:txBody>
      </p:sp>
    </p:spTree>
    <p:extLst>
      <p:ext uri="{BB962C8B-B14F-4D97-AF65-F5344CB8AC3E}">
        <p14:creationId xmlns:p14="http://schemas.microsoft.com/office/powerpoint/2010/main" val="3414096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What is Reflection?</a:t>
            </a:r>
            <a:endParaRPr lang="en-GB" dirty="0">
              <a:latin typeface="Comic Sans MS" pitchFamily="66" charset="0"/>
            </a:endParaRPr>
          </a:p>
        </p:txBody>
      </p:sp>
      <p:sp>
        <p:nvSpPr>
          <p:cNvPr id="3" name="Content Placeholder 2"/>
          <p:cNvSpPr>
            <a:spLocks noGrp="1"/>
          </p:cNvSpPr>
          <p:nvPr>
            <p:ph idx="1"/>
          </p:nvPr>
        </p:nvSpPr>
        <p:spPr/>
        <p:txBody>
          <a:bodyPr>
            <a:normAutofit lnSpcReduction="10000"/>
          </a:bodyPr>
          <a:lstStyle/>
          <a:p>
            <a:r>
              <a:rPr lang="en-GB" dirty="0" smtClean="0">
                <a:latin typeface="Comic Sans MS" pitchFamily="66" charset="0"/>
              </a:rPr>
              <a:t>‘</a:t>
            </a:r>
            <a:r>
              <a:rPr lang="en-GB" dirty="0" smtClean="0">
                <a:effectLst/>
                <a:latin typeface="Comic Sans MS" pitchFamily="66" charset="0"/>
              </a:rPr>
              <a:t>Reflective practice is a way of studying your own experiences to improve the way you work.’ (</a:t>
            </a:r>
            <a:r>
              <a:rPr lang="en-GB" dirty="0" smtClean="0">
                <a:latin typeface="Comic Sans MS" pitchFamily="66" charset="0"/>
              </a:rPr>
              <a:t>brightknowledge.org 2012)</a:t>
            </a:r>
          </a:p>
          <a:p>
            <a:pPr marL="0" indent="0">
              <a:buNone/>
            </a:pPr>
            <a:endParaRPr lang="en-GB" dirty="0">
              <a:latin typeface="Comic Sans MS" pitchFamily="66" charset="0"/>
            </a:endParaRPr>
          </a:p>
          <a:p>
            <a:r>
              <a:rPr lang="en-GB" dirty="0" smtClean="0">
                <a:latin typeface="Comic Sans MS" pitchFamily="66" charset="0"/>
                <a:hlinkClick r:id="rId2"/>
              </a:rPr>
              <a:t>http://www.youtube.com/watch?v=T_4PhA3XC8o&amp;feature=related</a:t>
            </a:r>
            <a:r>
              <a:rPr lang="en-GB" dirty="0" smtClean="0">
                <a:latin typeface="Comic Sans MS" pitchFamily="66" charset="0"/>
              </a:rPr>
              <a:t> </a:t>
            </a:r>
          </a:p>
          <a:p>
            <a:r>
              <a:rPr lang="en-GB" dirty="0" smtClean="0">
                <a:latin typeface="Comic Sans MS" pitchFamily="66" charset="0"/>
                <a:hlinkClick r:id="rId3"/>
              </a:rPr>
              <a:t>http://www.youtube.com/watch?v=84Egv2GEC1I&amp;feature=related</a:t>
            </a:r>
            <a:r>
              <a:rPr lang="en-GB" dirty="0" smtClean="0">
                <a:latin typeface="Comic Sans MS" pitchFamily="66" charset="0"/>
              </a:rPr>
              <a:t> </a:t>
            </a:r>
            <a:endParaRPr lang="en-GB" dirty="0">
              <a:latin typeface="Comic Sans MS" pitchFamily="66" charset="0"/>
            </a:endParaRPr>
          </a:p>
        </p:txBody>
      </p:sp>
      <p:pic>
        <p:nvPicPr>
          <p:cNvPr id="1028" name="Picture 4" descr="C:\Users\annh\AppData\Local\Microsoft\Windows\Temporary Internet Files\Content.IE5\36EHSOAJ\MC910216361[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304" y="116632"/>
            <a:ext cx="1835696" cy="1599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726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dirty="0" smtClean="0">
                <a:latin typeface="Comic Sans MS" panose="030F0702030302020204" pitchFamily="66" charset="0"/>
              </a:rPr>
              <a:t>How do you think reflection has benefitted the practitioners in the clips?</a:t>
            </a:r>
            <a:endParaRPr lang="en-GB" dirty="0">
              <a:latin typeface="Comic Sans MS" panose="030F0702030302020204" pitchFamily="66" charset="0"/>
            </a:endParaRPr>
          </a:p>
        </p:txBody>
      </p:sp>
      <p:sp>
        <p:nvSpPr>
          <p:cNvPr id="5" name="Subtitle 4"/>
          <p:cNvSpPr>
            <a:spLocks noGrp="1"/>
          </p:cNvSpPr>
          <p:nvPr>
            <p:ph type="subTitle" idx="1"/>
          </p:nvPr>
        </p:nvSpPr>
        <p:spPr/>
        <p:txBody>
          <a:bodyPr/>
          <a:lstStyle/>
          <a:p>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3435760"/>
            <a:ext cx="2857500" cy="2847975"/>
          </a:xfrm>
          <a:prstGeom prst="rect">
            <a:avLst/>
          </a:prstGeom>
        </p:spPr>
      </p:pic>
    </p:spTree>
    <p:extLst>
      <p:ext uri="{BB962C8B-B14F-4D97-AF65-F5344CB8AC3E}">
        <p14:creationId xmlns:p14="http://schemas.microsoft.com/office/powerpoint/2010/main" val="2949873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87008" y="1268760"/>
            <a:ext cx="2551290" cy="1320952"/>
          </a:xfrm>
          <a:prstGeom prst="rect">
            <a:avLst/>
          </a:prstGeom>
        </p:spPr>
      </p:pic>
      <p:sp>
        <p:nvSpPr>
          <p:cNvPr id="2" name="Title 1"/>
          <p:cNvSpPr>
            <a:spLocks noGrp="1"/>
          </p:cNvSpPr>
          <p:nvPr>
            <p:ph type="title"/>
          </p:nvPr>
        </p:nvSpPr>
        <p:spPr/>
        <p:txBody>
          <a:bodyPr>
            <a:normAutofit fontScale="90000"/>
          </a:bodyPr>
          <a:lstStyle/>
          <a:p>
            <a:r>
              <a:rPr lang="en-GB" dirty="0" smtClean="0">
                <a:latin typeface="Comic Sans MS" pitchFamily="66" charset="0"/>
              </a:rPr>
              <a:t>The benefits of reflection for health &amp; social care practitioners </a:t>
            </a:r>
            <a:endParaRPr lang="en-GB" dirty="0">
              <a:latin typeface="Comic Sans MS" pitchFamily="66" charset="0"/>
            </a:endParaRPr>
          </a:p>
        </p:txBody>
      </p:sp>
      <p:sp>
        <p:nvSpPr>
          <p:cNvPr id="3" name="Content Placeholder 2"/>
          <p:cNvSpPr>
            <a:spLocks noGrp="1"/>
          </p:cNvSpPr>
          <p:nvPr>
            <p:ph idx="1"/>
          </p:nvPr>
        </p:nvSpPr>
        <p:spPr/>
        <p:txBody>
          <a:bodyPr>
            <a:normAutofit lnSpcReduction="10000"/>
          </a:bodyPr>
          <a:lstStyle/>
          <a:p>
            <a:endParaRPr lang="en-GB" sz="2800" dirty="0" smtClean="0">
              <a:effectLst/>
              <a:latin typeface="Comic Sans MS" pitchFamily="66" charset="0"/>
            </a:endParaRPr>
          </a:p>
          <a:p>
            <a:endParaRPr lang="en-GB" sz="2800" dirty="0">
              <a:latin typeface="Comic Sans MS" pitchFamily="66" charset="0"/>
            </a:endParaRPr>
          </a:p>
          <a:p>
            <a:r>
              <a:rPr lang="en-GB" sz="2800" dirty="0" smtClean="0">
                <a:effectLst/>
                <a:latin typeface="Comic Sans MS" pitchFamily="66" charset="0"/>
              </a:rPr>
              <a:t>Increases confidence and helps them to become a more proactive and qualified professional.</a:t>
            </a:r>
          </a:p>
          <a:p>
            <a:r>
              <a:rPr lang="en-GB" sz="2800" dirty="0" smtClean="0">
                <a:effectLst/>
                <a:latin typeface="Comic Sans MS" pitchFamily="66" charset="0"/>
              </a:rPr>
              <a:t>Improves the quality of care they give and closes the gap between theory and practice.</a:t>
            </a:r>
            <a:r>
              <a:rPr lang="en-GB" sz="2800" dirty="0" smtClean="0">
                <a:latin typeface="Comic Sans MS" pitchFamily="66" charset="0"/>
              </a:rPr>
              <a:t> </a:t>
            </a:r>
          </a:p>
          <a:p>
            <a:r>
              <a:rPr lang="en-GB" sz="2800" dirty="0" smtClean="0">
                <a:latin typeface="Comic Sans MS" pitchFamily="66" charset="0"/>
              </a:rPr>
              <a:t>It enables practitioners to continually update their skills and knowledge and consider ways to interact with their colleagues</a:t>
            </a:r>
          </a:p>
          <a:p>
            <a:endParaRPr lang="en-GB" dirty="0" smtClean="0">
              <a:effectLst/>
              <a:latin typeface="Comic Sans MS" pitchFamily="66" charset="0"/>
            </a:endParaRPr>
          </a:p>
          <a:p>
            <a:endParaRPr lang="en-GB" dirty="0">
              <a:latin typeface="Comic Sans MS" pitchFamily="66" charset="0"/>
            </a:endParaRPr>
          </a:p>
        </p:txBody>
      </p:sp>
    </p:spTree>
    <p:extLst>
      <p:ext uri="{BB962C8B-B14F-4D97-AF65-F5344CB8AC3E}">
        <p14:creationId xmlns:p14="http://schemas.microsoft.com/office/powerpoint/2010/main" val="683820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How might practitioners undertake reflection?</a:t>
            </a:r>
            <a:endParaRPr lang="en-GB" dirty="0">
              <a:latin typeface="Comic Sans MS" pitchFamily="66" charset="0"/>
            </a:endParaRPr>
          </a:p>
        </p:txBody>
      </p:sp>
      <p:sp>
        <p:nvSpPr>
          <p:cNvPr id="3" name="Content Placeholder 2"/>
          <p:cNvSpPr>
            <a:spLocks noGrp="1"/>
          </p:cNvSpPr>
          <p:nvPr>
            <p:ph idx="1"/>
          </p:nvPr>
        </p:nvSpPr>
        <p:spPr/>
        <p:txBody>
          <a:bodyPr>
            <a:normAutofit/>
          </a:bodyPr>
          <a:lstStyle/>
          <a:p>
            <a:r>
              <a:rPr lang="en-GB" dirty="0" smtClean="0">
                <a:latin typeface="Comic Sans MS" pitchFamily="66" charset="0"/>
              </a:rPr>
              <a:t>Keeping a journal – writing about it</a:t>
            </a:r>
          </a:p>
          <a:p>
            <a:r>
              <a:rPr lang="en-GB" dirty="0" smtClean="0">
                <a:latin typeface="Comic Sans MS" pitchFamily="66" charset="0"/>
              </a:rPr>
              <a:t>Seeking feedback – talking to other practitioners or a mentor.</a:t>
            </a:r>
          </a:p>
          <a:p>
            <a:r>
              <a:rPr lang="en-GB" dirty="0" smtClean="0">
                <a:latin typeface="Comic Sans MS" pitchFamily="66" charset="0"/>
              </a:rPr>
              <a:t>Taking time at the end of each day, meeting, experience etc. to reflect-on-actions.</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024" y="4581128"/>
            <a:ext cx="3901440" cy="1969024"/>
          </a:xfrm>
          <a:prstGeom prst="rect">
            <a:avLst/>
          </a:prstGeom>
        </p:spPr>
      </p:pic>
    </p:spTree>
    <p:extLst>
      <p:ext uri="{BB962C8B-B14F-4D97-AF65-F5344CB8AC3E}">
        <p14:creationId xmlns:p14="http://schemas.microsoft.com/office/powerpoint/2010/main" val="3978069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Purpose of reflection in the BTEC course</a:t>
            </a:r>
            <a:endParaRPr lang="en-GB" dirty="0">
              <a:latin typeface="Comic Sans MS"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5560" y="4192"/>
            <a:ext cx="2143125" cy="2133600"/>
          </a:xfrm>
          <a:prstGeom prst="rect">
            <a:avLst/>
          </a:prstGeom>
        </p:spPr>
      </p:pic>
      <p:sp>
        <p:nvSpPr>
          <p:cNvPr id="3" name="Content Placeholder 2"/>
          <p:cNvSpPr>
            <a:spLocks noGrp="1"/>
          </p:cNvSpPr>
          <p:nvPr>
            <p:ph idx="1"/>
          </p:nvPr>
        </p:nvSpPr>
        <p:spPr/>
        <p:txBody>
          <a:bodyPr>
            <a:normAutofit fontScale="92500"/>
          </a:bodyPr>
          <a:lstStyle/>
          <a:p>
            <a:r>
              <a:rPr lang="en-GB" dirty="0" smtClean="0">
                <a:latin typeface="Comic Sans MS" pitchFamily="66" charset="0"/>
              </a:rPr>
              <a:t>To demonstrate that you can reflect and that you have learned from this reflection.</a:t>
            </a:r>
          </a:p>
          <a:p>
            <a:r>
              <a:rPr lang="en-GB" dirty="0" smtClean="0">
                <a:latin typeface="Comic Sans MS" pitchFamily="66" charset="0"/>
              </a:rPr>
              <a:t>Reflection should help you to achieve your potential on each unit.</a:t>
            </a:r>
          </a:p>
          <a:p>
            <a:r>
              <a:rPr lang="en-GB" dirty="0" smtClean="0">
                <a:latin typeface="Comic Sans MS" pitchFamily="66" charset="0"/>
              </a:rPr>
              <a:t>To help you understand yourself better and prepare yourself for employment.</a:t>
            </a:r>
          </a:p>
          <a:p>
            <a:r>
              <a:rPr lang="en-GB" dirty="0" smtClean="0">
                <a:latin typeface="Comic Sans MS" pitchFamily="66" charset="0"/>
              </a:rPr>
              <a:t>To assist you in making informed career choices and progression after your BTEC course.</a:t>
            </a:r>
            <a:endParaRPr lang="en-GB" dirty="0">
              <a:latin typeface="Comic Sans MS" pitchFamily="66" charset="0"/>
            </a:endParaRPr>
          </a:p>
        </p:txBody>
      </p:sp>
    </p:spTree>
    <p:extLst>
      <p:ext uri="{BB962C8B-B14F-4D97-AF65-F5344CB8AC3E}">
        <p14:creationId xmlns:p14="http://schemas.microsoft.com/office/powerpoint/2010/main" val="3006785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Comic Sans MS" pitchFamily="66" charset="0"/>
              </a:rPr>
              <a:t>Keeping a reflective journal</a:t>
            </a:r>
            <a:endParaRPr lang="en-GB" dirty="0">
              <a:latin typeface="Comic Sans MS" pitchFamily="66"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4688869"/>
            <a:ext cx="1912243" cy="190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normAutofit fontScale="70000" lnSpcReduction="20000"/>
          </a:bodyPr>
          <a:lstStyle/>
          <a:p>
            <a:r>
              <a:rPr lang="en-GB" dirty="0" smtClean="0">
                <a:latin typeface="Comic Sans MS" pitchFamily="66" charset="0"/>
              </a:rPr>
              <a:t>Get used to reflecting on your experiences as part of your everyday learning. In this way, each experience - whether positive or negative - will contribute to your development and personal growth. Record your experiences in your reflective diary.</a:t>
            </a:r>
          </a:p>
          <a:p>
            <a:r>
              <a:rPr lang="en-GB" dirty="0" smtClean="0">
                <a:latin typeface="Comic Sans MS" pitchFamily="66" charset="0"/>
              </a:rPr>
              <a:t>See reflection as complementary to your study</a:t>
            </a:r>
          </a:p>
          <a:p>
            <a:r>
              <a:rPr lang="en-GB" dirty="0" smtClean="0">
                <a:latin typeface="Comic Sans MS" pitchFamily="66" charset="0"/>
              </a:rPr>
              <a:t>Use it to clarify your thoughts and focus on your development</a:t>
            </a:r>
          </a:p>
          <a:p>
            <a:r>
              <a:rPr lang="en-GB" dirty="0" smtClean="0">
                <a:latin typeface="Comic Sans MS" pitchFamily="66" charset="0"/>
              </a:rPr>
              <a:t>Record your thoughts on any difficulties or challenges you are facing</a:t>
            </a:r>
          </a:p>
          <a:p>
            <a:r>
              <a:rPr lang="en-GB" dirty="0" smtClean="0">
                <a:latin typeface="Comic Sans MS" pitchFamily="66" charset="0"/>
              </a:rPr>
              <a:t>Think about any strategies that might help you deal with difficult tasks or assignments</a:t>
            </a:r>
          </a:p>
          <a:p>
            <a:r>
              <a:rPr lang="en-GB" dirty="0" smtClean="0">
                <a:latin typeface="Comic Sans MS" pitchFamily="66" charset="0"/>
              </a:rPr>
              <a:t>Use it to help you think about how the topics relate to other areas of your experience</a:t>
            </a:r>
          </a:p>
          <a:p>
            <a:endParaRPr lang="en-GB" dirty="0"/>
          </a:p>
        </p:txBody>
      </p:sp>
    </p:spTree>
    <p:extLst>
      <p:ext uri="{BB962C8B-B14F-4D97-AF65-F5344CB8AC3E}">
        <p14:creationId xmlns:p14="http://schemas.microsoft.com/office/powerpoint/2010/main" val="2300688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latin typeface="Comic Sans MS" panose="030F0702030302020204" pitchFamily="66" charset="0"/>
              </a:rPr>
              <a:t>Models of Reflection</a:t>
            </a:r>
            <a:endParaRPr lang="en-GB" dirty="0">
              <a:latin typeface="Comic Sans MS" panose="030F0702030302020204" pitchFamily="66" charset="0"/>
            </a:endParaRPr>
          </a:p>
        </p:txBody>
      </p:sp>
      <p:sp>
        <p:nvSpPr>
          <p:cNvPr id="5" name="Subtitle 4"/>
          <p:cNvSpPr>
            <a:spLocks noGrp="1"/>
          </p:cNvSpPr>
          <p:nvPr>
            <p:ph type="subTitle" idx="1"/>
          </p:nvPr>
        </p:nvSpPr>
        <p:spPr/>
        <p:txBody>
          <a:bodyPr/>
          <a:lstStyle/>
          <a:p>
            <a:endParaRPr lang="en-GB"/>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3928" y="3717032"/>
            <a:ext cx="1524000" cy="1524000"/>
          </a:xfrm>
          <a:prstGeom prst="rect">
            <a:avLst/>
          </a:prstGeom>
        </p:spPr>
      </p:pic>
    </p:spTree>
    <p:extLst>
      <p:ext uri="{BB962C8B-B14F-4D97-AF65-F5344CB8AC3E}">
        <p14:creationId xmlns:p14="http://schemas.microsoft.com/office/powerpoint/2010/main" val="664432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1. Gibbs Reflective Cycle (1988)</a:t>
            </a:r>
            <a:endParaRPr lang="en-GB" dirty="0">
              <a:latin typeface="Comic Sans MS" pitchFamily="66" charset="0"/>
            </a:endParaRPr>
          </a:p>
        </p:txBody>
      </p:sp>
      <p:graphicFrame>
        <p:nvGraphicFramePr>
          <p:cNvPr id="5" name="Diagram 4"/>
          <p:cNvGraphicFramePr/>
          <p:nvPr>
            <p:extLst>
              <p:ext uri="{D42A27DB-BD31-4B8C-83A1-F6EECF244321}">
                <p14:modId xmlns:p14="http://schemas.microsoft.com/office/powerpoint/2010/main" val="2081079113"/>
              </p:ext>
            </p:extLst>
          </p:nvPr>
        </p:nvGraphicFramePr>
        <p:xfrm>
          <a:off x="467544" y="1412776"/>
          <a:ext cx="8280920"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146" name="Picture 2" descr="C:\Users\annh\AppData\Local\Microsoft\Windows\Temporary Internet Files\Content.IE5\DC21K56B\MC900384172[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02989" y="2515971"/>
            <a:ext cx="1538021" cy="1826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6674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1001</Words>
  <Application>Microsoft Office PowerPoint</Application>
  <PresentationFormat>On-screen Show (4:3)</PresentationFormat>
  <Paragraphs>139</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Comic Sans MS</vt:lpstr>
      <vt:lpstr>Office Theme</vt:lpstr>
      <vt:lpstr>Introducing Reflection</vt:lpstr>
      <vt:lpstr>What is Reflection?</vt:lpstr>
      <vt:lpstr>How do you think reflection has benefitted the practitioners in the clips?</vt:lpstr>
      <vt:lpstr>The benefits of reflection for health &amp; social care practitioners </vt:lpstr>
      <vt:lpstr>How might practitioners undertake reflection?</vt:lpstr>
      <vt:lpstr>Purpose of reflection in the BTEC course</vt:lpstr>
      <vt:lpstr>Keeping a reflective journal</vt:lpstr>
      <vt:lpstr>Models of Reflection</vt:lpstr>
      <vt:lpstr>1. Gibbs Reflective Cycle (1988)</vt:lpstr>
      <vt:lpstr>2. Johns Reflective Model (1994)</vt:lpstr>
      <vt:lpstr>John’s questions</vt:lpstr>
      <vt:lpstr>Atkins &amp; Murphy’s model (1994)</vt:lpstr>
      <vt:lpstr>Reflection in Practice</vt:lpstr>
      <vt:lpstr>Some practical tips</vt:lpstr>
      <vt:lpstr>Try it out!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Reflection</dc:title>
  <dc:creator>Administrator</dc:creator>
  <cp:lastModifiedBy>Ann Hodson</cp:lastModifiedBy>
  <cp:revision>22</cp:revision>
  <dcterms:created xsi:type="dcterms:W3CDTF">2015-09-15T11:54:53Z</dcterms:created>
  <dcterms:modified xsi:type="dcterms:W3CDTF">2015-10-02T13:57:22Z</dcterms:modified>
</cp:coreProperties>
</file>