
<file path=[Content_Types].xml><?xml version="1.0" encoding="utf-8"?>
<Types xmlns="http://schemas.openxmlformats.org/package/2006/content-types">
  <Default Extension="jpeg" ContentType="image/jpeg"/>
  <Default Extension="jpg" ContentType="image/jpeg"/>
  <Default Extension="jpg&amp;ehk=4cKDCOdUR5ocBg0QF7iUJg&amp;r=0&amp;pid=OfficeInsert" ContentType="image/jpeg"/>
  <Default Extension="jpg&amp;ehk=C9NiUirIA3BYubV0" ContentType="image/jpeg"/>
  <Default Extension="jpg&amp;ehk=l7GVtIu1yN" ContentType="image/jpeg"/>
  <Default Extension="jpg&amp;ehk=TgFnxXHrL3GKp3tBuQGWkA&amp;r=0&amp;pid=OfficeInsert" ContentType="image/jpeg"/>
  <Default Extension="jpg&amp;ehk=v"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3"/>
  </p:handoutMasterIdLst>
  <p:sldIdLst>
    <p:sldId id="256" r:id="rId2"/>
    <p:sldId id="261" r:id="rId3"/>
    <p:sldId id="264" r:id="rId4"/>
    <p:sldId id="260" r:id="rId5"/>
    <p:sldId id="277" r:id="rId6"/>
    <p:sldId id="282" r:id="rId7"/>
    <p:sldId id="278" r:id="rId8"/>
    <p:sldId id="279" r:id="rId9"/>
    <p:sldId id="265" r:id="rId10"/>
    <p:sldId id="263" r:id="rId11"/>
    <p:sldId id="259" r:id="rId12"/>
    <p:sldId id="275" r:id="rId13"/>
    <p:sldId id="266" r:id="rId14"/>
    <p:sldId id="262" r:id="rId15"/>
    <p:sldId id="276" r:id="rId16"/>
    <p:sldId id="267" r:id="rId17"/>
    <p:sldId id="274" r:id="rId18"/>
    <p:sldId id="270" r:id="rId19"/>
    <p:sldId id="271" r:id="rId20"/>
    <p:sldId id="273" r:id="rId21"/>
    <p:sldId id="280" r:id="rId2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94" autoAdjust="0"/>
    <p:restoredTop sz="94660"/>
  </p:normalViewPr>
  <p:slideViewPr>
    <p:cSldViewPr snapToGrid="0">
      <p:cViewPr varScale="1">
        <p:scale>
          <a:sx n="114" d="100"/>
          <a:sy n="114" d="100"/>
        </p:scale>
        <p:origin x="16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B2AC0F-B6B8-48A3-9973-F67EBD9615DB}"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F0D3BC9F-AE1C-4B0B-B85F-6EEB68914BA9}">
      <dgm:prSet phldrT="[Text]"/>
      <dgm:spPr>
        <a:solidFill>
          <a:srgbClr val="FF0000"/>
        </a:solidFill>
      </dgm:spPr>
      <dgm:t>
        <a:bodyPr/>
        <a:lstStyle/>
        <a:p>
          <a:r>
            <a:rPr lang="en-US" b="1" dirty="0">
              <a:solidFill>
                <a:schemeClr val="tx1"/>
              </a:solidFill>
              <a:latin typeface="Comic Sans MS" panose="030F0702030302020204" pitchFamily="66" charset="0"/>
            </a:rPr>
            <a:t>Health &amp; Social Care Work</a:t>
          </a:r>
        </a:p>
      </dgm:t>
    </dgm:pt>
    <dgm:pt modelId="{21E65278-5F81-4EAD-88D5-67BFA86E8E81}" type="parTrans" cxnId="{C6AC0624-D362-4E45-BDA6-968033688237}">
      <dgm:prSet/>
      <dgm:spPr/>
      <dgm:t>
        <a:bodyPr/>
        <a:lstStyle/>
        <a:p>
          <a:endParaRPr lang="en-US"/>
        </a:p>
      </dgm:t>
    </dgm:pt>
    <dgm:pt modelId="{72A9127B-9C56-462D-AC34-FBC14CF6D1CA}" type="sibTrans" cxnId="{C6AC0624-D362-4E45-BDA6-968033688237}">
      <dgm:prSet/>
      <dgm:spPr/>
      <dgm:t>
        <a:bodyPr/>
        <a:lstStyle/>
        <a:p>
          <a:endParaRPr lang="en-US"/>
        </a:p>
      </dgm:t>
    </dgm:pt>
    <dgm:pt modelId="{56405EE7-C306-4675-AB37-F1702576CF74}">
      <dgm:prSet phldrT="[Text]"/>
      <dgm:spPr>
        <a:solidFill>
          <a:srgbClr val="00B050"/>
        </a:solidFill>
      </dgm:spPr>
      <dgm:t>
        <a:bodyPr/>
        <a:lstStyle/>
        <a:p>
          <a:r>
            <a:rPr lang="en-US" b="1" dirty="0">
              <a:solidFill>
                <a:schemeClr val="tx1"/>
              </a:solidFill>
              <a:latin typeface="Comic Sans MS" panose="030F0702030302020204" pitchFamily="66" charset="0"/>
            </a:rPr>
            <a:t>Health Care</a:t>
          </a:r>
        </a:p>
      </dgm:t>
    </dgm:pt>
    <dgm:pt modelId="{EA9E1735-4900-4719-8AB0-904855123830}" type="parTrans" cxnId="{8F45F32D-A0D6-49E3-91B1-7F45E06F23C6}">
      <dgm:prSet/>
      <dgm:spPr/>
      <dgm:t>
        <a:bodyPr/>
        <a:lstStyle/>
        <a:p>
          <a:endParaRPr lang="en-US"/>
        </a:p>
      </dgm:t>
    </dgm:pt>
    <dgm:pt modelId="{55A07CC0-A6B6-4736-B7EE-25842F84A2A4}" type="sibTrans" cxnId="{8F45F32D-A0D6-49E3-91B1-7F45E06F23C6}">
      <dgm:prSet/>
      <dgm:spPr/>
      <dgm:t>
        <a:bodyPr/>
        <a:lstStyle/>
        <a:p>
          <a:endParaRPr lang="en-US"/>
        </a:p>
      </dgm:t>
    </dgm:pt>
    <dgm:pt modelId="{9B47CD89-40F4-400F-8B0B-19BA0D9A753D}">
      <dgm:prSet phldrT="[Text]"/>
      <dgm:spPr>
        <a:solidFill>
          <a:srgbClr val="0070C0"/>
        </a:solidFill>
      </dgm:spPr>
      <dgm:t>
        <a:bodyPr/>
        <a:lstStyle/>
        <a:p>
          <a:r>
            <a:rPr lang="en-US" b="1" dirty="0">
              <a:solidFill>
                <a:schemeClr val="tx1"/>
              </a:solidFill>
              <a:latin typeface="Comic Sans MS" panose="030F0702030302020204" pitchFamily="66" charset="0"/>
            </a:rPr>
            <a:t>Social Care</a:t>
          </a:r>
        </a:p>
      </dgm:t>
    </dgm:pt>
    <dgm:pt modelId="{1DC131F4-60BA-4B9C-B3A8-372834EC9263}" type="parTrans" cxnId="{80224AAF-F358-40F1-BBBD-D47E3A96AB5B}">
      <dgm:prSet/>
      <dgm:spPr/>
      <dgm:t>
        <a:bodyPr/>
        <a:lstStyle/>
        <a:p>
          <a:endParaRPr lang="en-US"/>
        </a:p>
      </dgm:t>
    </dgm:pt>
    <dgm:pt modelId="{AE65DC12-35CE-42E6-B120-8655C137D5BB}" type="sibTrans" cxnId="{80224AAF-F358-40F1-BBBD-D47E3A96AB5B}">
      <dgm:prSet/>
      <dgm:spPr/>
      <dgm:t>
        <a:bodyPr/>
        <a:lstStyle/>
        <a:p>
          <a:endParaRPr lang="en-US"/>
        </a:p>
      </dgm:t>
    </dgm:pt>
    <dgm:pt modelId="{A2ADD4AE-97AF-4316-B190-F4001BA39C91}">
      <dgm:prSet phldrT="[Text]"/>
      <dgm:spPr>
        <a:solidFill>
          <a:srgbClr val="FFFF00"/>
        </a:solidFill>
      </dgm:spPr>
      <dgm:t>
        <a:bodyPr/>
        <a:lstStyle/>
        <a:p>
          <a:r>
            <a:rPr lang="en-US" b="1" dirty="0">
              <a:solidFill>
                <a:schemeClr val="tx1"/>
              </a:solidFill>
              <a:latin typeface="Comic Sans MS" panose="030F0702030302020204" pitchFamily="66" charset="0"/>
            </a:rPr>
            <a:t>Early Years</a:t>
          </a:r>
        </a:p>
      </dgm:t>
    </dgm:pt>
    <dgm:pt modelId="{69962A4D-4101-4B4B-8F3F-6DE9841EEA5C}" type="parTrans" cxnId="{C9A96CC0-E117-4151-BAFD-83A838417075}">
      <dgm:prSet/>
      <dgm:spPr/>
      <dgm:t>
        <a:bodyPr/>
        <a:lstStyle/>
        <a:p>
          <a:endParaRPr lang="en-US"/>
        </a:p>
      </dgm:t>
    </dgm:pt>
    <dgm:pt modelId="{C5E25F18-94F1-42FD-A93D-FD833DD08879}" type="sibTrans" cxnId="{C9A96CC0-E117-4151-BAFD-83A838417075}">
      <dgm:prSet/>
      <dgm:spPr/>
      <dgm:t>
        <a:bodyPr/>
        <a:lstStyle/>
        <a:p>
          <a:endParaRPr lang="en-US"/>
        </a:p>
      </dgm:t>
    </dgm:pt>
    <dgm:pt modelId="{900B42F5-BCFC-4BE5-A4A2-BA2AAFDD682F}" type="pres">
      <dgm:prSet presAssocID="{BDB2AC0F-B6B8-48A3-9973-F67EBD9615DB}" presName="Name0" presStyleCnt="0">
        <dgm:presLayoutVars>
          <dgm:chPref val="1"/>
          <dgm:dir/>
          <dgm:animOne val="branch"/>
          <dgm:animLvl val="lvl"/>
          <dgm:resizeHandles val="exact"/>
        </dgm:presLayoutVars>
      </dgm:prSet>
      <dgm:spPr/>
    </dgm:pt>
    <dgm:pt modelId="{EC38AEA3-4B8C-461A-9352-4FBFF5A35AAC}" type="pres">
      <dgm:prSet presAssocID="{F0D3BC9F-AE1C-4B0B-B85F-6EEB68914BA9}" presName="root1" presStyleCnt="0"/>
      <dgm:spPr/>
    </dgm:pt>
    <dgm:pt modelId="{EC1D61D4-D936-465C-B700-4EA62A13BFC9}" type="pres">
      <dgm:prSet presAssocID="{F0D3BC9F-AE1C-4B0B-B85F-6EEB68914BA9}" presName="LevelOneTextNode" presStyleLbl="node0" presStyleIdx="0" presStyleCnt="1">
        <dgm:presLayoutVars>
          <dgm:chPref val="3"/>
        </dgm:presLayoutVars>
      </dgm:prSet>
      <dgm:spPr/>
    </dgm:pt>
    <dgm:pt modelId="{1E6EEAF6-098B-4F37-81FD-36EDA2F3375F}" type="pres">
      <dgm:prSet presAssocID="{F0D3BC9F-AE1C-4B0B-B85F-6EEB68914BA9}" presName="level2hierChild" presStyleCnt="0"/>
      <dgm:spPr/>
    </dgm:pt>
    <dgm:pt modelId="{BEFBD81A-F996-4C89-A4AA-0F6202D2A6F2}" type="pres">
      <dgm:prSet presAssocID="{EA9E1735-4900-4719-8AB0-904855123830}" presName="conn2-1" presStyleLbl="parChTrans1D2" presStyleIdx="0" presStyleCnt="3"/>
      <dgm:spPr/>
    </dgm:pt>
    <dgm:pt modelId="{DF36FD67-1750-42BE-A617-80047EAC3602}" type="pres">
      <dgm:prSet presAssocID="{EA9E1735-4900-4719-8AB0-904855123830}" presName="connTx" presStyleLbl="parChTrans1D2" presStyleIdx="0" presStyleCnt="3"/>
      <dgm:spPr/>
    </dgm:pt>
    <dgm:pt modelId="{2E660F52-DDF4-4C8F-A6CA-54823EFBF5ED}" type="pres">
      <dgm:prSet presAssocID="{56405EE7-C306-4675-AB37-F1702576CF74}" presName="root2" presStyleCnt="0"/>
      <dgm:spPr/>
    </dgm:pt>
    <dgm:pt modelId="{98A93ABB-3251-4731-88E3-B1E01C00E489}" type="pres">
      <dgm:prSet presAssocID="{56405EE7-C306-4675-AB37-F1702576CF74}" presName="LevelTwoTextNode" presStyleLbl="node2" presStyleIdx="0" presStyleCnt="3">
        <dgm:presLayoutVars>
          <dgm:chPref val="3"/>
        </dgm:presLayoutVars>
      </dgm:prSet>
      <dgm:spPr/>
    </dgm:pt>
    <dgm:pt modelId="{75E869DC-AEFB-4B28-AF8B-D5DDE71A8A0D}" type="pres">
      <dgm:prSet presAssocID="{56405EE7-C306-4675-AB37-F1702576CF74}" presName="level3hierChild" presStyleCnt="0"/>
      <dgm:spPr/>
    </dgm:pt>
    <dgm:pt modelId="{191D2354-27B0-4E70-A918-91D35DB4F6B6}" type="pres">
      <dgm:prSet presAssocID="{1DC131F4-60BA-4B9C-B3A8-372834EC9263}" presName="conn2-1" presStyleLbl="parChTrans1D2" presStyleIdx="1" presStyleCnt="3"/>
      <dgm:spPr/>
    </dgm:pt>
    <dgm:pt modelId="{AF422C09-03FC-4149-92BC-759A6E3FA430}" type="pres">
      <dgm:prSet presAssocID="{1DC131F4-60BA-4B9C-B3A8-372834EC9263}" presName="connTx" presStyleLbl="parChTrans1D2" presStyleIdx="1" presStyleCnt="3"/>
      <dgm:spPr/>
    </dgm:pt>
    <dgm:pt modelId="{47D5FED9-B9D5-46FF-B8C2-465772A40208}" type="pres">
      <dgm:prSet presAssocID="{9B47CD89-40F4-400F-8B0B-19BA0D9A753D}" presName="root2" presStyleCnt="0"/>
      <dgm:spPr/>
    </dgm:pt>
    <dgm:pt modelId="{3885CC22-9E9D-4E0D-8CD7-FBCEB9FB8E5B}" type="pres">
      <dgm:prSet presAssocID="{9B47CD89-40F4-400F-8B0B-19BA0D9A753D}" presName="LevelTwoTextNode" presStyleLbl="node2" presStyleIdx="1" presStyleCnt="3">
        <dgm:presLayoutVars>
          <dgm:chPref val="3"/>
        </dgm:presLayoutVars>
      </dgm:prSet>
      <dgm:spPr/>
    </dgm:pt>
    <dgm:pt modelId="{8E176F42-30FD-4625-8740-04DF0D824B89}" type="pres">
      <dgm:prSet presAssocID="{9B47CD89-40F4-400F-8B0B-19BA0D9A753D}" presName="level3hierChild" presStyleCnt="0"/>
      <dgm:spPr/>
    </dgm:pt>
    <dgm:pt modelId="{15743692-6C11-430A-B37B-4043505B43E0}" type="pres">
      <dgm:prSet presAssocID="{69962A4D-4101-4B4B-8F3F-6DE9841EEA5C}" presName="conn2-1" presStyleLbl="parChTrans1D2" presStyleIdx="2" presStyleCnt="3"/>
      <dgm:spPr/>
    </dgm:pt>
    <dgm:pt modelId="{11494AD6-44BC-4857-9A1D-F00040ABB02B}" type="pres">
      <dgm:prSet presAssocID="{69962A4D-4101-4B4B-8F3F-6DE9841EEA5C}" presName="connTx" presStyleLbl="parChTrans1D2" presStyleIdx="2" presStyleCnt="3"/>
      <dgm:spPr/>
    </dgm:pt>
    <dgm:pt modelId="{B06B9C6B-9E70-4F3F-B71E-209ABC069EC9}" type="pres">
      <dgm:prSet presAssocID="{A2ADD4AE-97AF-4316-B190-F4001BA39C91}" presName="root2" presStyleCnt="0"/>
      <dgm:spPr/>
    </dgm:pt>
    <dgm:pt modelId="{28F3C774-A13B-4BE7-A7D0-EFDE1DCAB209}" type="pres">
      <dgm:prSet presAssocID="{A2ADD4AE-97AF-4316-B190-F4001BA39C91}" presName="LevelTwoTextNode" presStyleLbl="node2" presStyleIdx="2" presStyleCnt="3">
        <dgm:presLayoutVars>
          <dgm:chPref val="3"/>
        </dgm:presLayoutVars>
      </dgm:prSet>
      <dgm:spPr/>
    </dgm:pt>
    <dgm:pt modelId="{705DABC2-6086-47D1-BCC5-AEC3B8109816}" type="pres">
      <dgm:prSet presAssocID="{A2ADD4AE-97AF-4316-B190-F4001BA39C91}" presName="level3hierChild" presStyleCnt="0"/>
      <dgm:spPr/>
    </dgm:pt>
  </dgm:ptLst>
  <dgm:cxnLst>
    <dgm:cxn modelId="{5131B60D-62D1-43CE-BAB9-30F0837DB994}" type="presOf" srcId="{1DC131F4-60BA-4B9C-B3A8-372834EC9263}" destId="{AF422C09-03FC-4149-92BC-759A6E3FA430}" srcOrd="1" destOrd="0" presId="urn:microsoft.com/office/officeart/2008/layout/HorizontalMultiLevelHierarchy"/>
    <dgm:cxn modelId="{F772FA14-BC3A-4DA6-940C-F1555FD964C8}" type="presOf" srcId="{9B47CD89-40F4-400F-8B0B-19BA0D9A753D}" destId="{3885CC22-9E9D-4E0D-8CD7-FBCEB9FB8E5B}" srcOrd="0" destOrd="0" presId="urn:microsoft.com/office/officeart/2008/layout/HorizontalMultiLevelHierarchy"/>
    <dgm:cxn modelId="{C6AC0624-D362-4E45-BDA6-968033688237}" srcId="{BDB2AC0F-B6B8-48A3-9973-F67EBD9615DB}" destId="{F0D3BC9F-AE1C-4B0B-B85F-6EEB68914BA9}" srcOrd="0" destOrd="0" parTransId="{21E65278-5F81-4EAD-88D5-67BFA86E8E81}" sibTransId="{72A9127B-9C56-462D-AC34-FBC14CF6D1CA}"/>
    <dgm:cxn modelId="{8F45F32D-A0D6-49E3-91B1-7F45E06F23C6}" srcId="{F0D3BC9F-AE1C-4B0B-B85F-6EEB68914BA9}" destId="{56405EE7-C306-4675-AB37-F1702576CF74}" srcOrd="0" destOrd="0" parTransId="{EA9E1735-4900-4719-8AB0-904855123830}" sibTransId="{55A07CC0-A6B6-4736-B7EE-25842F84A2A4}"/>
    <dgm:cxn modelId="{F09F5D5D-C2CD-43FA-ADF7-8646256F2516}" type="presOf" srcId="{69962A4D-4101-4B4B-8F3F-6DE9841EEA5C}" destId="{11494AD6-44BC-4857-9A1D-F00040ABB02B}" srcOrd="1" destOrd="0" presId="urn:microsoft.com/office/officeart/2008/layout/HorizontalMultiLevelHierarchy"/>
    <dgm:cxn modelId="{32FA8044-EE05-44D8-AA87-C297481DE5FD}" type="presOf" srcId="{BDB2AC0F-B6B8-48A3-9973-F67EBD9615DB}" destId="{900B42F5-BCFC-4BE5-A4A2-BA2AAFDD682F}" srcOrd="0" destOrd="0" presId="urn:microsoft.com/office/officeart/2008/layout/HorizontalMultiLevelHierarchy"/>
    <dgm:cxn modelId="{E53ABB6B-D787-4DFD-8080-A306CA18982E}" type="presOf" srcId="{69962A4D-4101-4B4B-8F3F-6DE9841EEA5C}" destId="{15743692-6C11-430A-B37B-4043505B43E0}" srcOrd="0" destOrd="0" presId="urn:microsoft.com/office/officeart/2008/layout/HorizontalMultiLevelHierarchy"/>
    <dgm:cxn modelId="{49750550-226A-4646-AD59-692678AFCE4A}" type="presOf" srcId="{EA9E1735-4900-4719-8AB0-904855123830}" destId="{BEFBD81A-F996-4C89-A4AA-0F6202D2A6F2}" srcOrd="0" destOrd="0" presId="urn:microsoft.com/office/officeart/2008/layout/HorizontalMultiLevelHierarchy"/>
    <dgm:cxn modelId="{C2783A53-62AF-437D-A454-5D48F4539263}" type="presOf" srcId="{F0D3BC9F-AE1C-4B0B-B85F-6EEB68914BA9}" destId="{EC1D61D4-D936-465C-B700-4EA62A13BFC9}" srcOrd="0" destOrd="0" presId="urn:microsoft.com/office/officeart/2008/layout/HorizontalMultiLevelHierarchy"/>
    <dgm:cxn modelId="{C1536FA9-E8C9-4C2A-B625-C67025301EC0}" type="presOf" srcId="{56405EE7-C306-4675-AB37-F1702576CF74}" destId="{98A93ABB-3251-4731-88E3-B1E01C00E489}" srcOrd="0" destOrd="0" presId="urn:microsoft.com/office/officeart/2008/layout/HorizontalMultiLevelHierarchy"/>
    <dgm:cxn modelId="{80224AAF-F358-40F1-BBBD-D47E3A96AB5B}" srcId="{F0D3BC9F-AE1C-4B0B-B85F-6EEB68914BA9}" destId="{9B47CD89-40F4-400F-8B0B-19BA0D9A753D}" srcOrd="1" destOrd="0" parTransId="{1DC131F4-60BA-4B9C-B3A8-372834EC9263}" sibTransId="{AE65DC12-35CE-42E6-B120-8655C137D5BB}"/>
    <dgm:cxn modelId="{42BBC0B4-1125-49ED-B53A-C9B20FB7040C}" type="presOf" srcId="{1DC131F4-60BA-4B9C-B3A8-372834EC9263}" destId="{191D2354-27B0-4E70-A918-91D35DB4F6B6}" srcOrd="0" destOrd="0" presId="urn:microsoft.com/office/officeart/2008/layout/HorizontalMultiLevelHierarchy"/>
    <dgm:cxn modelId="{C9A96CC0-E117-4151-BAFD-83A838417075}" srcId="{F0D3BC9F-AE1C-4B0B-B85F-6EEB68914BA9}" destId="{A2ADD4AE-97AF-4316-B190-F4001BA39C91}" srcOrd="2" destOrd="0" parTransId="{69962A4D-4101-4B4B-8F3F-6DE9841EEA5C}" sibTransId="{C5E25F18-94F1-42FD-A93D-FD833DD08879}"/>
    <dgm:cxn modelId="{4F7610E4-0586-4CC0-868D-FF80A3DCE236}" type="presOf" srcId="{A2ADD4AE-97AF-4316-B190-F4001BA39C91}" destId="{28F3C774-A13B-4BE7-A7D0-EFDE1DCAB209}" srcOrd="0" destOrd="0" presId="urn:microsoft.com/office/officeart/2008/layout/HorizontalMultiLevelHierarchy"/>
    <dgm:cxn modelId="{026A0CE5-4794-47DA-ACB5-A39C09FBA9B0}" type="presOf" srcId="{EA9E1735-4900-4719-8AB0-904855123830}" destId="{DF36FD67-1750-42BE-A617-80047EAC3602}" srcOrd="1" destOrd="0" presId="urn:microsoft.com/office/officeart/2008/layout/HorizontalMultiLevelHierarchy"/>
    <dgm:cxn modelId="{91D80E0C-BD51-4686-BACA-9BC8B2084948}" type="presParOf" srcId="{900B42F5-BCFC-4BE5-A4A2-BA2AAFDD682F}" destId="{EC38AEA3-4B8C-461A-9352-4FBFF5A35AAC}" srcOrd="0" destOrd="0" presId="urn:microsoft.com/office/officeart/2008/layout/HorizontalMultiLevelHierarchy"/>
    <dgm:cxn modelId="{378DC229-99C9-4DD5-8B34-5DBAE28D1D23}" type="presParOf" srcId="{EC38AEA3-4B8C-461A-9352-4FBFF5A35AAC}" destId="{EC1D61D4-D936-465C-B700-4EA62A13BFC9}" srcOrd="0" destOrd="0" presId="urn:microsoft.com/office/officeart/2008/layout/HorizontalMultiLevelHierarchy"/>
    <dgm:cxn modelId="{BD130891-0523-414F-9C2D-E2714C450422}" type="presParOf" srcId="{EC38AEA3-4B8C-461A-9352-4FBFF5A35AAC}" destId="{1E6EEAF6-098B-4F37-81FD-36EDA2F3375F}" srcOrd="1" destOrd="0" presId="urn:microsoft.com/office/officeart/2008/layout/HorizontalMultiLevelHierarchy"/>
    <dgm:cxn modelId="{7FE98466-4EE3-4EFE-8486-FDAE0260FA10}" type="presParOf" srcId="{1E6EEAF6-098B-4F37-81FD-36EDA2F3375F}" destId="{BEFBD81A-F996-4C89-A4AA-0F6202D2A6F2}" srcOrd="0" destOrd="0" presId="urn:microsoft.com/office/officeart/2008/layout/HorizontalMultiLevelHierarchy"/>
    <dgm:cxn modelId="{9C6EB648-432E-4BDF-A18E-BE162E36969C}" type="presParOf" srcId="{BEFBD81A-F996-4C89-A4AA-0F6202D2A6F2}" destId="{DF36FD67-1750-42BE-A617-80047EAC3602}" srcOrd="0" destOrd="0" presId="urn:microsoft.com/office/officeart/2008/layout/HorizontalMultiLevelHierarchy"/>
    <dgm:cxn modelId="{5DE2AB6D-50B7-47B4-AA87-0F8578433F43}" type="presParOf" srcId="{1E6EEAF6-098B-4F37-81FD-36EDA2F3375F}" destId="{2E660F52-DDF4-4C8F-A6CA-54823EFBF5ED}" srcOrd="1" destOrd="0" presId="urn:microsoft.com/office/officeart/2008/layout/HorizontalMultiLevelHierarchy"/>
    <dgm:cxn modelId="{DB528AEC-419C-4A89-9DF0-B9C2C75767C7}" type="presParOf" srcId="{2E660F52-DDF4-4C8F-A6CA-54823EFBF5ED}" destId="{98A93ABB-3251-4731-88E3-B1E01C00E489}" srcOrd="0" destOrd="0" presId="urn:microsoft.com/office/officeart/2008/layout/HorizontalMultiLevelHierarchy"/>
    <dgm:cxn modelId="{1F8FE896-AEAD-4946-8D28-9CDF20CB2D50}" type="presParOf" srcId="{2E660F52-DDF4-4C8F-A6CA-54823EFBF5ED}" destId="{75E869DC-AEFB-4B28-AF8B-D5DDE71A8A0D}" srcOrd="1" destOrd="0" presId="urn:microsoft.com/office/officeart/2008/layout/HorizontalMultiLevelHierarchy"/>
    <dgm:cxn modelId="{C3CFC549-3D5F-4717-9369-5DD03EDF1274}" type="presParOf" srcId="{1E6EEAF6-098B-4F37-81FD-36EDA2F3375F}" destId="{191D2354-27B0-4E70-A918-91D35DB4F6B6}" srcOrd="2" destOrd="0" presId="urn:microsoft.com/office/officeart/2008/layout/HorizontalMultiLevelHierarchy"/>
    <dgm:cxn modelId="{1097581F-648A-4CEB-BA92-41390EC6B436}" type="presParOf" srcId="{191D2354-27B0-4E70-A918-91D35DB4F6B6}" destId="{AF422C09-03FC-4149-92BC-759A6E3FA430}" srcOrd="0" destOrd="0" presId="urn:microsoft.com/office/officeart/2008/layout/HorizontalMultiLevelHierarchy"/>
    <dgm:cxn modelId="{6AC0A964-3A52-4F82-8BC2-154D70D6435A}" type="presParOf" srcId="{1E6EEAF6-098B-4F37-81FD-36EDA2F3375F}" destId="{47D5FED9-B9D5-46FF-B8C2-465772A40208}" srcOrd="3" destOrd="0" presId="urn:microsoft.com/office/officeart/2008/layout/HorizontalMultiLevelHierarchy"/>
    <dgm:cxn modelId="{ADE3EFC4-9D4C-4DB7-B487-8AB02D7BDFE8}" type="presParOf" srcId="{47D5FED9-B9D5-46FF-B8C2-465772A40208}" destId="{3885CC22-9E9D-4E0D-8CD7-FBCEB9FB8E5B}" srcOrd="0" destOrd="0" presId="urn:microsoft.com/office/officeart/2008/layout/HorizontalMultiLevelHierarchy"/>
    <dgm:cxn modelId="{54666CEB-F8F9-486D-AD85-532C155CB2BA}" type="presParOf" srcId="{47D5FED9-B9D5-46FF-B8C2-465772A40208}" destId="{8E176F42-30FD-4625-8740-04DF0D824B89}" srcOrd="1" destOrd="0" presId="urn:microsoft.com/office/officeart/2008/layout/HorizontalMultiLevelHierarchy"/>
    <dgm:cxn modelId="{2F2E919D-FA94-496C-A444-B04345D62BB1}" type="presParOf" srcId="{1E6EEAF6-098B-4F37-81FD-36EDA2F3375F}" destId="{15743692-6C11-430A-B37B-4043505B43E0}" srcOrd="4" destOrd="0" presId="urn:microsoft.com/office/officeart/2008/layout/HorizontalMultiLevelHierarchy"/>
    <dgm:cxn modelId="{16E646C0-E911-47FB-8903-BBEC0591E86F}" type="presParOf" srcId="{15743692-6C11-430A-B37B-4043505B43E0}" destId="{11494AD6-44BC-4857-9A1D-F00040ABB02B}" srcOrd="0" destOrd="0" presId="urn:microsoft.com/office/officeart/2008/layout/HorizontalMultiLevelHierarchy"/>
    <dgm:cxn modelId="{DD42C789-AE46-4D7C-AC65-566AF019319A}" type="presParOf" srcId="{1E6EEAF6-098B-4F37-81FD-36EDA2F3375F}" destId="{B06B9C6B-9E70-4F3F-B71E-209ABC069EC9}" srcOrd="5" destOrd="0" presId="urn:microsoft.com/office/officeart/2008/layout/HorizontalMultiLevelHierarchy"/>
    <dgm:cxn modelId="{A8E4B7DB-5074-418C-8570-B5568FFC38A9}" type="presParOf" srcId="{B06B9C6B-9E70-4F3F-B71E-209ABC069EC9}" destId="{28F3C774-A13B-4BE7-A7D0-EFDE1DCAB209}" srcOrd="0" destOrd="0" presId="urn:microsoft.com/office/officeart/2008/layout/HorizontalMultiLevelHierarchy"/>
    <dgm:cxn modelId="{45EA7305-4AD9-40C6-9D7D-359465BA6C37}" type="presParOf" srcId="{B06B9C6B-9E70-4F3F-B71E-209ABC069EC9}" destId="{705DABC2-6086-47D1-BCC5-AEC3B8109816}"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743692-6C11-430A-B37B-4043505B43E0}">
      <dsp:nvSpPr>
        <dsp:cNvPr id="0" name=""/>
        <dsp:cNvSpPr/>
      </dsp:nvSpPr>
      <dsp:spPr>
        <a:xfrm>
          <a:off x="4044124" y="2175669"/>
          <a:ext cx="542350" cy="1033442"/>
        </a:xfrm>
        <a:custGeom>
          <a:avLst/>
          <a:gdLst/>
          <a:ahLst/>
          <a:cxnLst/>
          <a:rect l="0" t="0" r="0" b="0"/>
          <a:pathLst>
            <a:path>
              <a:moveTo>
                <a:pt x="0" y="0"/>
              </a:moveTo>
              <a:lnTo>
                <a:pt x="271175" y="0"/>
              </a:lnTo>
              <a:lnTo>
                <a:pt x="271175" y="1033442"/>
              </a:lnTo>
              <a:lnTo>
                <a:pt x="542350" y="103344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86122" y="2663212"/>
        <a:ext cx="58355" cy="58355"/>
      </dsp:txXfrm>
    </dsp:sp>
    <dsp:sp modelId="{191D2354-27B0-4E70-A918-91D35DB4F6B6}">
      <dsp:nvSpPr>
        <dsp:cNvPr id="0" name=""/>
        <dsp:cNvSpPr/>
      </dsp:nvSpPr>
      <dsp:spPr>
        <a:xfrm>
          <a:off x="4044124" y="2129948"/>
          <a:ext cx="542350" cy="91440"/>
        </a:xfrm>
        <a:custGeom>
          <a:avLst/>
          <a:gdLst/>
          <a:ahLst/>
          <a:cxnLst/>
          <a:rect l="0" t="0" r="0" b="0"/>
          <a:pathLst>
            <a:path>
              <a:moveTo>
                <a:pt x="0" y="45720"/>
              </a:moveTo>
              <a:lnTo>
                <a:pt x="54235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01741" y="2162110"/>
        <a:ext cx="27117" cy="27117"/>
      </dsp:txXfrm>
    </dsp:sp>
    <dsp:sp modelId="{BEFBD81A-F996-4C89-A4AA-0F6202D2A6F2}">
      <dsp:nvSpPr>
        <dsp:cNvPr id="0" name=""/>
        <dsp:cNvSpPr/>
      </dsp:nvSpPr>
      <dsp:spPr>
        <a:xfrm>
          <a:off x="4044124" y="1142226"/>
          <a:ext cx="542350" cy="1033442"/>
        </a:xfrm>
        <a:custGeom>
          <a:avLst/>
          <a:gdLst/>
          <a:ahLst/>
          <a:cxnLst/>
          <a:rect l="0" t="0" r="0" b="0"/>
          <a:pathLst>
            <a:path>
              <a:moveTo>
                <a:pt x="0" y="1033442"/>
              </a:moveTo>
              <a:lnTo>
                <a:pt x="271175" y="1033442"/>
              </a:lnTo>
              <a:lnTo>
                <a:pt x="271175" y="0"/>
              </a:lnTo>
              <a:lnTo>
                <a:pt x="54235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286122" y="1629769"/>
        <a:ext cx="58355" cy="58355"/>
      </dsp:txXfrm>
    </dsp:sp>
    <dsp:sp modelId="{EC1D61D4-D936-465C-B700-4EA62A13BFC9}">
      <dsp:nvSpPr>
        <dsp:cNvPr id="0" name=""/>
        <dsp:cNvSpPr/>
      </dsp:nvSpPr>
      <dsp:spPr>
        <a:xfrm rot="16200000">
          <a:off x="1455078" y="1762291"/>
          <a:ext cx="4351338" cy="826754"/>
        </a:xfrm>
        <a:prstGeom prst="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Comic Sans MS" panose="030F0702030302020204" pitchFamily="66" charset="0"/>
            </a:rPr>
            <a:t>Health &amp; Social Care Work</a:t>
          </a:r>
        </a:p>
      </dsp:txBody>
      <dsp:txXfrm>
        <a:off x="1455078" y="1762291"/>
        <a:ext cx="4351338" cy="826754"/>
      </dsp:txXfrm>
    </dsp:sp>
    <dsp:sp modelId="{98A93ABB-3251-4731-88E3-B1E01C00E489}">
      <dsp:nvSpPr>
        <dsp:cNvPr id="0" name=""/>
        <dsp:cNvSpPr/>
      </dsp:nvSpPr>
      <dsp:spPr>
        <a:xfrm>
          <a:off x="4586475" y="728849"/>
          <a:ext cx="2711753" cy="826754"/>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Comic Sans MS" panose="030F0702030302020204" pitchFamily="66" charset="0"/>
            </a:rPr>
            <a:t>Health Care</a:t>
          </a:r>
        </a:p>
      </dsp:txBody>
      <dsp:txXfrm>
        <a:off x="4586475" y="728849"/>
        <a:ext cx="2711753" cy="826754"/>
      </dsp:txXfrm>
    </dsp:sp>
    <dsp:sp modelId="{3885CC22-9E9D-4E0D-8CD7-FBCEB9FB8E5B}">
      <dsp:nvSpPr>
        <dsp:cNvPr id="0" name=""/>
        <dsp:cNvSpPr/>
      </dsp:nvSpPr>
      <dsp:spPr>
        <a:xfrm>
          <a:off x="4586475" y="1762291"/>
          <a:ext cx="2711753" cy="826754"/>
        </a:xfrm>
        <a:prstGeom prst="rect">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Comic Sans MS" panose="030F0702030302020204" pitchFamily="66" charset="0"/>
            </a:rPr>
            <a:t>Social Care</a:t>
          </a:r>
        </a:p>
      </dsp:txBody>
      <dsp:txXfrm>
        <a:off x="4586475" y="1762291"/>
        <a:ext cx="2711753" cy="826754"/>
      </dsp:txXfrm>
    </dsp:sp>
    <dsp:sp modelId="{28F3C774-A13B-4BE7-A7D0-EFDE1DCAB209}">
      <dsp:nvSpPr>
        <dsp:cNvPr id="0" name=""/>
        <dsp:cNvSpPr/>
      </dsp:nvSpPr>
      <dsp:spPr>
        <a:xfrm>
          <a:off x="4586475" y="2795734"/>
          <a:ext cx="2711753" cy="826754"/>
        </a:xfrm>
        <a:prstGeom prst="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en-US" sz="2500" b="1" kern="1200" dirty="0">
              <a:solidFill>
                <a:schemeClr val="tx1"/>
              </a:solidFill>
              <a:latin typeface="Comic Sans MS" panose="030F0702030302020204" pitchFamily="66" charset="0"/>
            </a:rPr>
            <a:t>Early Years</a:t>
          </a:r>
        </a:p>
      </dsp:txBody>
      <dsp:txXfrm>
        <a:off x="4586475" y="2795734"/>
        <a:ext cx="2711753" cy="82675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011AA51-57FF-40ED-A8FA-AA42E4758850}" type="datetimeFigureOut">
              <a:rPr lang="en-GB" smtClean="0"/>
              <a:t>15/09/2019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475DE06-CCE1-4B8C-83CC-94B69144EAD0}" type="slidenum">
              <a:rPr lang="en-GB" smtClean="0"/>
              <a:t>‹#›</a:t>
            </a:fld>
            <a:endParaRPr lang="en-GB"/>
          </a:p>
        </p:txBody>
      </p:sp>
    </p:spTree>
    <p:extLst>
      <p:ext uri="{BB962C8B-B14F-4D97-AF65-F5344CB8AC3E}">
        <p14:creationId xmlns:p14="http://schemas.microsoft.com/office/powerpoint/2010/main" val="20400434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4F42A42-08C7-46EE-957D-FFC58AA20227}"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4015596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F42A42-08C7-46EE-957D-FFC58AA20227}"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2013213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F42A42-08C7-46EE-957D-FFC58AA20227}"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2537066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4F42A42-08C7-46EE-957D-FFC58AA20227}"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2485879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4F42A42-08C7-46EE-957D-FFC58AA20227}" type="datetimeFigureOut">
              <a:rPr lang="en-GB" smtClean="0"/>
              <a:t>15/09/2019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287285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4F42A42-08C7-46EE-957D-FFC58AA20227}" type="datetimeFigureOut">
              <a:rPr lang="en-GB" smtClean="0"/>
              <a:t>15/09/2019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1513504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4F42A42-08C7-46EE-957D-FFC58AA20227}" type="datetimeFigureOut">
              <a:rPr lang="en-GB" smtClean="0"/>
              <a:t>15/09/2019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4020279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4F42A42-08C7-46EE-957D-FFC58AA20227}" type="datetimeFigureOut">
              <a:rPr lang="en-GB" smtClean="0"/>
              <a:t>15/09/2019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4221400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42A42-08C7-46EE-957D-FFC58AA20227}" type="datetimeFigureOut">
              <a:rPr lang="en-GB" smtClean="0"/>
              <a:t>15/09/2019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161927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F42A42-08C7-46EE-957D-FFC58AA20227}" type="datetimeFigureOut">
              <a:rPr lang="en-GB" smtClean="0"/>
              <a:t>15/09/2019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355401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4F42A42-08C7-46EE-957D-FFC58AA20227}" type="datetimeFigureOut">
              <a:rPr lang="en-GB" smtClean="0"/>
              <a:t>15/09/2019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6C2D04-83B6-4BEE-B7DB-196654433731}" type="slidenum">
              <a:rPr lang="en-GB" smtClean="0"/>
              <a:t>‹#›</a:t>
            </a:fld>
            <a:endParaRPr lang="en-GB"/>
          </a:p>
        </p:txBody>
      </p:sp>
    </p:spTree>
    <p:extLst>
      <p:ext uri="{BB962C8B-B14F-4D97-AF65-F5344CB8AC3E}">
        <p14:creationId xmlns:p14="http://schemas.microsoft.com/office/powerpoint/2010/main" val="3759803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42A42-08C7-46EE-957D-FFC58AA20227}" type="datetimeFigureOut">
              <a:rPr lang="en-GB" smtClean="0"/>
              <a:t>15/09/2019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6C2D04-83B6-4BEE-B7DB-196654433731}" type="slidenum">
              <a:rPr lang="en-GB" smtClean="0"/>
              <a:t>‹#›</a:t>
            </a:fld>
            <a:endParaRPr lang="en-GB"/>
          </a:p>
        </p:txBody>
      </p:sp>
    </p:spTree>
    <p:extLst>
      <p:ext uri="{BB962C8B-B14F-4D97-AF65-F5344CB8AC3E}">
        <p14:creationId xmlns:p14="http://schemas.microsoft.com/office/powerpoint/2010/main" val="2172199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amp;ehk=C9NiUirIA3BYubV0"/><Relationship Id="rId2" Type="http://schemas.openxmlformats.org/officeDocument/2006/relationships/image" Target="../media/image1.jpg&amp;ehk=TgFnxXHrL3GKp3tBuQGWkA&amp;r=0&amp;pid=OfficeInsert"/><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tepintothenhs.nhs.uk/videos/job-titles" TargetMode="External"/><Relationship Id="rId2" Type="http://schemas.openxmlformats.org/officeDocument/2006/relationships/image" Target="../media/image6.jpg&amp;ehk=4cKDCOdUR5ocBg0QF7iUJg&amp;r=0&amp;pid=OfficeInsert"/><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healthcareers.nhs.uk/"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healthcareers.nhs.uk/explore-roles/clinical-support-staff"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s://www.healthcareers.nhs.uk/about/working-social-car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ZKnFVGgZPS4" TargetMode="External"/><Relationship Id="rId2" Type="http://schemas.openxmlformats.org/officeDocument/2006/relationships/hyperlink" Target="https://www.youtube.com/watch?v=1zmI3NZTsg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killsforcare.org.uk/Care-careers/Think-Care-Careers/Jobs/Job-types-available.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KFZ_krwouIs" TargetMode="External"/><Relationship Id="rId2" Type="http://schemas.openxmlformats.org/officeDocument/2006/relationships/hyperlink" Target="https://www.youtube.com/watch?v=Oy2ubGh_dyo" TargetMode="Externa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s://nationalcareersservice.direct.gov.uk/job-profiles/home" TargetMode="External"/><Relationship Id="rId2" Type="http://schemas.openxmlformats.org/officeDocument/2006/relationships/hyperlink" Target="http://www.careerpilot.org.uk/jobs/health-and-social-care/jobs"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2" Type="http://schemas.openxmlformats.org/officeDocument/2006/relationships/image" Target="../media/image9.jpg&amp;ehk=l7GVtIu1yN"/><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youtube.com/watch?v=6Xfd3SmWLKQ" TargetMode="External"/><Relationship Id="rId3" Type="http://schemas.openxmlformats.org/officeDocument/2006/relationships/hyperlink" Target="https://www.healthcareers.nhs.uk/explore-roles/allied-health-professionals/roles-allied-health-professions/physiotherapist" TargetMode="External"/><Relationship Id="rId7" Type="http://schemas.openxmlformats.org/officeDocument/2006/relationships/hyperlink" Target="https://www.youtube.com/watch?v=OxlPBM6GvMc" TargetMode="External"/><Relationship Id="rId2" Type="http://schemas.openxmlformats.org/officeDocument/2006/relationships/hyperlink" Target="https://www.nhs.uk/Video/Pages/Occupationaltherapy.aspx" TargetMode="External"/><Relationship Id="rId1" Type="http://schemas.openxmlformats.org/officeDocument/2006/relationships/slideLayout" Target="../slideLayouts/slideLayout6.xml"/><Relationship Id="rId6" Type="http://schemas.openxmlformats.org/officeDocument/2006/relationships/hyperlink" Target="https://www.youtube.com/watch?v=ZKnFVGgZPS4" TargetMode="External"/><Relationship Id="rId5" Type="http://schemas.openxmlformats.org/officeDocument/2006/relationships/hyperlink" Target="https://jobs.leedsth.nhs.uk/ltht-people/job-profile-welcome/2" TargetMode="External"/><Relationship Id="rId4" Type="http://schemas.openxmlformats.org/officeDocument/2006/relationships/hyperlink" Target="https://www.youtube.com/watch?v=Sn6RJenOgzo"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Fh7tIr4Tl1o" TargetMode="External"/><Relationship Id="rId2" Type="http://schemas.openxmlformats.org/officeDocument/2006/relationships/hyperlink" Target="https://hee.nhs.uk/our-work/planning-commissioning/delivering-nhs-five-year-forward-view/supporting-new-care-models" TargetMode="External"/><Relationship Id="rId1" Type="http://schemas.openxmlformats.org/officeDocument/2006/relationships/slideLayout" Target="../slideLayouts/slideLayout2.xml"/><Relationship Id="rId4" Type="http://schemas.openxmlformats.org/officeDocument/2006/relationships/image" Target="../media/image5.jpg&amp;ehk=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t;strong&gt;Teacher&lt;/strong&g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8557" y="1409074"/>
            <a:ext cx="2059742" cy="2434965"/>
          </a:xfrm>
          <a:prstGeom prst="rect">
            <a:avLst/>
          </a:prstGeom>
        </p:spPr>
      </p:pic>
      <p:sp>
        <p:nvSpPr>
          <p:cNvPr id="2" name="Title 1"/>
          <p:cNvSpPr>
            <a:spLocks noGrp="1"/>
          </p:cNvSpPr>
          <p:nvPr>
            <p:ph type="ctrTitle"/>
          </p:nvPr>
        </p:nvSpPr>
        <p:spPr/>
        <p:txBody>
          <a:bodyPr/>
          <a:lstStyle/>
          <a:p>
            <a:r>
              <a:rPr lang="en-GB" dirty="0">
                <a:latin typeface="Comic Sans MS" panose="030F0702030302020204" pitchFamily="66" charset="0"/>
              </a:rPr>
              <a:t>Health &amp; Social Care Practitioners</a:t>
            </a:r>
          </a:p>
        </p:txBody>
      </p:sp>
      <p:sp>
        <p:nvSpPr>
          <p:cNvPr id="3" name="Subtitle 2"/>
          <p:cNvSpPr>
            <a:spLocks noGrp="1"/>
          </p:cNvSpPr>
          <p:nvPr>
            <p:ph type="subTitle" idx="1"/>
          </p:nvPr>
        </p:nvSpPr>
        <p:spPr>
          <a:xfrm>
            <a:off x="1524000" y="4492486"/>
            <a:ext cx="9144000" cy="1762540"/>
          </a:xfrm>
        </p:spPr>
        <p:txBody>
          <a:bodyPr>
            <a:normAutofit/>
          </a:bodyPr>
          <a:lstStyle/>
          <a:p>
            <a:pPr algn="l"/>
            <a:r>
              <a:rPr lang="en-GB" dirty="0">
                <a:latin typeface="Comic Sans MS" panose="030F0702030302020204" pitchFamily="66" charset="0"/>
              </a:rPr>
              <a:t>P7 – Describe the roles, responsibilities and career </a:t>
            </a:r>
            <a:r>
              <a:rPr lang="en-US" dirty="0">
                <a:latin typeface="Comic Sans MS" panose="030F0702030302020204" pitchFamily="66" charset="0"/>
              </a:rPr>
              <a:t>pathways</a:t>
            </a:r>
          </a:p>
          <a:p>
            <a:pPr algn="l"/>
            <a:r>
              <a:rPr lang="en-US" dirty="0">
                <a:latin typeface="Comic Sans MS" panose="030F0702030302020204" pitchFamily="66" charset="0"/>
              </a:rPr>
              <a:t>       of three health or </a:t>
            </a:r>
            <a:r>
              <a:rPr lang="en-GB" dirty="0">
                <a:latin typeface="Comic Sans MS" panose="030F0702030302020204" pitchFamily="66" charset="0"/>
              </a:rPr>
              <a:t>social care workers.</a:t>
            </a:r>
          </a:p>
          <a:p>
            <a:pPr algn="l"/>
            <a:r>
              <a:rPr lang="en-GB" i="1" dirty="0">
                <a:solidFill>
                  <a:srgbClr val="FF0000"/>
                </a:solidFill>
                <a:latin typeface="Comic Sans MS" panose="030F0702030302020204" pitchFamily="66" charset="0"/>
              </a:rPr>
              <a:t>Describe = Give a clear straightforward description that includes all the main points and links these together logically</a:t>
            </a:r>
            <a:r>
              <a:rPr lang="en-GB" dirty="0">
                <a:latin typeface="Comic Sans MS" panose="030F0702030302020204" pitchFamily="66" charset="0"/>
              </a:rPr>
              <a:t>.</a:t>
            </a:r>
          </a:p>
          <a:p>
            <a:pPr algn="l"/>
            <a:endParaRPr lang="en-GB" dirty="0">
              <a:latin typeface="Comic Sans MS" panose="030F0702030302020204" pitchFamily="66" charset="0"/>
            </a:endParaRPr>
          </a:p>
          <a:p>
            <a:pPr algn="l"/>
            <a:endParaRPr lang="en-GB" dirty="0">
              <a:latin typeface="Comic Sans MS" panose="030F0702030302020204" pitchFamily="66" charset="0"/>
            </a:endParaRPr>
          </a:p>
          <a:p>
            <a:pPr algn="l"/>
            <a:endParaRPr lang="en-GB" dirty="0">
              <a:latin typeface="Comic Sans MS" panose="030F0702030302020204" pitchFamily="66" charset="0"/>
            </a:endParaRPr>
          </a:p>
        </p:txBody>
      </p:sp>
      <p:pic>
        <p:nvPicPr>
          <p:cNvPr id="7" name="Picture 6" descr="Progressive Charlestown: Healing our &lt;strong&gt;Health Care&lt;/strong&gt; System"/>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701" y="404734"/>
            <a:ext cx="1964804" cy="2907041"/>
          </a:xfrm>
          <a:prstGeom prst="rect">
            <a:avLst/>
          </a:prstGeom>
        </p:spPr>
      </p:pic>
    </p:spTree>
    <p:extLst>
      <p:ext uri="{BB962C8B-B14F-4D97-AF65-F5344CB8AC3E}">
        <p14:creationId xmlns:p14="http://schemas.microsoft.com/office/powerpoint/2010/main" val="3004788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110" cy="565041"/>
          </a:xfrm>
        </p:spPr>
        <p:txBody>
          <a:bodyPr>
            <a:normAutofit fontScale="90000"/>
          </a:bodyPr>
          <a:lstStyle/>
          <a:p>
            <a:r>
              <a:rPr lang="en-GB" dirty="0">
                <a:latin typeface="Comic Sans MS" panose="030F0702030302020204" pitchFamily="66" charset="0"/>
              </a:rPr>
              <a:t>Regulation of Health &amp; Social Care Workers</a:t>
            </a:r>
          </a:p>
        </p:txBody>
      </p:sp>
      <p:sp>
        <p:nvSpPr>
          <p:cNvPr id="3" name="Content Placeholder 2"/>
          <p:cNvSpPr>
            <a:spLocks noGrp="1"/>
          </p:cNvSpPr>
          <p:nvPr>
            <p:ph idx="1"/>
          </p:nvPr>
        </p:nvSpPr>
        <p:spPr>
          <a:xfrm>
            <a:off x="362607" y="1087821"/>
            <a:ext cx="11382703" cy="5089142"/>
          </a:xfrm>
        </p:spPr>
        <p:txBody>
          <a:bodyPr>
            <a:noAutofit/>
          </a:bodyPr>
          <a:lstStyle/>
          <a:p>
            <a:r>
              <a:rPr lang="en-US" sz="2400" dirty="0">
                <a:latin typeface="Comic Sans MS" panose="030F0702030302020204" pitchFamily="66" charset="0"/>
              </a:rPr>
              <a:t>There are </a:t>
            </a:r>
            <a:r>
              <a:rPr lang="en-US" sz="2400" dirty="0">
                <a:solidFill>
                  <a:srgbClr val="FF0000"/>
                </a:solidFill>
                <a:latin typeface="Comic Sans MS" panose="030F0702030302020204" pitchFamily="66" charset="0"/>
              </a:rPr>
              <a:t>12 Health &amp; Social Care regulators in the UK</a:t>
            </a:r>
            <a:r>
              <a:rPr lang="en-US" sz="2400" dirty="0">
                <a:latin typeface="Comic Sans MS" panose="030F0702030302020204" pitchFamily="66" charset="0"/>
              </a:rPr>
              <a:t>, which oversee one or more of the health &amp; social care professions. </a:t>
            </a:r>
          </a:p>
          <a:p>
            <a:r>
              <a:rPr lang="en-US" sz="2400" dirty="0">
                <a:solidFill>
                  <a:srgbClr val="FF0000"/>
                </a:solidFill>
                <a:latin typeface="Comic Sans MS" panose="030F0702030302020204" pitchFamily="66" charset="0"/>
              </a:rPr>
              <a:t>To practice </a:t>
            </a:r>
            <a:r>
              <a:rPr lang="en-US" sz="2400" dirty="0">
                <a:latin typeface="Comic Sans MS" panose="030F0702030302020204" pitchFamily="66" charset="0"/>
              </a:rPr>
              <a:t>in their profession, a person </a:t>
            </a:r>
            <a:r>
              <a:rPr lang="en-US" sz="2400" dirty="0">
                <a:solidFill>
                  <a:srgbClr val="FF0000"/>
                </a:solidFill>
                <a:latin typeface="Comic Sans MS" panose="030F0702030302020204" pitchFamily="66" charset="0"/>
              </a:rPr>
              <a:t>must be registered </a:t>
            </a:r>
            <a:r>
              <a:rPr lang="en-US" sz="2400" dirty="0">
                <a:latin typeface="Comic Sans MS" panose="030F0702030302020204" pitchFamily="66" charset="0"/>
              </a:rPr>
              <a:t>with the relevant regulator. If they are not registered and still practice, then they are breaking the law and they may be prosecuted. </a:t>
            </a:r>
          </a:p>
          <a:p>
            <a:r>
              <a:rPr lang="en-US" sz="2400" dirty="0">
                <a:latin typeface="Comic Sans MS" panose="030F0702030302020204" pitchFamily="66" charset="0"/>
              </a:rPr>
              <a:t>The </a:t>
            </a:r>
            <a:r>
              <a:rPr lang="en-US" sz="2400" dirty="0">
                <a:solidFill>
                  <a:srgbClr val="FF0000"/>
                </a:solidFill>
                <a:latin typeface="Comic Sans MS" panose="030F0702030302020204" pitchFamily="66" charset="0"/>
              </a:rPr>
              <a:t>aim of the registers is to ensure the public are protected</a:t>
            </a:r>
            <a:r>
              <a:rPr lang="en-US" sz="2400" dirty="0">
                <a:latin typeface="Comic Sans MS" panose="030F0702030302020204" pitchFamily="66" charset="0"/>
              </a:rPr>
              <a:t>. All the practitioners on the register have demonstrated that they have met the standards set. </a:t>
            </a:r>
          </a:p>
          <a:p>
            <a:r>
              <a:rPr lang="en-US" sz="2400" dirty="0">
                <a:latin typeface="Comic Sans MS" panose="030F0702030302020204" pitchFamily="66" charset="0"/>
              </a:rPr>
              <a:t>The Professional Standards Authority for Health &amp; Social Care - responsible for overseeing the health &amp; care professional regulatory bodies. It assesses their performance, conducts audits, </a:t>
            </a:r>
            <a:r>
              <a:rPr lang="en-US" sz="2400" dirty="0" err="1">
                <a:latin typeface="Comic Sans MS" panose="030F0702030302020204" pitchFamily="66" charset="0"/>
              </a:rPr>
              <a:t>scrutinises</a:t>
            </a:r>
            <a:r>
              <a:rPr lang="en-US" sz="2400" dirty="0">
                <a:latin typeface="Comic Sans MS" panose="030F0702030302020204" pitchFamily="66" charset="0"/>
              </a:rPr>
              <a:t> their decisions and reports to Parliament. It also sets standards for </a:t>
            </a:r>
            <a:r>
              <a:rPr lang="en-US" sz="2400" dirty="0" err="1">
                <a:latin typeface="Comic Sans MS" panose="030F0702030302020204" pitchFamily="66" charset="0"/>
              </a:rPr>
              <a:t>organisations</a:t>
            </a:r>
            <a:r>
              <a:rPr lang="en-US" sz="2400" dirty="0">
                <a:latin typeface="Comic Sans MS" panose="030F0702030302020204" pitchFamily="66" charset="0"/>
              </a:rPr>
              <a:t> holding voluntary registers for health &amp; social care occupations &amp; accredits those that meet them</a:t>
            </a:r>
          </a:p>
          <a:p>
            <a:r>
              <a:rPr lang="en-US" sz="2400" dirty="0">
                <a:solidFill>
                  <a:srgbClr val="FF0000"/>
                </a:solidFill>
                <a:latin typeface="Comic Sans MS" panose="030F0702030302020204" pitchFamily="66" charset="0"/>
              </a:rPr>
              <a:t>Which regulatory bodies are you already aware of?</a:t>
            </a:r>
            <a:endParaRPr lang="en-GB" sz="2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67757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38461"/>
          </a:xfrm>
        </p:spPr>
        <p:txBody>
          <a:bodyPr>
            <a:normAutofit fontScale="90000"/>
          </a:bodyPr>
          <a:lstStyle/>
          <a:p>
            <a:r>
              <a:rPr lang="en-GB" sz="3600" dirty="0">
                <a:latin typeface="Comic Sans MS" panose="030F0702030302020204" pitchFamily="66" charset="0"/>
              </a:rPr>
              <a:t>Regulators &amp; the professions they regulate in England.</a:t>
            </a:r>
          </a:p>
        </p:txBody>
      </p:sp>
      <p:sp>
        <p:nvSpPr>
          <p:cNvPr id="3" name="Content Placeholder 2"/>
          <p:cNvSpPr>
            <a:spLocks noGrp="1"/>
          </p:cNvSpPr>
          <p:nvPr>
            <p:ph idx="1"/>
          </p:nvPr>
        </p:nvSpPr>
        <p:spPr>
          <a:xfrm>
            <a:off x="283779" y="1103586"/>
            <a:ext cx="11634952" cy="5073377"/>
          </a:xfrm>
        </p:spPr>
        <p:txBody>
          <a:bodyPr>
            <a:noAutofit/>
          </a:bodyPr>
          <a:lstStyle/>
          <a:p>
            <a:r>
              <a:rPr lang="en-US" sz="2000" b="1" dirty="0">
                <a:solidFill>
                  <a:srgbClr val="FF0000"/>
                </a:solidFill>
                <a:latin typeface="Comic Sans MS" panose="030F0702030302020204" pitchFamily="66" charset="0"/>
              </a:rPr>
              <a:t>General Medical Council (GMC) </a:t>
            </a:r>
            <a:r>
              <a:rPr lang="en-US" sz="2000" b="1" dirty="0">
                <a:latin typeface="Comic Sans MS" panose="030F0702030302020204" pitchFamily="66" charset="0"/>
              </a:rPr>
              <a:t> - </a:t>
            </a:r>
            <a:r>
              <a:rPr lang="en-US" sz="2000" dirty="0">
                <a:latin typeface="Comic Sans MS" panose="030F0702030302020204" pitchFamily="66" charset="0"/>
              </a:rPr>
              <a:t>Doctors</a:t>
            </a:r>
          </a:p>
          <a:p>
            <a:r>
              <a:rPr lang="en-US" sz="2000" b="1" dirty="0">
                <a:solidFill>
                  <a:srgbClr val="7030A0"/>
                </a:solidFill>
                <a:latin typeface="Comic Sans MS" panose="030F0702030302020204" pitchFamily="66" charset="0"/>
              </a:rPr>
              <a:t>Nursing and Midwifery Council (NMC) </a:t>
            </a:r>
            <a:r>
              <a:rPr lang="en-US" sz="2000" b="1" dirty="0">
                <a:latin typeface="Comic Sans MS" panose="030F0702030302020204" pitchFamily="66" charset="0"/>
              </a:rPr>
              <a:t>– </a:t>
            </a:r>
            <a:r>
              <a:rPr lang="en-US" sz="2000" dirty="0">
                <a:latin typeface="Comic Sans MS" panose="030F0702030302020204" pitchFamily="66" charset="0"/>
              </a:rPr>
              <a:t>Nurses, midwives &amp; health visitors</a:t>
            </a:r>
          </a:p>
          <a:p>
            <a:r>
              <a:rPr lang="en-US" sz="2000" b="1" dirty="0">
                <a:solidFill>
                  <a:srgbClr val="00B050"/>
                </a:solidFill>
                <a:latin typeface="Comic Sans MS" panose="030F0702030302020204" pitchFamily="66" charset="0"/>
              </a:rPr>
              <a:t>Health and Care Professions Council (HCPC) </a:t>
            </a:r>
            <a:r>
              <a:rPr lang="en-US" sz="2000" b="1" dirty="0">
                <a:latin typeface="Comic Sans MS" panose="030F0702030302020204" pitchFamily="66" charset="0"/>
              </a:rPr>
              <a:t>-</a:t>
            </a:r>
            <a:r>
              <a:rPr lang="en-US" sz="2000" dirty="0">
                <a:latin typeface="Comic Sans MS" panose="030F0702030302020204" pitchFamily="66" charset="0"/>
              </a:rPr>
              <a:t>Arts therapists, biomedical scientists, chiropodists / podiatrists, clinical scientists, dietitians, hearing aid dispensers, occupational therapists, operating department practitioners, orthoptists, paramedics, physiotherapists, practitioner psychologists, </a:t>
            </a:r>
            <a:r>
              <a:rPr lang="en-US" sz="2000" dirty="0" err="1">
                <a:latin typeface="Comic Sans MS" panose="030F0702030302020204" pitchFamily="66" charset="0"/>
              </a:rPr>
              <a:t>prosthetist</a:t>
            </a:r>
            <a:r>
              <a:rPr lang="en-US" sz="2000" dirty="0">
                <a:latin typeface="Comic Sans MS" panose="030F0702030302020204" pitchFamily="66" charset="0"/>
              </a:rPr>
              <a:t>, radiographers, </a:t>
            </a:r>
            <a:r>
              <a:rPr lang="en-US" sz="2000" b="1" dirty="0">
                <a:latin typeface="Comic Sans MS" panose="030F0702030302020204" pitchFamily="66" charset="0"/>
              </a:rPr>
              <a:t>social workers in England </a:t>
            </a:r>
            <a:r>
              <a:rPr lang="en-US" sz="2000" dirty="0">
                <a:latin typeface="Comic Sans MS" panose="030F0702030302020204" pitchFamily="66" charset="0"/>
              </a:rPr>
              <a:t>&amp; speech and language therapists.</a:t>
            </a:r>
          </a:p>
          <a:p>
            <a:r>
              <a:rPr lang="en-US" sz="2000" b="1" dirty="0">
                <a:solidFill>
                  <a:srgbClr val="0070C0"/>
                </a:solidFill>
                <a:latin typeface="Comic Sans MS" panose="030F0702030302020204" pitchFamily="66" charset="0"/>
              </a:rPr>
              <a:t>General Chiropractic Council (GCC) </a:t>
            </a:r>
            <a:r>
              <a:rPr lang="en-US" sz="2000" b="1" dirty="0">
                <a:latin typeface="Comic Sans MS" panose="030F0702030302020204" pitchFamily="66" charset="0"/>
              </a:rPr>
              <a:t>-</a:t>
            </a:r>
            <a:r>
              <a:rPr lang="en-US" sz="2000" dirty="0">
                <a:latin typeface="Comic Sans MS" panose="030F0702030302020204" pitchFamily="66" charset="0"/>
              </a:rPr>
              <a:t>Chiropractors</a:t>
            </a:r>
          </a:p>
          <a:p>
            <a:r>
              <a:rPr lang="en-US" sz="2000" b="1" dirty="0">
                <a:solidFill>
                  <a:schemeClr val="accent4">
                    <a:lumMod val="75000"/>
                  </a:schemeClr>
                </a:solidFill>
                <a:latin typeface="Comic Sans MS" panose="030F0702030302020204" pitchFamily="66" charset="0"/>
              </a:rPr>
              <a:t>General Dental Council (GDC) </a:t>
            </a:r>
            <a:r>
              <a:rPr lang="en-US" sz="2000" b="1" dirty="0">
                <a:latin typeface="Comic Sans MS" panose="030F0702030302020204" pitchFamily="66" charset="0"/>
              </a:rPr>
              <a:t>-</a:t>
            </a:r>
            <a:r>
              <a:rPr lang="en-US" sz="2000" dirty="0">
                <a:latin typeface="Comic Sans MS" panose="030F0702030302020204" pitchFamily="66" charset="0"/>
              </a:rPr>
              <a:t>Dentists, clinical dental technicians, dental hygienists, dental nurses, dental technicians, dental therapists, and orthodontic therapists</a:t>
            </a:r>
          </a:p>
          <a:p>
            <a:r>
              <a:rPr lang="en-US" sz="2000" b="1" dirty="0">
                <a:solidFill>
                  <a:schemeClr val="accent6">
                    <a:lumMod val="75000"/>
                  </a:schemeClr>
                </a:solidFill>
                <a:latin typeface="Comic Sans MS" panose="030F0702030302020204" pitchFamily="66" charset="0"/>
              </a:rPr>
              <a:t>General Osteopathic Council (</a:t>
            </a:r>
            <a:r>
              <a:rPr lang="en-US" sz="2000" b="1" dirty="0" err="1">
                <a:solidFill>
                  <a:schemeClr val="accent6">
                    <a:lumMod val="75000"/>
                  </a:schemeClr>
                </a:solidFill>
                <a:latin typeface="Comic Sans MS" panose="030F0702030302020204" pitchFamily="66" charset="0"/>
              </a:rPr>
              <a:t>GOsC</a:t>
            </a:r>
            <a:r>
              <a:rPr lang="en-US" sz="2000" b="1" dirty="0">
                <a:solidFill>
                  <a:schemeClr val="accent6">
                    <a:lumMod val="75000"/>
                  </a:schemeClr>
                </a:solidFill>
                <a:latin typeface="Comic Sans MS" panose="030F0702030302020204" pitchFamily="66" charset="0"/>
              </a:rPr>
              <a:t>)</a:t>
            </a:r>
            <a:r>
              <a:rPr lang="en-US" sz="2000" b="1" dirty="0">
                <a:latin typeface="Comic Sans MS" panose="030F0702030302020204" pitchFamily="66" charset="0"/>
              </a:rPr>
              <a:t> -</a:t>
            </a:r>
            <a:r>
              <a:rPr lang="en-US" sz="2000" dirty="0">
                <a:latin typeface="Comic Sans MS" panose="030F0702030302020204" pitchFamily="66" charset="0"/>
              </a:rPr>
              <a:t>Osteopaths</a:t>
            </a:r>
          </a:p>
          <a:p>
            <a:r>
              <a:rPr lang="en-US" sz="2000" b="1" dirty="0">
                <a:solidFill>
                  <a:srgbClr val="FF0000"/>
                </a:solidFill>
                <a:latin typeface="Comic Sans MS" panose="030F0702030302020204" pitchFamily="66" charset="0"/>
              </a:rPr>
              <a:t>General Optical Council (GOC) </a:t>
            </a:r>
            <a:r>
              <a:rPr lang="en-US" sz="2000" b="1" dirty="0">
                <a:latin typeface="Comic Sans MS" panose="030F0702030302020204" pitchFamily="66" charset="0"/>
              </a:rPr>
              <a:t>-</a:t>
            </a:r>
            <a:r>
              <a:rPr lang="en-US" sz="2000" dirty="0">
                <a:latin typeface="Comic Sans MS" panose="030F0702030302020204" pitchFamily="66" charset="0"/>
              </a:rPr>
              <a:t>Opticians (optometrists and dispensing opticians)</a:t>
            </a:r>
          </a:p>
          <a:p>
            <a:r>
              <a:rPr lang="en-US" sz="2000" b="1" dirty="0">
                <a:solidFill>
                  <a:srgbClr val="7030A0"/>
                </a:solidFill>
                <a:latin typeface="Comic Sans MS" panose="030F0702030302020204" pitchFamily="66" charset="0"/>
              </a:rPr>
              <a:t>General Pharmaceutical Council (</a:t>
            </a:r>
            <a:r>
              <a:rPr lang="en-US" sz="2000" b="1" dirty="0" err="1">
                <a:solidFill>
                  <a:srgbClr val="7030A0"/>
                </a:solidFill>
                <a:latin typeface="Comic Sans MS" panose="030F0702030302020204" pitchFamily="66" charset="0"/>
              </a:rPr>
              <a:t>GPhC</a:t>
            </a:r>
            <a:r>
              <a:rPr lang="en-US" sz="2000" b="1" dirty="0">
                <a:solidFill>
                  <a:srgbClr val="7030A0"/>
                </a:solidFill>
                <a:latin typeface="Comic Sans MS" panose="030F0702030302020204" pitchFamily="66" charset="0"/>
              </a:rPr>
              <a:t>)  </a:t>
            </a:r>
            <a:r>
              <a:rPr lang="en-US" sz="2000" dirty="0">
                <a:latin typeface="Comic Sans MS" panose="030F0702030302020204" pitchFamily="66" charset="0"/>
              </a:rPr>
              <a:t>Pharmacists, pharmacy technicians and pharmacy premises in England, Scotland and Wales</a:t>
            </a:r>
          </a:p>
        </p:txBody>
      </p:sp>
    </p:spTree>
    <p:extLst>
      <p:ext uri="{BB962C8B-B14F-4D97-AF65-F5344CB8AC3E}">
        <p14:creationId xmlns:p14="http://schemas.microsoft.com/office/powerpoint/2010/main" val="1446733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Regulators in other parts of the UK</a:t>
            </a:r>
          </a:p>
        </p:txBody>
      </p:sp>
      <p:sp>
        <p:nvSpPr>
          <p:cNvPr id="3" name="Content Placeholder 2"/>
          <p:cNvSpPr>
            <a:spLocks noGrp="1"/>
          </p:cNvSpPr>
          <p:nvPr>
            <p:ph idx="1"/>
          </p:nvPr>
        </p:nvSpPr>
        <p:spPr/>
        <p:txBody>
          <a:bodyPr>
            <a:normAutofit fontScale="92500" lnSpcReduction="10000"/>
          </a:bodyPr>
          <a:lstStyle/>
          <a:p>
            <a:r>
              <a:rPr lang="en-US" b="1" dirty="0">
                <a:latin typeface="Comic Sans MS" panose="030F0702030302020204" pitchFamily="66" charset="0"/>
              </a:rPr>
              <a:t>Care Council for Wales -</a:t>
            </a:r>
            <a:r>
              <a:rPr lang="en-US" dirty="0">
                <a:latin typeface="Comic Sans MS" panose="030F0702030302020204" pitchFamily="66" charset="0"/>
              </a:rPr>
              <a:t>Social care workers, qualified social workers, and social work students on approved degree courses in Wales</a:t>
            </a:r>
            <a:br>
              <a:rPr lang="en-US" dirty="0">
                <a:latin typeface="Comic Sans MS" panose="030F0702030302020204" pitchFamily="66" charset="0"/>
              </a:rPr>
            </a:br>
            <a:endParaRPr lang="en-US" dirty="0">
              <a:latin typeface="Comic Sans MS" panose="030F0702030302020204" pitchFamily="66" charset="0"/>
            </a:endParaRPr>
          </a:p>
          <a:p>
            <a:r>
              <a:rPr lang="en-US" b="1" dirty="0">
                <a:latin typeface="Comic Sans MS" panose="030F0702030302020204" pitchFamily="66" charset="0"/>
              </a:rPr>
              <a:t>Northern Ireland Social Care Council (NISCC) -</a:t>
            </a:r>
            <a:r>
              <a:rPr lang="en-US" dirty="0">
                <a:latin typeface="Comic Sans MS" panose="030F0702030302020204" pitchFamily="66" charset="0"/>
              </a:rPr>
              <a:t>Social care workers, qualified social workers, and social work students on approved degree courses in Northern Ireland</a:t>
            </a:r>
          </a:p>
          <a:p>
            <a:r>
              <a:rPr lang="en-US" b="1" dirty="0">
                <a:latin typeface="Comic Sans MS" panose="030F0702030302020204" pitchFamily="66" charset="0"/>
              </a:rPr>
              <a:t>Pharmaceutical Society of Northern Ireland (PSNI) </a:t>
            </a:r>
            <a:r>
              <a:rPr lang="en-US" dirty="0">
                <a:latin typeface="Comic Sans MS" panose="030F0702030302020204" pitchFamily="66" charset="0"/>
              </a:rPr>
              <a:t>Pharmacists and pharmacy premises in Northern Ireland</a:t>
            </a:r>
          </a:p>
          <a:p>
            <a:r>
              <a:rPr lang="en-US" b="1" dirty="0">
                <a:latin typeface="Comic Sans MS" panose="030F0702030302020204" pitchFamily="66" charset="0"/>
              </a:rPr>
              <a:t>Scottish Social Services Council (SSSC) -</a:t>
            </a:r>
            <a:r>
              <a:rPr lang="en-US" dirty="0">
                <a:latin typeface="Comic Sans MS" panose="030F0702030302020204" pitchFamily="66" charset="0"/>
              </a:rPr>
              <a:t>Social care workers, qualified social workers, and social work students on approved degree courses in Scotland</a:t>
            </a:r>
          </a:p>
          <a:p>
            <a:pPr marL="0" indent="0">
              <a:buNone/>
            </a:pPr>
            <a:endParaRPr lang="en-GB" dirty="0">
              <a:latin typeface="Comic Sans MS" panose="030F0702030302020204" pitchFamily="66" charset="0"/>
            </a:endParaRPr>
          </a:p>
          <a:p>
            <a:endParaRPr lang="en-GB" dirty="0"/>
          </a:p>
        </p:txBody>
      </p:sp>
    </p:spTree>
    <p:extLst>
      <p:ext uri="{BB962C8B-B14F-4D97-AF65-F5344CB8AC3E}">
        <p14:creationId xmlns:p14="http://schemas.microsoft.com/office/powerpoint/2010/main" val="2304254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Working in Healthcare.</a:t>
            </a:r>
          </a:p>
        </p:txBody>
      </p:sp>
      <p:pic>
        <p:nvPicPr>
          <p:cNvPr id="5" name="Picture 4" descr="&lt;strong&gt;Health Care&lt;/strong&gt; Worker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1433" y="365125"/>
            <a:ext cx="1712976" cy="2123242"/>
          </a:xfrm>
          <a:prstGeom prst="rect">
            <a:avLst/>
          </a:prstGeom>
        </p:spPr>
      </p:pic>
      <p:sp>
        <p:nvSpPr>
          <p:cNvPr id="3" name="Content Placeholder 2"/>
          <p:cNvSpPr>
            <a:spLocks noGrp="1"/>
          </p:cNvSpPr>
          <p:nvPr>
            <p:ph idx="1"/>
          </p:nvPr>
        </p:nvSpPr>
        <p:spPr/>
        <p:txBody>
          <a:bodyPr>
            <a:normAutofit lnSpcReduction="10000"/>
          </a:bodyPr>
          <a:lstStyle/>
          <a:p>
            <a:r>
              <a:rPr lang="en-GB" dirty="0">
                <a:solidFill>
                  <a:srgbClr val="FF0000"/>
                </a:solidFill>
                <a:latin typeface="Comic Sans MS" panose="030F0702030302020204" pitchFamily="66" charset="0"/>
              </a:rPr>
              <a:t>There are about 4.2 million people in the UK who </a:t>
            </a:r>
          </a:p>
          <a:p>
            <a:pPr marL="0" indent="0">
              <a:buNone/>
            </a:pPr>
            <a:r>
              <a:rPr lang="en-GB" dirty="0">
                <a:solidFill>
                  <a:srgbClr val="FF0000"/>
                </a:solidFill>
                <a:latin typeface="Comic Sans MS" panose="030F0702030302020204" pitchFamily="66" charset="0"/>
              </a:rPr>
              <a:t>   work in healthcare.</a:t>
            </a:r>
          </a:p>
          <a:p>
            <a:r>
              <a:rPr lang="en-GB" dirty="0">
                <a:solidFill>
                  <a:srgbClr val="0070C0"/>
                </a:solidFill>
                <a:latin typeface="Comic Sans MS" panose="030F0702030302020204" pitchFamily="66" charset="0"/>
              </a:rPr>
              <a:t>The National Health Service (NHS) employs up to a million people in England</a:t>
            </a:r>
          </a:p>
          <a:p>
            <a:r>
              <a:rPr lang="en-GB" dirty="0">
                <a:solidFill>
                  <a:srgbClr val="00B050"/>
                </a:solidFill>
                <a:latin typeface="Comic Sans MS" panose="030F0702030302020204" pitchFamily="66" charset="0"/>
              </a:rPr>
              <a:t>There are over 300 different National Health Service careers, from radiographers and doctors to specialist nurses, caterers and accountants.</a:t>
            </a:r>
            <a:r>
              <a:rPr lang="en-GB" dirty="0">
                <a:solidFill>
                  <a:srgbClr val="00B050"/>
                </a:solidFill>
              </a:rPr>
              <a:t> </a:t>
            </a:r>
          </a:p>
          <a:p>
            <a:r>
              <a:rPr lang="en-GB" dirty="0">
                <a:solidFill>
                  <a:srgbClr val="00B050"/>
                </a:solidFill>
                <a:hlinkClick r:id="rId3"/>
              </a:rPr>
              <a:t>https://www.stepintothenhs.nhs.uk/videos/job-titles</a:t>
            </a:r>
            <a:r>
              <a:rPr lang="en-GB" dirty="0">
                <a:solidFill>
                  <a:srgbClr val="00B050"/>
                </a:solidFill>
              </a:rPr>
              <a:t> </a:t>
            </a:r>
          </a:p>
          <a:p>
            <a:r>
              <a:rPr lang="en-GB" dirty="0">
                <a:solidFill>
                  <a:srgbClr val="7030A0"/>
                </a:solidFill>
                <a:latin typeface="Comic Sans MS" panose="030F0702030302020204" pitchFamily="66" charset="0"/>
              </a:rPr>
              <a:t>The private sector employs many more people in private hospitals, clinics and nursing homes. </a:t>
            </a:r>
          </a:p>
          <a:p>
            <a:endParaRPr lang="en-GB" dirty="0">
              <a:solidFill>
                <a:srgbClr val="7030A0"/>
              </a:solidFill>
              <a:latin typeface="Comic Sans MS" panose="030F0702030302020204" pitchFamily="66" charset="0"/>
            </a:endParaRPr>
          </a:p>
        </p:txBody>
      </p:sp>
    </p:spTree>
    <p:extLst>
      <p:ext uri="{BB962C8B-B14F-4D97-AF65-F5344CB8AC3E}">
        <p14:creationId xmlns:p14="http://schemas.microsoft.com/office/powerpoint/2010/main" val="459411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1158875"/>
          </a:xfrm>
        </p:spPr>
        <p:txBody>
          <a:bodyPr/>
          <a:lstStyle/>
          <a:p>
            <a:r>
              <a:rPr lang="en-GB" dirty="0">
                <a:latin typeface="Comic Sans MS" panose="030F0702030302020204" pitchFamily="66" charset="0"/>
              </a:rPr>
              <a:t>Health Care Practitioners</a:t>
            </a:r>
          </a:p>
        </p:txBody>
      </p:sp>
      <p:sp>
        <p:nvSpPr>
          <p:cNvPr id="6" name="Content Placeholder 5"/>
          <p:cNvSpPr>
            <a:spLocks noGrp="1"/>
          </p:cNvSpPr>
          <p:nvPr>
            <p:ph sz="half" idx="1"/>
          </p:nvPr>
        </p:nvSpPr>
        <p:spPr>
          <a:xfrm>
            <a:off x="838200" y="1524001"/>
            <a:ext cx="5181600" cy="4438650"/>
          </a:xfrm>
        </p:spPr>
        <p:txBody>
          <a:bodyPr>
            <a:normAutofit fontScale="92500" lnSpcReduction="10000"/>
          </a:bodyPr>
          <a:lstStyle/>
          <a:p>
            <a:r>
              <a:rPr lang="en-GB" dirty="0">
                <a:latin typeface="Comic Sans MS" panose="030F0702030302020204" pitchFamily="66" charset="0"/>
              </a:rPr>
              <a:t>Nursing &amp; Midwifery – </a:t>
            </a:r>
          </a:p>
          <a:p>
            <a:pPr marL="0" indent="0">
              <a:buNone/>
            </a:pPr>
            <a:r>
              <a:rPr lang="en-GB" dirty="0">
                <a:solidFill>
                  <a:srgbClr val="FF0000"/>
                </a:solidFill>
                <a:latin typeface="Comic Sans MS" panose="030F0702030302020204" pitchFamily="66" charset="0"/>
              </a:rPr>
              <a:t>Adult nurse, Children’s nurse, Mental Health nurse, Learning Disability Nurse, Midwife, Health Visitor.</a:t>
            </a:r>
          </a:p>
          <a:p>
            <a:r>
              <a:rPr lang="en-GB" dirty="0">
                <a:latin typeface="Comic Sans MS" panose="030F0702030302020204" pitchFamily="66" charset="0"/>
              </a:rPr>
              <a:t>Doctors &amp; Dentists </a:t>
            </a:r>
          </a:p>
          <a:p>
            <a:r>
              <a:rPr lang="en-GB" dirty="0">
                <a:latin typeface="Comic Sans MS" panose="030F0702030302020204" pitchFamily="66" charset="0"/>
              </a:rPr>
              <a:t>Professions allied to Health  - </a:t>
            </a:r>
          </a:p>
          <a:p>
            <a:pPr marL="0" indent="0">
              <a:buNone/>
            </a:pPr>
            <a:r>
              <a:rPr lang="en-GB" dirty="0">
                <a:solidFill>
                  <a:srgbClr val="00B050"/>
                </a:solidFill>
                <a:latin typeface="Comic Sans MS" panose="030F0702030302020204" pitchFamily="66" charset="0"/>
              </a:rPr>
              <a:t>Dietician, physiotherapist, occupational therapist, radiographer, podiatrist, speech &amp; language therapist</a:t>
            </a:r>
          </a:p>
        </p:txBody>
      </p:sp>
      <p:sp>
        <p:nvSpPr>
          <p:cNvPr id="2" name="Content Placeholder 1"/>
          <p:cNvSpPr>
            <a:spLocks noGrp="1"/>
          </p:cNvSpPr>
          <p:nvPr>
            <p:ph sz="half" idx="2"/>
          </p:nvPr>
        </p:nvSpPr>
        <p:spPr>
          <a:xfrm>
            <a:off x="6172199" y="1325217"/>
            <a:ext cx="5648739" cy="4389783"/>
          </a:xfrm>
        </p:spPr>
        <p:txBody>
          <a:bodyPr>
            <a:normAutofit fontScale="92500" lnSpcReduction="10000"/>
          </a:bodyPr>
          <a:lstStyle/>
          <a:p>
            <a:pPr marL="0" indent="0">
              <a:buNone/>
            </a:pPr>
            <a:r>
              <a:rPr lang="en-GB" b="1" u="sng" dirty="0">
                <a:solidFill>
                  <a:srgbClr val="FF0000"/>
                </a:solidFill>
                <a:latin typeface="Comic Sans MS" panose="030F0702030302020204" pitchFamily="66" charset="0"/>
              </a:rPr>
              <a:t>Training &amp; Qualifications</a:t>
            </a:r>
          </a:p>
          <a:p>
            <a:r>
              <a:rPr lang="en-GB" dirty="0">
                <a:latin typeface="Comic Sans MS" panose="030F0702030302020204" pitchFamily="66" charset="0"/>
              </a:rPr>
              <a:t>If you want to work in any of the specialist health professional role identified you will need:</a:t>
            </a:r>
          </a:p>
          <a:p>
            <a:r>
              <a:rPr lang="en-GB" dirty="0">
                <a:latin typeface="Comic Sans MS" panose="030F0702030302020204" pitchFamily="66" charset="0"/>
              </a:rPr>
              <a:t>Good GCSEs</a:t>
            </a:r>
          </a:p>
          <a:p>
            <a:r>
              <a:rPr lang="en-GB" dirty="0">
                <a:latin typeface="Comic Sans MS" panose="030F0702030302020204" pitchFamily="66" charset="0"/>
              </a:rPr>
              <a:t>‘A’ Level or equivalents, which include a level 3 apprenticeship or an Access to HE course. </a:t>
            </a:r>
          </a:p>
          <a:p>
            <a:r>
              <a:rPr lang="en-GB" dirty="0">
                <a:latin typeface="Comic Sans MS" panose="030F0702030302020204" pitchFamily="66" charset="0"/>
              </a:rPr>
              <a:t>You will need to study up to degree level and complete extensive on-the-job training.</a:t>
            </a:r>
          </a:p>
          <a:p>
            <a:endParaRPr lang="en-GB" dirty="0"/>
          </a:p>
        </p:txBody>
      </p:sp>
      <p:sp>
        <p:nvSpPr>
          <p:cNvPr id="3" name="TextBox 2"/>
          <p:cNvSpPr txBox="1"/>
          <p:nvPr/>
        </p:nvSpPr>
        <p:spPr>
          <a:xfrm>
            <a:off x="762413" y="5715000"/>
            <a:ext cx="11058525" cy="1384995"/>
          </a:xfrm>
          <a:prstGeom prst="rect">
            <a:avLst/>
          </a:prstGeom>
          <a:noFill/>
        </p:spPr>
        <p:txBody>
          <a:bodyPr wrap="square" rtlCol="0">
            <a:spAutoFit/>
          </a:bodyPr>
          <a:lstStyle/>
          <a:p>
            <a:r>
              <a:rPr lang="en-GB" sz="2800" i="1" dirty="0">
                <a:solidFill>
                  <a:srgbClr val="FF0000"/>
                </a:solidFill>
                <a:latin typeface="Comic Sans MS" panose="030F0702030302020204" pitchFamily="66" charset="0"/>
              </a:rPr>
              <a:t>Find out more by reading and making a set of notes using</a:t>
            </a:r>
            <a:endParaRPr lang="en-GB" sz="2800" dirty="0">
              <a:latin typeface="Comic Sans MS" panose="030F0702030302020204" pitchFamily="66" charset="0"/>
            </a:endParaRPr>
          </a:p>
          <a:p>
            <a:r>
              <a:rPr lang="en-GB" sz="2800" dirty="0">
                <a:hlinkClick r:id="rId2"/>
              </a:rPr>
              <a:t>https://www.healthcareers.nhs.uk/</a:t>
            </a:r>
            <a:endParaRPr lang="en-GB" sz="2800" dirty="0"/>
          </a:p>
          <a:p>
            <a:endParaRPr lang="en-GB" sz="2800" dirty="0"/>
          </a:p>
        </p:txBody>
      </p:sp>
    </p:spTree>
    <p:extLst>
      <p:ext uri="{BB962C8B-B14F-4D97-AF65-F5344CB8AC3E}">
        <p14:creationId xmlns:p14="http://schemas.microsoft.com/office/powerpoint/2010/main" val="3717503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8788"/>
          </a:xfrm>
        </p:spPr>
        <p:txBody>
          <a:bodyPr>
            <a:normAutofit fontScale="90000"/>
          </a:bodyPr>
          <a:lstStyle/>
          <a:p>
            <a:r>
              <a:rPr lang="en-GB" dirty="0">
                <a:latin typeface="Comic Sans MS" panose="030F0702030302020204" pitchFamily="66" charset="0"/>
              </a:rPr>
              <a:t>Other Jobs within Health Care</a:t>
            </a:r>
          </a:p>
        </p:txBody>
      </p:sp>
      <p:sp>
        <p:nvSpPr>
          <p:cNvPr id="3" name="Content Placeholder 2"/>
          <p:cNvSpPr>
            <a:spLocks noGrp="1"/>
          </p:cNvSpPr>
          <p:nvPr>
            <p:ph sz="half" idx="1"/>
          </p:nvPr>
        </p:nvSpPr>
        <p:spPr>
          <a:xfrm>
            <a:off x="502755" y="1244734"/>
            <a:ext cx="5181600" cy="3485322"/>
          </a:xfrm>
        </p:spPr>
        <p:txBody>
          <a:bodyPr>
            <a:normAutofit fontScale="77500" lnSpcReduction="20000"/>
          </a:bodyPr>
          <a:lstStyle/>
          <a:p>
            <a:r>
              <a:rPr lang="en-GB" dirty="0">
                <a:latin typeface="Comic Sans MS" panose="030F0702030302020204" pitchFamily="66" charset="0"/>
              </a:rPr>
              <a:t>Clinical support staff work with nurses, midwives, doctors &amp; allied health professionals to deliver high-quality care.</a:t>
            </a:r>
            <a:r>
              <a:rPr lang="en-GB" dirty="0">
                <a:solidFill>
                  <a:srgbClr val="FF0000"/>
                </a:solidFill>
                <a:latin typeface="Comic Sans MS" panose="030F0702030302020204" pitchFamily="66" charset="0"/>
              </a:rPr>
              <a:t> </a:t>
            </a:r>
          </a:p>
          <a:p>
            <a:r>
              <a:rPr lang="en-GB" dirty="0">
                <a:latin typeface="Comic Sans MS" panose="030F0702030302020204" pitchFamily="66" charset="0"/>
              </a:rPr>
              <a:t>Many of these roles involve looking after the general well-being and comfort of patients. </a:t>
            </a:r>
          </a:p>
          <a:p>
            <a:r>
              <a:rPr lang="en-GB" dirty="0">
                <a:latin typeface="Comic Sans MS" panose="030F0702030302020204" pitchFamily="66" charset="0"/>
              </a:rPr>
              <a:t>Clinical support roles can offer an entry route into careers such as nursing &amp; midwifery for people with few academic qualifications.</a:t>
            </a:r>
            <a:endParaRPr lang="en-GB" dirty="0"/>
          </a:p>
        </p:txBody>
      </p:sp>
      <p:sp>
        <p:nvSpPr>
          <p:cNvPr id="4" name="Content Placeholder 3"/>
          <p:cNvSpPr>
            <a:spLocks noGrp="1"/>
          </p:cNvSpPr>
          <p:nvPr>
            <p:ph sz="half" idx="2"/>
          </p:nvPr>
        </p:nvSpPr>
        <p:spPr>
          <a:xfrm>
            <a:off x="6096000" y="1183620"/>
            <a:ext cx="5661991" cy="2401818"/>
          </a:xfrm>
        </p:spPr>
        <p:txBody>
          <a:bodyPr>
            <a:normAutofit fontScale="77500" lnSpcReduction="20000"/>
          </a:bodyPr>
          <a:lstStyle/>
          <a:p>
            <a:pPr marL="0" indent="0">
              <a:buNone/>
            </a:pPr>
            <a:r>
              <a:rPr lang="en-GB" u="sng" dirty="0">
                <a:solidFill>
                  <a:srgbClr val="FF0000"/>
                </a:solidFill>
                <a:latin typeface="Comic Sans MS" panose="030F0702030302020204" pitchFamily="66" charset="0"/>
              </a:rPr>
              <a:t>Training &amp; Qualifications</a:t>
            </a:r>
          </a:p>
          <a:p>
            <a:r>
              <a:rPr lang="en-GB" dirty="0">
                <a:latin typeface="Comic Sans MS" panose="030F0702030302020204" pitchFamily="66" charset="0"/>
              </a:rPr>
              <a:t>You can enter most clinical support roles with GCSEs. – Maths &amp; English for some you may need science. </a:t>
            </a:r>
          </a:p>
          <a:p>
            <a:r>
              <a:rPr lang="en-GB" dirty="0">
                <a:latin typeface="Comic Sans MS" panose="030F0702030302020204" pitchFamily="66" charset="0"/>
              </a:rPr>
              <a:t>Training will vary according to the role but may be through an apprenticeship routes, gaining qualifications as you work</a:t>
            </a:r>
          </a:p>
        </p:txBody>
      </p:sp>
      <p:sp>
        <p:nvSpPr>
          <p:cNvPr id="5" name="TextBox 4"/>
          <p:cNvSpPr txBox="1"/>
          <p:nvPr/>
        </p:nvSpPr>
        <p:spPr>
          <a:xfrm>
            <a:off x="356153" y="4980877"/>
            <a:ext cx="5474804" cy="1569660"/>
          </a:xfrm>
          <a:prstGeom prst="rect">
            <a:avLst/>
          </a:prstGeom>
          <a:noFill/>
        </p:spPr>
        <p:txBody>
          <a:bodyPr wrap="square" rtlCol="0">
            <a:spAutoFit/>
          </a:bodyPr>
          <a:lstStyle/>
          <a:p>
            <a:r>
              <a:rPr lang="en-GB" sz="2400" i="1" dirty="0">
                <a:solidFill>
                  <a:srgbClr val="FF0000"/>
                </a:solidFill>
                <a:latin typeface="Comic Sans MS" panose="030F0702030302020204" pitchFamily="66" charset="0"/>
              </a:rPr>
              <a:t>Find out more by reading and making a set of notes using</a:t>
            </a:r>
            <a:endParaRPr lang="en-GB" sz="2400" dirty="0">
              <a:latin typeface="Comic Sans MS" panose="030F0702030302020204" pitchFamily="66" charset="0"/>
            </a:endParaRPr>
          </a:p>
          <a:p>
            <a:r>
              <a:rPr lang="en-GB" sz="2400" dirty="0">
                <a:hlinkClick r:id="rId2"/>
              </a:rPr>
              <a:t>https://www.healthcareers.nhs.uk/explore-roles/clinical-support-staff</a:t>
            </a:r>
            <a:endParaRPr lang="en-GB" sz="2400" dirty="0"/>
          </a:p>
        </p:txBody>
      </p:sp>
      <p:sp>
        <p:nvSpPr>
          <p:cNvPr id="6" name="TextBox 5"/>
          <p:cNvSpPr txBox="1"/>
          <p:nvPr/>
        </p:nvSpPr>
        <p:spPr>
          <a:xfrm>
            <a:off x="6238460" y="3823764"/>
            <a:ext cx="5847523" cy="3046988"/>
          </a:xfrm>
          <a:prstGeom prst="rect">
            <a:avLst/>
          </a:prstGeom>
          <a:noFill/>
        </p:spPr>
        <p:txBody>
          <a:bodyPr wrap="square" rtlCol="0">
            <a:spAutoFit/>
          </a:bodyPr>
          <a:lstStyle/>
          <a:p>
            <a:r>
              <a:rPr lang="en-GB" sz="2400" b="1" u="sng" dirty="0">
                <a:solidFill>
                  <a:srgbClr val="00B050"/>
                </a:solidFill>
                <a:latin typeface="Comic Sans MS" panose="030F0702030302020204" pitchFamily="66" charset="0"/>
              </a:rPr>
              <a:t>Some Examples of Clinical support Roles</a:t>
            </a:r>
          </a:p>
          <a:p>
            <a:r>
              <a:rPr lang="en-GB" sz="2400" dirty="0">
                <a:latin typeface="Comic Sans MS" panose="030F0702030302020204" pitchFamily="66" charset="0"/>
              </a:rPr>
              <a:t>Health Care Assistants, Dietetic Assistants, Physiotherapy Assistants, Health Science Assistants, Radiography Assistants, Midwifery Support Workers, Occupational Therapy Assistants</a:t>
            </a:r>
            <a:endParaRPr lang="en-GB" sz="2400" dirty="0"/>
          </a:p>
        </p:txBody>
      </p:sp>
    </p:spTree>
    <p:extLst>
      <p:ext uri="{BB962C8B-B14F-4D97-AF65-F5344CB8AC3E}">
        <p14:creationId xmlns:p14="http://schemas.microsoft.com/office/powerpoint/2010/main" val="1681099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Working in Social Care</a:t>
            </a:r>
          </a:p>
        </p:txBody>
      </p:sp>
      <p:sp>
        <p:nvSpPr>
          <p:cNvPr id="5" name="Content Placeholder 4"/>
          <p:cNvSpPr>
            <a:spLocks noGrp="1"/>
          </p:cNvSpPr>
          <p:nvPr>
            <p:ph idx="1"/>
          </p:nvPr>
        </p:nvSpPr>
        <p:spPr>
          <a:xfrm>
            <a:off x="838200" y="1690688"/>
            <a:ext cx="10515600" cy="4486275"/>
          </a:xfrm>
        </p:spPr>
        <p:txBody>
          <a:bodyPr>
            <a:normAutofit fontScale="85000" lnSpcReduction="20000"/>
          </a:bodyPr>
          <a:lstStyle/>
          <a:p>
            <a:r>
              <a:rPr lang="en-US" dirty="0">
                <a:solidFill>
                  <a:srgbClr val="00B050"/>
                </a:solidFill>
                <a:latin typeface="Comic Sans MS" panose="030F0702030302020204" pitchFamily="66" charset="0"/>
              </a:rPr>
              <a:t>Social care is about providing physical, emotional and social support to help people live their lives. For various reasons and at different stages in their lives, some people need support to develop and maintain their independence, dignity and control.</a:t>
            </a:r>
          </a:p>
          <a:p>
            <a:pPr marL="0" indent="0">
              <a:buNone/>
            </a:pPr>
            <a:endParaRPr lang="en-US" dirty="0">
              <a:latin typeface="Comic Sans MS" panose="030F0702030302020204" pitchFamily="66" charset="0"/>
            </a:endParaRPr>
          </a:p>
          <a:p>
            <a:r>
              <a:rPr lang="en-US" dirty="0">
                <a:solidFill>
                  <a:srgbClr val="00B0F0"/>
                </a:solidFill>
                <a:latin typeface="Comic Sans MS" panose="030F0702030302020204" pitchFamily="66" charset="0"/>
              </a:rPr>
              <a:t>1.48 million people currently work in the social care sector. This could involve working with  looked after children, disabled younger adults or  and the growing number of older people needing care.</a:t>
            </a:r>
          </a:p>
          <a:p>
            <a:pPr marL="0" indent="0">
              <a:buNone/>
            </a:pPr>
            <a:endParaRPr lang="en-US" dirty="0">
              <a:latin typeface="Comic Sans MS" panose="030F0702030302020204" pitchFamily="66" charset="0"/>
            </a:endParaRPr>
          </a:p>
          <a:p>
            <a:r>
              <a:rPr lang="en-US" dirty="0">
                <a:solidFill>
                  <a:srgbClr val="00B050"/>
                </a:solidFill>
                <a:latin typeface="Comic Sans MS" panose="030F0702030302020204" pitchFamily="66" charset="0"/>
              </a:rPr>
              <a:t>If you work in social care, you could help people in their own homes, in residential homes or in a number of other places such as day </a:t>
            </a:r>
            <a:r>
              <a:rPr lang="en-US" dirty="0" err="1">
                <a:solidFill>
                  <a:srgbClr val="00B050"/>
                </a:solidFill>
                <a:latin typeface="Comic Sans MS" panose="030F0702030302020204" pitchFamily="66" charset="0"/>
              </a:rPr>
              <a:t>centres</a:t>
            </a:r>
            <a:r>
              <a:rPr lang="en-US" dirty="0">
                <a:solidFill>
                  <a:srgbClr val="00B050"/>
                </a:solidFill>
                <a:latin typeface="Comic Sans MS" panose="030F0702030302020204" pitchFamily="66" charset="0"/>
              </a:rPr>
              <a:t> or supported housing.</a:t>
            </a:r>
          </a:p>
          <a:p>
            <a:r>
              <a:rPr lang="en-US" dirty="0">
                <a:solidFill>
                  <a:srgbClr val="00B050"/>
                </a:solidFill>
                <a:latin typeface="Comic Sans MS" panose="030F0702030302020204" pitchFamily="66" charset="0"/>
                <a:hlinkClick r:id="rId2"/>
              </a:rPr>
              <a:t>https://www.healthcareers.nhs.uk/about/working-social-care</a:t>
            </a:r>
            <a:r>
              <a:rPr lang="en-US" dirty="0">
                <a:solidFill>
                  <a:srgbClr val="00B050"/>
                </a:solidFill>
                <a:latin typeface="Comic Sans MS" panose="030F0702030302020204" pitchFamily="66" charset="0"/>
              </a:rPr>
              <a:t> </a:t>
            </a:r>
          </a:p>
        </p:txBody>
      </p:sp>
    </p:spTree>
    <p:extLst>
      <p:ext uri="{BB962C8B-B14F-4D97-AF65-F5344CB8AC3E}">
        <p14:creationId xmlns:p14="http://schemas.microsoft.com/office/powerpoint/2010/main" val="383779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Job roles in Social Care</a:t>
            </a:r>
          </a:p>
        </p:txBody>
      </p:sp>
      <p:sp>
        <p:nvSpPr>
          <p:cNvPr id="3" name="Content Placeholder 2"/>
          <p:cNvSpPr>
            <a:spLocks noGrp="1"/>
          </p:cNvSpPr>
          <p:nvPr>
            <p:ph idx="1"/>
          </p:nvPr>
        </p:nvSpPr>
        <p:spPr/>
        <p:txBody>
          <a:bodyPr/>
          <a:lstStyle/>
          <a:p>
            <a:r>
              <a:rPr lang="en-GB" dirty="0">
                <a:hlinkClick r:id="rId2"/>
              </a:rPr>
              <a:t>https://www.youtube.com/watch?v=OBxmqdBxsS4</a:t>
            </a:r>
          </a:p>
          <a:p>
            <a:endParaRPr lang="en-GB" dirty="0">
              <a:hlinkClick r:id="rId2"/>
            </a:endParaRPr>
          </a:p>
          <a:p>
            <a:r>
              <a:rPr lang="en-GB" dirty="0">
                <a:hlinkClick r:id="rId2"/>
              </a:rPr>
              <a:t>https://www.youtube.com/watch?v=1zmI3NZTsgY</a:t>
            </a:r>
            <a:r>
              <a:rPr lang="en-GB" dirty="0"/>
              <a:t> </a:t>
            </a:r>
          </a:p>
          <a:p>
            <a:endParaRPr lang="en-GB" dirty="0"/>
          </a:p>
          <a:p>
            <a:r>
              <a:rPr lang="en-GB" dirty="0">
                <a:hlinkClick r:id="rId3"/>
              </a:rPr>
              <a:t>https://www.youtube.com/watch?v=ZKnFVGgZPS4</a:t>
            </a:r>
            <a:r>
              <a:rPr lang="en-GB" dirty="0"/>
              <a:t> </a:t>
            </a:r>
          </a:p>
          <a:p>
            <a:endParaRPr lang="en-GB" dirty="0"/>
          </a:p>
        </p:txBody>
      </p:sp>
    </p:spTree>
    <p:extLst>
      <p:ext uri="{BB962C8B-B14F-4D97-AF65-F5344CB8AC3E}">
        <p14:creationId xmlns:p14="http://schemas.microsoft.com/office/powerpoint/2010/main" val="3931472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Comic Sans MS" panose="030F0702030302020204" pitchFamily="66" charset="0"/>
              </a:rPr>
              <a:t>Adult Social Care</a:t>
            </a:r>
          </a:p>
        </p:txBody>
      </p:sp>
      <p:sp>
        <p:nvSpPr>
          <p:cNvPr id="6" name="Content Placeholder 5"/>
          <p:cNvSpPr>
            <a:spLocks noGrp="1"/>
          </p:cNvSpPr>
          <p:nvPr>
            <p:ph idx="1"/>
          </p:nvPr>
        </p:nvSpPr>
        <p:spPr/>
        <p:txBody>
          <a:bodyPr>
            <a:normAutofit fontScale="92500" lnSpcReduction="10000"/>
          </a:bodyPr>
          <a:lstStyle/>
          <a:p>
            <a:r>
              <a:rPr lang="en-GB" dirty="0">
                <a:solidFill>
                  <a:srgbClr val="7030A0"/>
                </a:solidFill>
                <a:latin typeface="Comic Sans MS" panose="030F0702030302020204" pitchFamily="66" charset="0"/>
              </a:rPr>
              <a:t>A growing sector – estimated an extra 275,000 jobs by 2025 to meet growing demand.</a:t>
            </a:r>
          </a:p>
          <a:p>
            <a:r>
              <a:rPr lang="en-GB" dirty="0">
                <a:solidFill>
                  <a:srgbClr val="0070C0"/>
                </a:solidFill>
                <a:latin typeface="Comic Sans MS" panose="030F0702030302020204" pitchFamily="66" charset="0"/>
              </a:rPr>
              <a:t>This type of social care is about providing personal and practical support to help people live their lives. </a:t>
            </a:r>
          </a:p>
          <a:p>
            <a:r>
              <a:rPr lang="en-GB" dirty="0">
                <a:solidFill>
                  <a:srgbClr val="00B050"/>
                </a:solidFill>
                <a:latin typeface="Comic Sans MS" panose="030F0702030302020204" pitchFamily="66" charset="0"/>
              </a:rPr>
              <a:t>It could be supporting someone with a physical disability, autism, a mental health condition, dementia or an elderly person. </a:t>
            </a:r>
          </a:p>
          <a:p>
            <a:r>
              <a:rPr lang="en-GB" dirty="0">
                <a:solidFill>
                  <a:srgbClr val="7030A0"/>
                </a:solidFill>
                <a:latin typeface="Comic Sans MS" panose="030F0702030302020204" pitchFamily="66" charset="0"/>
              </a:rPr>
              <a:t>Areas of employment -care homes, out in the local community, in domiciliary care.</a:t>
            </a:r>
            <a:r>
              <a:rPr lang="en-GB" dirty="0">
                <a:latin typeface="Comic Sans MS" panose="030F0702030302020204" pitchFamily="66" charset="0"/>
              </a:rPr>
              <a:t> </a:t>
            </a:r>
          </a:p>
          <a:p>
            <a:r>
              <a:rPr lang="en-GB" i="1" dirty="0">
                <a:solidFill>
                  <a:srgbClr val="FF0000"/>
                </a:solidFill>
                <a:latin typeface="Comic Sans MS" panose="030F0702030302020204" pitchFamily="66" charset="0"/>
              </a:rPr>
              <a:t>Find out more by reading and making a set of notes using</a:t>
            </a:r>
            <a:endParaRPr lang="en-GB" dirty="0">
              <a:latin typeface="Comic Sans MS" panose="030F0702030302020204" pitchFamily="66" charset="0"/>
            </a:endParaRPr>
          </a:p>
          <a:p>
            <a:r>
              <a:rPr lang="en-GB" dirty="0">
                <a:latin typeface="Comic Sans MS" panose="030F0702030302020204" pitchFamily="66" charset="0"/>
                <a:hlinkClick r:id="rId2"/>
              </a:rPr>
              <a:t>http://www.skillsforcare.org.uk/Care-careers/Think-Care-Careers/Jobs/Job-types-available.aspx</a:t>
            </a:r>
            <a:r>
              <a:rPr lang="en-GB" dirty="0">
                <a:latin typeface="Comic Sans MS" panose="030F0702030302020204" pitchFamily="66" charset="0"/>
              </a:rPr>
              <a:t> </a:t>
            </a:r>
          </a:p>
          <a:p>
            <a:endParaRPr lang="en-GB" dirty="0"/>
          </a:p>
        </p:txBody>
      </p:sp>
    </p:spTree>
    <p:extLst>
      <p:ext uri="{BB962C8B-B14F-4D97-AF65-F5344CB8AC3E}">
        <p14:creationId xmlns:p14="http://schemas.microsoft.com/office/powerpoint/2010/main" val="2784916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latin typeface="Comic Sans MS" panose="030F0702030302020204" pitchFamily="66" charset="0"/>
              </a:rPr>
              <a:t>Early Years Sector</a:t>
            </a:r>
          </a:p>
        </p:txBody>
      </p:sp>
      <p:sp>
        <p:nvSpPr>
          <p:cNvPr id="6" name="Content Placeholder 5"/>
          <p:cNvSpPr>
            <a:spLocks noGrp="1"/>
          </p:cNvSpPr>
          <p:nvPr>
            <p:ph idx="1"/>
          </p:nvPr>
        </p:nvSpPr>
        <p:spPr/>
        <p:txBody>
          <a:bodyPr>
            <a:normAutofit fontScale="92500" lnSpcReduction="10000"/>
          </a:bodyPr>
          <a:lstStyle/>
          <a:p>
            <a:r>
              <a:rPr lang="en-GB" dirty="0">
                <a:latin typeface="Comic Sans MS" panose="030F0702030302020204" pitchFamily="66" charset="0"/>
              </a:rPr>
              <a:t>Early Years is a dynamic and vitally important sector which needs high quality staff at all levels. </a:t>
            </a:r>
          </a:p>
          <a:p>
            <a:r>
              <a:rPr lang="en-GB" dirty="0">
                <a:latin typeface="Comic Sans MS" panose="030F0702030302020204" pitchFamily="66" charset="0"/>
              </a:rPr>
              <a:t>There are many different job roles from nannies &amp; childminders, nursery nurses, early years teachers, teaching assistants.</a:t>
            </a:r>
          </a:p>
          <a:p>
            <a:r>
              <a:rPr lang="en-GB" dirty="0">
                <a:latin typeface="Comic Sans MS" panose="030F0702030302020204" pitchFamily="66" charset="0"/>
                <a:hlinkClick r:id="rId2"/>
              </a:rPr>
              <a:t>https://www.youtube.com/watch?v=Oy2ubGh_dyo</a:t>
            </a:r>
            <a:r>
              <a:rPr lang="en-GB" dirty="0">
                <a:latin typeface="Comic Sans MS" panose="030F0702030302020204" pitchFamily="66" charset="0"/>
              </a:rPr>
              <a:t> </a:t>
            </a:r>
          </a:p>
          <a:p>
            <a:pPr marL="0" indent="0">
              <a:buNone/>
            </a:pPr>
            <a:endParaRPr lang="en-GB" dirty="0">
              <a:latin typeface="Comic Sans MS" panose="030F0702030302020204" pitchFamily="66" charset="0"/>
            </a:endParaRPr>
          </a:p>
          <a:p>
            <a:r>
              <a:rPr lang="en-GB" dirty="0">
                <a:latin typeface="Comic Sans MS" panose="030F0702030302020204" pitchFamily="66" charset="0"/>
                <a:hlinkClick r:id="rId3"/>
              </a:rPr>
              <a:t>https://www.youtube.com/watch?v=KFZ_krwouIs</a:t>
            </a:r>
            <a:r>
              <a:rPr lang="en-GB" dirty="0">
                <a:latin typeface="Comic Sans MS" panose="030F0702030302020204" pitchFamily="66" charset="0"/>
              </a:rPr>
              <a:t> </a:t>
            </a:r>
          </a:p>
          <a:p>
            <a:endParaRPr lang="en-GB" dirty="0">
              <a:latin typeface="Comic Sans MS" panose="030F0702030302020204" pitchFamily="66" charset="0"/>
            </a:endParaRPr>
          </a:p>
          <a:p>
            <a:r>
              <a:rPr lang="en-GB" i="1" dirty="0">
                <a:solidFill>
                  <a:srgbClr val="FF0000"/>
                </a:solidFill>
                <a:latin typeface="Comic Sans MS" panose="030F0702030302020204" pitchFamily="66" charset="0"/>
              </a:rPr>
              <a:t>Find out more by reading and making a set of notes using the pdf on Connect</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98941" y="132115"/>
            <a:ext cx="1913249" cy="1428671"/>
          </a:xfrm>
          <a:prstGeom prst="rect">
            <a:avLst/>
          </a:prstGeom>
        </p:spPr>
      </p:pic>
    </p:spTree>
    <p:extLst>
      <p:ext uri="{BB962C8B-B14F-4D97-AF65-F5344CB8AC3E}">
        <p14:creationId xmlns:p14="http://schemas.microsoft.com/office/powerpoint/2010/main" val="3492432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Different Areas /Sectors of Health &amp; Social Care Work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673171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1067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solidFill>
                <a:srgbClr val="FF0000"/>
              </a:solidFill>
              <a:latin typeface="Comic Sans MS" panose="030F0702030302020204" pitchFamily="66" charset="0"/>
            </a:endParaRPr>
          </a:p>
        </p:txBody>
      </p:sp>
      <p:sp>
        <p:nvSpPr>
          <p:cNvPr id="6" name="Content Placeholder 5"/>
          <p:cNvSpPr>
            <a:spLocks noGrp="1"/>
          </p:cNvSpPr>
          <p:nvPr>
            <p:ph idx="1"/>
          </p:nvPr>
        </p:nvSpPr>
        <p:spPr/>
        <p:txBody>
          <a:bodyPr>
            <a:normAutofit/>
          </a:bodyPr>
          <a:lstStyle/>
          <a:p>
            <a:r>
              <a:rPr lang="en-GB" i="1" dirty="0">
                <a:solidFill>
                  <a:srgbClr val="FF0000"/>
                </a:solidFill>
                <a:latin typeface="Comic Sans MS" panose="030F0702030302020204" pitchFamily="66" charset="0"/>
              </a:rPr>
              <a:t>Use the previous sites and the ones below to assist you!</a:t>
            </a:r>
          </a:p>
          <a:p>
            <a:r>
              <a:rPr lang="en-GB" dirty="0">
                <a:hlinkClick r:id="rId2"/>
              </a:rPr>
              <a:t>http://www.careerpilot.org.uk/jobs/health-and-social-care/jobs</a:t>
            </a:r>
            <a:r>
              <a:rPr lang="en-GB" dirty="0"/>
              <a:t> </a:t>
            </a:r>
          </a:p>
          <a:p>
            <a:r>
              <a:rPr lang="en-GB" dirty="0">
                <a:hlinkClick r:id="rId3"/>
              </a:rPr>
              <a:t>https://nationalcareersservice.direct.gov.uk/job-profiles/home</a:t>
            </a:r>
            <a:r>
              <a:rPr lang="en-GB" dirty="0"/>
              <a:t> </a:t>
            </a:r>
          </a:p>
          <a:p>
            <a:endParaRPr lang="en-GB" dirty="0">
              <a:latin typeface="Comic Sans MS" panose="030F0702030302020204" pitchFamily="66" charset="0"/>
            </a:endParaRP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0521" y="2324514"/>
            <a:ext cx="1170725" cy="2006958"/>
          </a:xfrm>
          <a:prstGeom prst="rect">
            <a:avLst/>
          </a:prstGeom>
        </p:spPr>
      </p:pic>
    </p:spTree>
    <p:extLst>
      <p:ext uri="{BB962C8B-B14F-4D97-AF65-F5344CB8AC3E}">
        <p14:creationId xmlns:p14="http://schemas.microsoft.com/office/powerpoint/2010/main" val="2454793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latin typeface="Comic Sans MS" panose="030F0702030302020204" pitchFamily="66" charset="0"/>
              </a:rPr>
              <a:t>Assignment for Unit 6 P7</a:t>
            </a:r>
          </a:p>
        </p:txBody>
      </p:sp>
      <p:sp>
        <p:nvSpPr>
          <p:cNvPr id="3" name="Content Placeholder 2"/>
          <p:cNvSpPr>
            <a:spLocks noGrp="1"/>
          </p:cNvSpPr>
          <p:nvPr>
            <p:ph idx="1"/>
          </p:nvPr>
        </p:nvSpPr>
        <p:spPr/>
        <p:txBody>
          <a:bodyPr>
            <a:normAutofit lnSpcReduction="10000"/>
          </a:bodyPr>
          <a:lstStyle/>
          <a:p>
            <a:r>
              <a:rPr lang="en-GB" dirty="0">
                <a:latin typeface="Comic Sans MS" panose="030F0702030302020204" pitchFamily="66" charset="0"/>
              </a:rPr>
              <a:t>Research the roles, responsibilities  and career pathways of three Health or Social Care workers.</a:t>
            </a:r>
          </a:p>
          <a:p>
            <a:r>
              <a:rPr lang="en-GB" dirty="0">
                <a:latin typeface="Comic Sans MS" panose="030F0702030302020204" pitchFamily="66" charset="0"/>
              </a:rPr>
              <a:t>Produce a booklet that </a:t>
            </a:r>
            <a:r>
              <a:rPr lang="en-GB" i="1" u="sng" dirty="0">
                <a:solidFill>
                  <a:srgbClr val="FF0000"/>
                </a:solidFill>
                <a:latin typeface="Comic Sans MS" panose="030F0702030302020204" pitchFamily="66" charset="0"/>
              </a:rPr>
              <a:t>describes </a:t>
            </a:r>
            <a:r>
              <a:rPr lang="en-GB" dirty="0">
                <a:latin typeface="Comic Sans MS" panose="030F0702030302020204" pitchFamily="66" charset="0"/>
              </a:rPr>
              <a:t>the roles responsibilities and career pathways of these </a:t>
            </a:r>
            <a:r>
              <a:rPr lang="en-GB" b="1" u="sng" dirty="0">
                <a:solidFill>
                  <a:srgbClr val="FF0000"/>
                </a:solidFill>
                <a:latin typeface="Comic Sans MS" panose="030F0702030302020204" pitchFamily="66" charset="0"/>
              </a:rPr>
              <a:t>three</a:t>
            </a:r>
            <a:r>
              <a:rPr lang="en-GB" dirty="0">
                <a:latin typeface="Comic Sans MS" panose="030F0702030302020204" pitchFamily="66" charset="0"/>
              </a:rPr>
              <a:t> Health or Social Care workers.</a:t>
            </a:r>
          </a:p>
          <a:p>
            <a:r>
              <a:rPr lang="en-GB" dirty="0">
                <a:latin typeface="Comic Sans MS" panose="030F0702030302020204" pitchFamily="66" charset="0"/>
              </a:rPr>
              <a:t>Remember your work must be referenced and include</a:t>
            </a:r>
          </a:p>
          <a:p>
            <a:pPr marL="0" indent="0">
              <a:buNone/>
            </a:pPr>
            <a:r>
              <a:rPr lang="en-GB" dirty="0">
                <a:latin typeface="Comic Sans MS" panose="030F0702030302020204" pitchFamily="66" charset="0"/>
              </a:rPr>
              <a:t>  a bibliography.</a:t>
            </a:r>
            <a:endParaRPr lang="en-GB" i="1" dirty="0">
              <a:latin typeface="Comic Sans MS" panose="030F0702030302020204" pitchFamily="66" charset="0"/>
            </a:endParaRPr>
          </a:p>
          <a:p>
            <a:pPr marL="0" indent="0">
              <a:buNone/>
            </a:pPr>
            <a:r>
              <a:rPr lang="en-GB" i="1" dirty="0">
                <a:solidFill>
                  <a:srgbClr val="0070C0"/>
                </a:solidFill>
                <a:latin typeface="Comic Sans MS" panose="030F0702030302020204" pitchFamily="66" charset="0"/>
              </a:rPr>
              <a:t>TIP: You may find the career pathway easier to </a:t>
            </a:r>
          </a:p>
          <a:p>
            <a:pPr marL="0" indent="0">
              <a:buNone/>
            </a:pPr>
            <a:r>
              <a:rPr lang="en-GB" i="1" dirty="0">
                <a:solidFill>
                  <a:srgbClr val="0070C0"/>
                </a:solidFill>
                <a:latin typeface="Comic Sans MS" panose="030F0702030302020204" pitchFamily="66" charset="0"/>
              </a:rPr>
              <a:t>describe the career pathway of a practitioner if you </a:t>
            </a:r>
          </a:p>
          <a:p>
            <a:pPr marL="0" indent="0">
              <a:buNone/>
            </a:pPr>
            <a:r>
              <a:rPr lang="en-GB" i="1" dirty="0">
                <a:solidFill>
                  <a:srgbClr val="0070C0"/>
                </a:solidFill>
                <a:latin typeface="Comic Sans MS" panose="030F0702030302020204" pitchFamily="66" charset="0"/>
              </a:rPr>
              <a:t>know them of can interview this practitioner.</a:t>
            </a:r>
            <a:endParaRPr lang="en-GB" dirty="0">
              <a:solidFill>
                <a:srgbClr val="0070C0"/>
              </a:solidFill>
              <a:latin typeface="Comic Sans MS" panose="030F0702030302020204" pitchFamily="66" charset="0"/>
            </a:endParaRPr>
          </a:p>
        </p:txBody>
      </p:sp>
      <p:pic>
        <p:nvPicPr>
          <p:cNvPr id="5" name="Picture 4" descr="effectivepractices - &lt;strong&gt;Writing&lt;/strong&g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3951" y="4122295"/>
            <a:ext cx="1694030" cy="2398426"/>
          </a:xfrm>
          <a:prstGeom prst="rect">
            <a:avLst/>
          </a:prstGeom>
        </p:spPr>
      </p:pic>
    </p:spTree>
    <p:extLst>
      <p:ext uri="{BB962C8B-B14F-4D97-AF65-F5344CB8AC3E}">
        <p14:creationId xmlns:p14="http://schemas.microsoft.com/office/powerpoint/2010/main" val="363865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anose="030F0702030302020204" pitchFamily="66" charset="0"/>
              </a:rPr>
              <a:t>Health &amp; Social Care – What’s the difference?</a:t>
            </a:r>
          </a:p>
        </p:txBody>
      </p:sp>
      <p:sp>
        <p:nvSpPr>
          <p:cNvPr id="3" name="Content Placeholder 2"/>
          <p:cNvSpPr>
            <a:spLocks noGrp="1"/>
          </p:cNvSpPr>
          <p:nvPr>
            <p:ph sz="half" idx="1"/>
          </p:nvPr>
        </p:nvSpPr>
        <p:spPr>
          <a:xfrm>
            <a:off x="838200" y="1825625"/>
            <a:ext cx="4555435" cy="4351338"/>
          </a:xfrm>
        </p:spPr>
        <p:txBody>
          <a:bodyPr>
            <a:normAutofit/>
          </a:bodyPr>
          <a:lstStyle/>
          <a:p>
            <a:r>
              <a:rPr lang="en-GB" sz="2000" dirty="0">
                <a:solidFill>
                  <a:srgbClr val="00B050"/>
                </a:solidFill>
                <a:latin typeface="Comic Sans MS" panose="030F0702030302020204" pitchFamily="66" charset="0"/>
              </a:rPr>
              <a:t>Health care </a:t>
            </a:r>
            <a:r>
              <a:rPr lang="en-GB" sz="2000" dirty="0">
                <a:latin typeface="Comic Sans MS" panose="030F0702030302020204" pitchFamily="66" charset="0"/>
              </a:rPr>
              <a:t>covers more than caring for people who are ill. It also involves creating new and better treatments as well as educating people about healthy lifestyles.</a:t>
            </a:r>
            <a:endParaRPr lang="en-GB" sz="2000" dirty="0"/>
          </a:p>
        </p:txBody>
      </p:sp>
      <p:sp>
        <p:nvSpPr>
          <p:cNvPr id="4" name="Content Placeholder 3"/>
          <p:cNvSpPr>
            <a:spLocks noGrp="1"/>
          </p:cNvSpPr>
          <p:nvPr>
            <p:ph sz="half" idx="2"/>
          </p:nvPr>
        </p:nvSpPr>
        <p:spPr>
          <a:xfrm>
            <a:off x="6172200" y="1690688"/>
            <a:ext cx="5181600" cy="4486275"/>
          </a:xfrm>
        </p:spPr>
        <p:txBody>
          <a:bodyPr>
            <a:noAutofit/>
          </a:bodyPr>
          <a:lstStyle/>
          <a:p>
            <a:pPr marL="0" indent="0">
              <a:buNone/>
            </a:pPr>
            <a:r>
              <a:rPr lang="en-GB" sz="2000" b="1" dirty="0">
                <a:solidFill>
                  <a:srgbClr val="0070C0"/>
                </a:solidFill>
                <a:latin typeface="Comic Sans MS" panose="030F0702030302020204" pitchFamily="66" charset="0"/>
              </a:rPr>
              <a:t>Social care</a:t>
            </a:r>
            <a:r>
              <a:rPr lang="en-GB" sz="2000" dirty="0">
                <a:solidFill>
                  <a:srgbClr val="0070C0"/>
                </a:solidFill>
                <a:latin typeface="Comic Sans MS" panose="030F0702030302020204" pitchFamily="66" charset="0"/>
              </a:rPr>
              <a:t> </a:t>
            </a:r>
            <a:r>
              <a:rPr lang="en-GB" sz="2000" dirty="0">
                <a:latin typeface="Comic Sans MS" panose="030F0702030302020204" pitchFamily="66" charset="0"/>
              </a:rPr>
              <a:t>includes:</a:t>
            </a:r>
          </a:p>
          <a:p>
            <a:r>
              <a:rPr lang="en-GB" sz="2000" dirty="0">
                <a:latin typeface="Comic Sans MS" panose="030F0702030302020204" pitchFamily="66" charset="0"/>
              </a:rPr>
              <a:t> working with vulnerable people - children and young people, adults of working age or older adults</a:t>
            </a:r>
          </a:p>
          <a:p>
            <a:r>
              <a:rPr lang="en-GB" sz="2000" dirty="0">
                <a:latin typeface="Comic Sans MS" panose="030F0702030302020204" pitchFamily="66" charset="0"/>
              </a:rPr>
              <a:t>people who have broken the law</a:t>
            </a:r>
          </a:p>
          <a:p>
            <a:r>
              <a:rPr lang="en-GB" sz="2000" dirty="0">
                <a:latin typeface="Comic Sans MS" panose="030F0702030302020204" pitchFamily="66" charset="0"/>
              </a:rPr>
              <a:t>people who have physical or learning disabilities</a:t>
            </a:r>
          </a:p>
          <a:p>
            <a:r>
              <a:rPr lang="en-GB" sz="2000" dirty="0">
                <a:latin typeface="Comic Sans MS" panose="030F0702030302020204" pitchFamily="66" charset="0"/>
              </a:rPr>
              <a:t>people with mental health problems.</a:t>
            </a:r>
          </a:p>
          <a:p>
            <a:pPr marL="0" indent="0">
              <a:buNone/>
            </a:pPr>
            <a:r>
              <a:rPr lang="en-GB" sz="2000" dirty="0">
                <a:latin typeface="Comic Sans MS" panose="030F0702030302020204" pitchFamily="66" charset="0"/>
              </a:rPr>
              <a:t>Many people need help in their lives, sometimes for a short while – or over months or years. </a:t>
            </a:r>
            <a:endParaRPr lang="en-GB" sz="2000" dirty="0"/>
          </a:p>
        </p:txBody>
      </p:sp>
    </p:spTree>
    <p:extLst>
      <p:ext uri="{BB962C8B-B14F-4D97-AF65-F5344CB8AC3E}">
        <p14:creationId xmlns:p14="http://schemas.microsoft.com/office/powerpoint/2010/main" val="4068190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Care Provision by Health &amp;Social Care practitioners</a:t>
            </a:r>
          </a:p>
        </p:txBody>
      </p:sp>
      <p:sp>
        <p:nvSpPr>
          <p:cNvPr id="4" name="Content Placeholder 3"/>
          <p:cNvSpPr>
            <a:spLocks noGrp="1"/>
          </p:cNvSpPr>
          <p:nvPr>
            <p:ph sz="half" idx="1"/>
          </p:nvPr>
        </p:nvSpPr>
        <p:spPr>
          <a:xfrm>
            <a:off x="838200" y="1825625"/>
            <a:ext cx="4705350" cy="4351338"/>
          </a:xfrm>
        </p:spPr>
        <p:txBody>
          <a:bodyPr>
            <a:normAutofit fontScale="92500" lnSpcReduction="10000"/>
          </a:bodyPr>
          <a:lstStyle/>
          <a:p>
            <a:pPr marL="0" indent="0">
              <a:buNone/>
            </a:pPr>
            <a:r>
              <a:rPr lang="en-GB" dirty="0">
                <a:solidFill>
                  <a:srgbClr val="FF0000"/>
                </a:solidFill>
                <a:latin typeface="Comic Sans MS" panose="030F0702030302020204" pitchFamily="66" charset="0"/>
              </a:rPr>
              <a:t>Direct care workers</a:t>
            </a:r>
          </a:p>
          <a:p>
            <a:r>
              <a:rPr lang="en-GB" dirty="0">
                <a:latin typeface="Comic Sans MS" panose="030F0702030302020204" pitchFamily="66" charset="0"/>
              </a:rPr>
              <a:t>These practitioners give care directly to service users:</a:t>
            </a:r>
          </a:p>
          <a:p>
            <a:pPr marL="0" indent="0">
              <a:buNone/>
            </a:pPr>
            <a:r>
              <a:rPr lang="en-GB" dirty="0">
                <a:latin typeface="Comic Sans MS" panose="030F0702030302020204" pitchFamily="66" charset="0"/>
              </a:rPr>
              <a:t>1. Professionals</a:t>
            </a:r>
          </a:p>
          <a:p>
            <a:pPr marL="0" indent="0">
              <a:buNone/>
            </a:pPr>
            <a:r>
              <a:rPr lang="en-GB" dirty="0">
                <a:latin typeface="Comic Sans MS" panose="030F0702030302020204" pitchFamily="66" charset="0"/>
              </a:rPr>
              <a:t>2. Clinical support staff who assist the professional in providing care</a:t>
            </a:r>
          </a:p>
          <a:p>
            <a:pPr marL="0" indent="0">
              <a:buNone/>
            </a:pPr>
            <a:endParaRPr lang="en-GB" dirty="0">
              <a:latin typeface="Comic Sans MS" panose="030F0702030302020204" pitchFamily="66" charset="0"/>
            </a:endParaRPr>
          </a:p>
        </p:txBody>
      </p:sp>
      <p:sp>
        <p:nvSpPr>
          <p:cNvPr id="5" name="Content Placeholder 4"/>
          <p:cNvSpPr>
            <a:spLocks noGrp="1"/>
          </p:cNvSpPr>
          <p:nvPr>
            <p:ph sz="half" idx="2"/>
          </p:nvPr>
        </p:nvSpPr>
        <p:spPr>
          <a:xfrm>
            <a:off x="5543550" y="2345979"/>
            <a:ext cx="6197876" cy="4319863"/>
          </a:xfrm>
        </p:spPr>
        <p:txBody>
          <a:bodyPr>
            <a:normAutofit fontScale="92500" lnSpcReduction="10000"/>
          </a:bodyPr>
          <a:lstStyle/>
          <a:p>
            <a:pPr marL="0" indent="0">
              <a:buNone/>
            </a:pPr>
            <a:r>
              <a:rPr lang="en-GB" dirty="0">
                <a:solidFill>
                  <a:srgbClr val="0070C0"/>
                </a:solidFill>
                <a:latin typeface="Comic Sans MS" panose="030F0702030302020204" pitchFamily="66" charset="0"/>
              </a:rPr>
              <a:t>Indirect care workers</a:t>
            </a:r>
          </a:p>
          <a:p>
            <a:r>
              <a:rPr lang="en-GB" dirty="0">
                <a:latin typeface="Comic Sans MS" panose="030F0702030302020204" pitchFamily="66" charset="0"/>
              </a:rPr>
              <a:t>These are the support staff employed by care organisations to support the work of direct carers.</a:t>
            </a:r>
          </a:p>
          <a:p>
            <a:r>
              <a:rPr lang="en-GB" dirty="0">
                <a:latin typeface="Comic Sans MS" panose="030F0702030302020204" pitchFamily="66" charset="0"/>
              </a:rPr>
              <a:t>Underpin the functioning of the organisation: </a:t>
            </a:r>
          </a:p>
          <a:p>
            <a:pPr marL="0" indent="0">
              <a:buNone/>
            </a:pPr>
            <a:r>
              <a:rPr lang="en-GB" sz="2600" dirty="0">
                <a:latin typeface="Comic Sans MS" panose="030F0702030302020204" pitchFamily="66" charset="0"/>
              </a:rPr>
              <a:t>1. Technical support staff– laboratory staff – pathology, biochemistry etc.</a:t>
            </a:r>
          </a:p>
          <a:p>
            <a:pPr marL="0" indent="0">
              <a:buNone/>
            </a:pPr>
            <a:r>
              <a:rPr lang="en-GB" sz="2600" dirty="0">
                <a:latin typeface="Comic Sans MS" panose="030F0702030302020204" pitchFamily="66" charset="0"/>
              </a:rPr>
              <a:t>2. Other staff - receptionists, administrative staff, domestic staff – caretakers , cleaners, cooks etc.</a:t>
            </a:r>
          </a:p>
          <a:p>
            <a:pPr marL="0" indent="0">
              <a:buNone/>
            </a:pPr>
            <a:endParaRPr lang="en-GB" dirty="0">
              <a:latin typeface="Comic Sans MS" panose="030F0702030302020204" pitchFamily="66" charset="0"/>
            </a:endParaRPr>
          </a:p>
        </p:txBody>
      </p:sp>
      <p:pic>
        <p:nvPicPr>
          <p:cNvPr id="6" name="Picture 5" descr="Health &lt;strong&gt;Care Workers&lt;/strong&gt; | Health &lt;strong&gt;Care Workers&lt;/strong&gt; | Government of Princ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9663" y="1020417"/>
            <a:ext cx="1601763" cy="1338607"/>
          </a:xfrm>
          <a:prstGeom prst="rect">
            <a:avLst/>
          </a:prstGeom>
        </p:spPr>
      </p:pic>
      <p:pic>
        <p:nvPicPr>
          <p:cNvPr id="8" name="Picture 7" descr="Not all &lt;strong&gt;care workers&lt;/strong&gt; prey on the weak – but some are more prone to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139" y="5008790"/>
            <a:ext cx="2036064" cy="1657052"/>
          </a:xfrm>
          <a:prstGeom prst="rect">
            <a:avLst/>
          </a:prstGeom>
        </p:spPr>
      </p:pic>
    </p:spTree>
    <p:extLst>
      <p:ext uri="{BB962C8B-B14F-4D97-AF65-F5344CB8AC3E}">
        <p14:creationId xmlns:p14="http://schemas.microsoft.com/office/powerpoint/2010/main" val="117140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6835" y="365125"/>
            <a:ext cx="10836965" cy="1325563"/>
          </a:xfrm>
        </p:spPr>
        <p:txBody>
          <a:bodyPr/>
          <a:lstStyle/>
          <a:p>
            <a:r>
              <a:rPr lang="en-GB" dirty="0">
                <a:solidFill>
                  <a:srgbClr val="0070C0"/>
                </a:solidFill>
                <a:latin typeface="Comic Sans MS" panose="030F0702030302020204" pitchFamily="66" charset="0"/>
              </a:rPr>
              <a:t>Defining Roles &amp; Responsibilities. </a:t>
            </a:r>
          </a:p>
        </p:txBody>
      </p:sp>
      <p:sp>
        <p:nvSpPr>
          <p:cNvPr id="3" name="Content Placeholder 2"/>
          <p:cNvSpPr>
            <a:spLocks noGrp="1"/>
          </p:cNvSpPr>
          <p:nvPr>
            <p:ph idx="1"/>
          </p:nvPr>
        </p:nvSpPr>
        <p:spPr>
          <a:xfrm>
            <a:off x="251791" y="1825625"/>
            <a:ext cx="11675165" cy="4351338"/>
          </a:xfrm>
        </p:spPr>
        <p:txBody>
          <a:bodyPr>
            <a:normAutofit fontScale="92500" lnSpcReduction="20000"/>
          </a:bodyPr>
          <a:lstStyle/>
          <a:p>
            <a:r>
              <a:rPr lang="en-GB" dirty="0">
                <a:solidFill>
                  <a:srgbClr val="FF0000"/>
                </a:solidFill>
                <a:latin typeface="Comic Sans MS" panose="030F0702030302020204" pitchFamily="66" charset="0"/>
              </a:rPr>
              <a:t>Role</a:t>
            </a:r>
            <a:r>
              <a:rPr lang="en-GB" dirty="0">
                <a:latin typeface="Comic Sans MS" panose="030F0702030302020204" pitchFamily="66" charset="0"/>
              </a:rPr>
              <a:t> –the position or purpose that someone or something has in a situation, organisation, society or relationship (Cambridge dictionary).</a:t>
            </a:r>
          </a:p>
          <a:p>
            <a:pPr marL="0" indent="0">
              <a:buNone/>
            </a:pPr>
            <a:r>
              <a:rPr lang="en-GB" dirty="0">
                <a:latin typeface="Comic Sans MS" panose="030F0702030302020204" pitchFamily="66" charset="0"/>
              </a:rPr>
              <a:t>A "job role" is a description of what a person does. A "job title" is a convenient name for a role. </a:t>
            </a:r>
          </a:p>
          <a:p>
            <a:r>
              <a:rPr lang="en-GB" dirty="0">
                <a:solidFill>
                  <a:srgbClr val="FF0000"/>
                </a:solidFill>
                <a:latin typeface="Comic Sans MS" panose="030F0702030302020204" pitchFamily="66" charset="0"/>
              </a:rPr>
              <a:t>Responsibilities</a:t>
            </a:r>
            <a:r>
              <a:rPr lang="en-GB" dirty="0">
                <a:latin typeface="Comic Sans MS" panose="030F0702030302020204" pitchFamily="66" charset="0"/>
              </a:rPr>
              <a:t> – things that it is your job or duty to deal with.</a:t>
            </a:r>
          </a:p>
          <a:p>
            <a:r>
              <a:rPr lang="en-GB" dirty="0">
                <a:solidFill>
                  <a:srgbClr val="FF0000"/>
                </a:solidFill>
                <a:latin typeface="Comic Sans MS" panose="030F0702030302020204" pitchFamily="66" charset="0"/>
              </a:rPr>
              <a:t>Job role &amp; responsibilities </a:t>
            </a:r>
            <a:r>
              <a:rPr lang="en-GB" dirty="0">
                <a:latin typeface="Comic Sans MS" panose="030F0702030302020204" pitchFamily="66" charset="0"/>
              </a:rPr>
              <a:t>- A description of what a person does and the specific tasks and duties that they are expected to complete according to their role. </a:t>
            </a:r>
          </a:p>
          <a:p>
            <a:pPr marL="0" indent="0">
              <a:buNone/>
            </a:pPr>
            <a:r>
              <a:rPr lang="en-GB" i="1" dirty="0">
                <a:latin typeface="Comic Sans MS" panose="030F0702030302020204" pitchFamily="66" charset="0"/>
              </a:rPr>
              <a:t>  These descriptions can be found on career sites &amp; also job descriptions for particular jobs.</a:t>
            </a:r>
          </a:p>
          <a:p>
            <a:pPr marL="0" indent="0">
              <a:buNone/>
            </a:pPr>
            <a:endParaRPr lang="en-GB" i="1" dirty="0">
              <a:latin typeface="Comic Sans MS" panose="030F0702030302020204" pitchFamily="66" charset="0"/>
            </a:endParaRPr>
          </a:p>
          <a:p>
            <a:pPr marL="0" indent="0">
              <a:buNone/>
            </a:pPr>
            <a:r>
              <a:rPr lang="en-GB" sz="2400" i="1" dirty="0">
                <a:solidFill>
                  <a:srgbClr val="FF0000"/>
                </a:solidFill>
                <a:latin typeface="Comic Sans MS" panose="030F0702030302020204" pitchFamily="66" charset="0"/>
              </a:rPr>
              <a:t>Further information see – Stretch &amp; Whitehouse (2010) pages 293- 294.</a:t>
            </a:r>
          </a:p>
        </p:txBody>
      </p:sp>
    </p:spTree>
    <p:extLst>
      <p:ext uri="{BB962C8B-B14F-4D97-AF65-F5344CB8AC3E}">
        <p14:creationId xmlns:p14="http://schemas.microsoft.com/office/powerpoint/2010/main" val="233042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Videos describing Job roles</a:t>
            </a:r>
          </a:p>
        </p:txBody>
      </p:sp>
      <p:sp>
        <p:nvSpPr>
          <p:cNvPr id="7" name="TextBox 6"/>
          <p:cNvSpPr txBox="1"/>
          <p:nvPr/>
        </p:nvSpPr>
        <p:spPr>
          <a:xfrm>
            <a:off x="527125" y="1782141"/>
            <a:ext cx="3754419" cy="923330"/>
          </a:xfrm>
          <a:prstGeom prst="rect">
            <a:avLst/>
          </a:prstGeom>
          <a:noFill/>
          <a:ln>
            <a:solidFill>
              <a:srgbClr val="00B05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Occupational Therapist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https://www.nhs.uk/Video/Pages/Occupationaltherapy.aspx</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8" name="TextBox 7"/>
          <p:cNvSpPr txBox="1"/>
          <p:nvPr/>
        </p:nvSpPr>
        <p:spPr>
          <a:xfrm>
            <a:off x="7186108" y="2011680"/>
            <a:ext cx="3259567" cy="1477328"/>
          </a:xfrm>
          <a:prstGeom prst="rect">
            <a:avLst/>
          </a:prstGeom>
          <a:noFill/>
          <a:ln>
            <a:solidFill>
              <a:srgbClr val="00B0F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Physiotherapist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https://www.healthcareers.nhs.uk/explore-roles/allied-health-professionals/roles-allied-health-professions/physiotherapist</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9" name="TextBox 8"/>
          <p:cNvSpPr txBox="1"/>
          <p:nvPr/>
        </p:nvSpPr>
        <p:spPr>
          <a:xfrm>
            <a:off x="715383" y="3287452"/>
            <a:ext cx="3377901" cy="923330"/>
          </a:xfrm>
          <a:prstGeom prst="rect">
            <a:avLst/>
          </a:prstGeom>
          <a:no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Health Care Assistant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https://www.youtube.com/watch?v=Sn6RJenOgzo</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0" name="TextBox 9"/>
          <p:cNvSpPr txBox="1"/>
          <p:nvPr/>
        </p:nvSpPr>
        <p:spPr>
          <a:xfrm flipH="1">
            <a:off x="8232288" y="3918072"/>
            <a:ext cx="3278394" cy="1200329"/>
          </a:xfrm>
          <a:prstGeom prst="rect">
            <a:avLst/>
          </a:prstGeom>
          <a:noFill/>
          <a:ln>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Nurse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5"/>
              </a:rPr>
              <a:t>https://jobs.leedsth.nhs.uk/ltht-people/job-profile-welcome/2</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TextBox 10"/>
          <p:cNvSpPr txBox="1"/>
          <p:nvPr/>
        </p:nvSpPr>
        <p:spPr>
          <a:xfrm>
            <a:off x="699247" y="5260489"/>
            <a:ext cx="3582297" cy="923330"/>
          </a:xfrm>
          <a:prstGeom prst="rect">
            <a:avLst/>
          </a:prstGeom>
          <a:noFill/>
          <a:ln>
            <a:solidFill>
              <a:srgbClr val="7030A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Social work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6"/>
              </a:rPr>
              <a:t>https://www.youtube.com/watch?v=ZKnFVGgZPS4</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12" name="TextBox 11"/>
          <p:cNvSpPr txBox="1"/>
          <p:nvPr/>
        </p:nvSpPr>
        <p:spPr>
          <a:xfrm>
            <a:off x="5217459" y="5529431"/>
            <a:ext cx="3818965" cy="1200329"/>
          </a:xfrm>
          <a:prstGeom prst="rect">
            <a:avLst/>
          </a:prstGeom>
          <a:noFill/>
          <a:ln>
            <a:solidFill>
              <a:schemeClr val="accent6">
                <a:lumMod val="75000"/>
              </a:schemeClr>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Family Support Worker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7"/>
              </a:rPr>
              <a:t>https://www.youtube.com/watch?v=OxlPBM6GvMc</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3" name="TextBox 12"/>
          <p:cNvSpPr txBox="1"/>
          <p:nvPr/>
        </p:nvSpPr>
        <p:spPr>
          <a:xfrm>
            <a:off x="4834216" y="3731111"/>
            <a:ext cx="2657139" cy="1200329"/>
          </a:xfrm>
          <a:prstGeom prst="rect">
            <a:avLst/>
          </a:prstGeom>
          <a:noFill/>
          <a:ln>
            <a:solidFill>
              <a:srgbClr val="00206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Midwife </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8"/>
              </a:rPr>
              <a:t>https://www.youtube.com/watch?v=6Xfd3SmWLKQ</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904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latin typeface="Comic Sans MS" panose="030F0702030302020204" pitchFamily="66" charset="0"/>
              </a:rPr>
              <a:t>Career Pathways</a:t>
            </a:r>
          </a:p>
        </p:txBody>
      </p:sp>
      <p:sp>
        <p:nvSpPr>
          <p:cNvPr id="3" name="Content Placeholder 2"/>
          <p:cNvSpPr>
            <a:spLocks noGrp="1"/>
          </p:cNvSpPr>
          <p:nvPr>
            <p:ph idx="1"/>
          </p:nvPr>
        </p:nvSpPr>
        <p:spPr/>
        <p:txBody>
          <a:bodyPr/>
          <a:lstStyle/>
          <a:p>
            <a:r>
              <a:rPr lang="en-GB" dirty="0">
                <a:solidFill>
                  <a:srgbClr val="FF0000"/>
                </a:solidFill>
                <a:latin typeface="Comic Sans MS" panose="030F0702030302020204" pitchFamily="66" charset="0"/>
              </a:rPr>
              <a:t>Career pathways </a:t>
            </a:r>
            <a:r>
              <a:rPr lang="en-GB" dirty="0">
                <a:latin typeface="Comic Sans MS" panose="030F0702030302020204" pitchFamily="66" charset="0"/>
              </a:rPr>
              <a:t>– The way a person progresses through their education &amp; training into work and through their work &amp; further training in either one job or a series of jobs.</a:t>
            </a:r>
            <a:r>
              <a:rPr lang="en-GB" b="1" dirty="0"/>
              <a:t> </a:t>
            </a:r>
          </a:p>
          <a:p>
            <a:endParaRPr lang="en-GB" b="1" dirty="0"/>
          </a:p>
          <a:p>
            <a:r>
              <a:rPr lang="en-GB" i="1" dirty="0">
                <a:solidFill>
                  <a:srgbClr val="FF0000"/>
                </a:solidFill>
                <a:latin typeface="Comic Sans MS" panose="030F0702030302020204" pitchFamily="66" charset="0"/>
              </a:rPr>
              <a:t>Further information see – Stretch &amp; Whitehouse (2010) page 298 &amp; figure 6.14.</a:t>
            </a:r>
          </a:p>
          <a:p>
            <a:endParaRPr lang="en-GB" b="1" dirty="0"/>
          </a:p>
          <a:p>
            <a:endParaRPr lang="en-GB" dirty="0">
              <a:latin typeface="Comic Sans MS" panose="030F0702030302020204" pitchFamily="66" charset="0"/>
            </a:endParaRPr>
          </a:p>
          <a:p>
            <a:endParaRPr lang="en-GB" dirty="0"/>
          </a:p>
        </p:txBody>
      </p:sp>
    </p:spTree>
    <p:extLst>
      <p:ext uri="{BB962C8B-B14F-4D97-AF65-F5344CB8AC3E}">
        <p14:creationId xmlns:p14="http://schemas.microsoft.com/office/powerpoint/2010/main" val="2564245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026" y="365125"/>
            <a:ext cx="11728174" cy="968013"/>
          </a:xfrm>
        </p:spPr>
        <p:txBody>
          <a:bodyPr>
            <a:normAutofit fontScale="90000"/>
          </a:bodyPr>
          <a:lstStyle/>
          <a:p>
            <a:r>
              <a:rPr lang="en-GB" sz="4000" dirty="0">
                <a:solidFill>
                  <a:srgbClr val="0070C0"/>
                </a:solidFill>
                <a:latin typeface="Comic Sans MS" panose="030F0702030302020204" pitchFamily="66" charset="0"/>
              </a:rPr>
              <a:t>Example of a career pathway – Jenny Year 1 teacher – qualified for 4 years</a:t>
            </a:r>
            <a:r>
              <a:rPr lang="en-GB" dirty="0">
                <a:solidFill>
                  <a:srgbClr val="0070C0"/>
                </a:solidFill>
                <a:latin typeface="Comic Sans MS" panose="030F0702030302020204" pitchFamily="66" charset="0"/>
              </a:rPr>
              <a:t>.</a:t>
            </a:r>
          </a:p>
        </p:txBody>
      </p:sp>
      <p:sp>
        <p:nvSpPr>
          <p:cNvPr id="3" name="Content Placeholder 2"/>
          <p:cNvSpPr>
            <a:spLocks noGrp="1"/>
          </p:cNvSpPr>
          <p:nvPr>
            <p:ph idx="1"/>
          </p:nvPr>
        </p:nvSpPr>
        <p:spPr>
          <a:xfrm>
            <a:off x="470451" y="5629118"/>
            <a:ext cx="11005932" cy="984559"/>
          </a:xfrm>
        </p:spPr>
        <p:txBody>
          <a:bodyPr>
            <a:normAutofit fontScale="92500" lnSpcReduction="20000"/>
          </a:bodyPr>
          <a:lstStyle/>
          <a:p>
            <a:pPr marL="0" indent="0">
              <a:buNone/>
            </a:pPr>
            <a:r>
              <a:rPr lang="en-GB" dirty="0">
                <a:latin typeface="Comic Sans MS" panose="030F0702030302020204" pitchFamily="66" charset="0"/>
              </a:rPr>
              <a:t>In the future Jenny would like to progress into school management undertaking further courses and becoming an assistant head teacher and possibly a head teacher.</a:t>
            </a:r>
          </a:p>
          <a:p>
            <a:endParaRPr lang="en-GB" dirty="0"/>
          </a:p>
        </p:txBody>
      </p:sp>
      <p:sp>
        <p:nvSpPr>
          <p:cNvPr id="6" name="TextBox 5"/>
          <p:cNvSpPr txBox="1"/>
          <p:nvPr/>
        </p:nvSpPr>
        <p:spPr>
          <a:xfrm>
            <a:off x="477078" y="1572545"/>
            <a:ext cx="2266122" cy="1323439"/>
          </a:xfrm>
          <a:prstGeom prst="rect">
            <a:avLst/>
          </a:prstGeom>
          <a:noFill/>
          <a:ln>
            <a:solidFill>
              <a:schemeClr val="accent6"/>
            </a:solidFill>
          </a:ln>
        </p:spPr>
        <p:txBody>
          <a:bodyPr wrap="square" rtlCol="0">
            <a:spAutoFit/>
          </a:bodyPr>
          <a:lstStyle/>
          <a:p>
            <a:r>
              <a:rPr lang="en-GB" sz="2000" dirty="0">
                <a:latin typeface="Comic Sans MS" panose="030F0702030302020204" pitchFamily="66" charset="0"/>
              </a:rPr>
              <a:t>BTEC Level 3 in Health &amp; Social Care</a:t>
            </a:r>
          </a:p>
          <a:p>
            <a:r>
              <a:rPr lang="en-GB" sz="2000" dirty="0">
                <a:latin typeface="Comic Sans MS" panose="030F0702030302020204" pitchFamily="66" charset="0"/>
              </a:rPr>
              <a:t>A level English</a:t>
            </a:r>
            <a:endParaRPr lang="en-GB" dirty="0"/>
          </a:p>
        </p:txBody>
      </p:sp>
      <p:sp>
        <p:nvSpPr>
          <p:cNvPr id="7" name="Arrow: Right 6"/>
          <p:cNvSpPr/>
          <p:nvPr/>
        </p:nvSpPr>
        <p:spPr>
          <a:xfrm>
            <a:off x="3160644" y="1832745"/>
            <a:ext cx="728869" cy="6493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4393096" y="1695758"/>
            <a:ext cx="2153478" cy="1323439"/>
          </a:xfrm>
          <a:prstGeom prst="rect">
            <a:avLst/>
          </a:prstGeom>
          <a:noFill/>
          <a:ln cmpd="thinThick">
            <a:solidFill>
              <a:srgbClr val="0070C0"/>
            </a:solidFill>
          </a:ln>
        </p:spPr>
        <p:txBody>
          <a:bodyPr wrap="square" rtlCol="0">
            <a:spAutoFit/>
          </a:bodyPr>
          <a:lstStyle/>
          <a:p>
            <a:r>
              <a:rPr lang="en-GB" sz="2000" dirty="0">
                <a:latin typeface="Comic Sans MS" panose="030F0702030302020204" pitchFamily="66" charset="0"/>
              </a:rPr>
              <a:t>BA (Hons) Primary English Education with QTS</a:t>
            </a:r>
          </a:p>
        </p:txBody>
      </p:sp>
      <p:sp>
        <p:nvSpPr>
          <p:cNvPr id="9" name="Arrow: Right 8"/>
          <p:cNvSpPr/>
          <p:nvPr/>
        </p:nvSpPr>
        <p:spPr>
          <a:xfrm>
            <a:off x="6944139" y="1883108"/>
            <a:ext cx="715617" cy="6493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8057320" y="1695758"/>
            <a:ext cx="2928731" cy="1015663"/>
          </a:xfrm>
          <a:prstGeom prst="rect">
            <a:avLst/>
          </a:prstGeom>
          <a:noFill/>
          <a:ln>
            <a:solidFill>
              <a:srgbClr val="FF0000"/>
            </a:solidFill>
          </a:ln>
        </p:spPr>
        <p:txBody>
          <a:bodyPr wrap="square" rtlCol="0">
            <a:spAutoFit/>
          </a:bodyPr>
          <a:lstStyle/>
          <a:p>
            <a:r>
              <a:rPr lang="en-GB" sz="2000" dirty="0">
                <a:latin typeface="Comic Sans MS" panose="030F0702030302020204" pitchFamily="66" charset="0"/>
              </a:rPr>
              <a:t>Year 1- Class teacher at St Ann’s</a:t>
            </a:r>
          </a:p>
          <a:p>
            <a:r>
              <a:rPr lang="en-GB" sz="2000" dirty="0">
                <a:latin typeface="Comic Sans MS" panose="030F0702030302020204" pitchFamily="66" charset="0"/>
              </a:rPr>
              <a:t>Probationary year</a:t>
            </a:r>
          </a:p>
        </p:txBody>
      </p:sp>
      <p:sp>
        <p:nvSpPr>
          <p:cNvPr id="11" name="Arrow: Down 10"/>
          <p:cNvSpPr/>
          <p:nvPr/>
        </p:nvSpPr>
        <p:spPr>
          <a:xfrm>
            <a:off x="9329531" y="2942828"/>
            <a:ext cx="795130" cy="4283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9329531" y="3703802"/>
            <a:ext cx="2249557" cy="1938992"/>
          </a:xfrm>
          <a:prstGeom prst="rect">
            <a:avLst/>
          </a:prstGeom>
          <a:noFill/>
          <a:ln>
            <a:solidFill>
              <a:srgbClr val="FF0000"/>
            </a:solidFill>
          </a:ln>
        </p:spPr>
        <p:txBody>
          <a:bodyPr wrap="square" rtlCol="0">
            <a:spAutoFit/>
          </a:bodyPr>
          <a:lstStyle/>
          <a:p>
            <a:r>
              <a:rPr lang="en-GB" sz="2000" dirty="0">
                <a:latin typeface="Comic Sans MS" panose="030F0702030302020204" pitchFamily="66" charset="0"/>
              </a:rPr>
              <a:t>Year 1 teacher at St </a:t>
            </a:r>
            <a:r>
              <a:rPr lang="en-GB" sz="2000" dirty="0" err="1">
                <a:latin typeface="Comic Sans MS" panose="030F0702030302020204" pitchFamily="66" charset="0"/>
              </a:rPr>
              <a:t>Anns</a:t>
            </a:r>
            <a:r>
              <a:rPr lang="en-GB" sz="2000" dirty="0">
                <a:latin typeface="Comic Sans MS" panose="030F0702030302020204" pitchFamily="66" charset="0"/>
              </a:rPr>
              <a:t> on successful completion of her Probationary year</a:t>
            </a:r>
          </a:p>
        </p:txBody>
      </p:sp>
      <p:sp>
        <p:nvSpPr>
          <p:cNvPr id="13" name="Arrow: Right 12"/>
          <p:cNvSpPr/>
          <p:nvPr/>
        </p:nvSpPr>
        <p:spPr>
          <a:xfrm rot="10800000">
            <a:off x="8120983" y="4130292"/>
            <a:ext cx="826830" cy="5430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3776351" y="3446452"/>
            <a:ext cx="3962914" cy="1323439"/>
          </a:xfrm>
          <a:prstGeom prst="rect">
            <a:avLst/>
          </a:prstGeom>
          <a:noFill/>
          <a:ln>
            <a:solidFill>
              <a:schemeClr val="accent1"/>
            </a:solidFill>
          </a:ln>
        </p:spPr>
        <p:txBody>
          <a:bodyPr wrap="square" rtlCol="0">
            <a:spAutoFit/>
          </a:bodyPr>
          <a:lstStyle/>
          <a:p>
            <a:r>
              <a:rPr lang="en-GB" sz="2000" dirty="0">
                <a:latin typeface="Comic Sans MS" panose="030F0702030302020204" pitchFamily="66" charset="0"/>
              </a:rPr>
              <a:t>Further training-  part time whilst working full time.</a:t>
            </a:r>
          </a:p>
          <a:p>
            <a:r>
              <a:rPr lang="en-GB" sz="2000" dirty="0">
                <a:latin typeface="Comic Sans MS" panose="030F0702030302020204" pitchFamily="66" charset="0"/>
              </a:rPr>
              <a:t>National Award - Special Education Needs Co-ordination.</a:t>
            </a:r>
            <a:endParaRPr lang="en-GB" dirty="0"/>
          </a:p>
        </p:txBody>
      </p:sp>
      <p:sp>
        <p:nvSpPr>
          <p:cNvPr id="16" name="Arrow: Right 15"/>
          <p:cNvSpPr/>
          <p:nvPr/>
        </p:nvSpPr>
        <p:spPr>
          <a:xfrm rot="10800000" flipV="1">
            <a:off x="2777108" y="3591037"/>
            <a:ext cx="808383" cy="7647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11166" y="3195970"/>
            <a:ext cx="2432034" cy="1631216"/>
          </a:xfrm>
          <a:prstGeom prst="rect">
            <a:avLst/>
          </a:prstGeom>
          <a:noFill/>
          <a:ln>
            <a:solidFill>
              <a:srgbClr val="7030A0"/>
            </a:solidFill>
          </a:ln>
        </p:spPr>
        <p:txBody>
          <a:bodyPr wrap="square" rtlCol="0">
            <a:spAutoFit/>
          </a:bodyPr>
          <a:lstStyle/>
          <a:p>
            <a:r>
              <a:rPr lang="en-GB" sz="2000" dirty="0">
                <a:latin typeface="Comic Sans MS" panose="030F0702030302020204" pitchFamily="66" charset="0"/>
              </a:rPr>
              <a:t>Year 1 teacher </a:t>
            </a:r>
          </a:p>
          <a:p>
            <a:r>
              <a:rPr lang="en-GB" sz="2000" dirty="0">
                <a:latin typeface="Comic Sans MS" panose="030F0702030302020204" pitchFamily="66" charset="0"/>
              </a:rPr>
              <a:t>&amp; Special Educational Needs Co-ordinator for the school</a:t>
            </a:r>
          </a:p>
        </p:txBody>
      </p:sp>
    </p:spTree>
    <p:extLst>
      <p:ext uri="{BB962C8B-B14F-4D97-AF65-F5344CB8AC3E}">
        <p14:creationId xmlns:p14="http://schemas.microsoft.com/office/powerpoint/2010/main" val="1458622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7565" y="365125"/>
            <a:ext cx="11529391" cy="1325563"/>
          </a:xfrm>
        </p:spPr>
        <p:txBody>
          <a:bodyPr>
            <a:normAutofit/>
          </a:bodyPr>
          <a:lstStyle/>
          <a:p>
            <a:r>
              <a:rPr lang="en-GB" sz="3600" dirty="0">
                <a:latin typeface="Comic Sans MS" panose="030F0702030302020204" pitchFamily="66" charset="0"/>
              </a:rPr>
              <a:t>Multidisciplinary Care / Inter-professional working</a:t>
            </a:r>
          </a:p>
        </p:txBody>
      </p:sp>
      <p:sp>
        <p:nvSpPr>
          <p:cNvPr id="6" name="Content Placeholder 5"/>
          <p:cNvSpPr>
            <a:spLocks noGrp="1"/>
          </p:cNvSpPr>
          <p:nvPr>
            <p:ph idx="1"/>
          </p:nvPr>
        </p:nvSpPr>
        <p:spPr>
          <a:xfrm>
            <a:off x="838200" y="1497724"/>
            <a:ext cx="10515600" cy="4679239"/>
          </a:xfrm>
        </p:spPr>
        <p:txBody>
          <a:bodyPr>
            <a:normAutofit fontScale="77500" lnSpcReduction="20000"/>
          </a:bodyPr>
          <a:lstStyle/>
          <a:p>
            <a:r>
              <a:rPr lang="en-GB" dirty="0">
                <a:latin typeface="Comic Sans MS" panose="030F0702030302020204" pitchFamily="66" charset="0"/>
              </a:rPr>
              <a:t>Professionals from different backgrounds and sectors working together to meet the needs of clients. </a:t>
            </a:r>
            <a:r>
              <a:rPr lang="en-US" dirty="0">
                <a:latin typeface="Comic Sans MS" panose="030F0702030302020204" pitchFamily="66" charset="0"/>
              </a:rPr>
              <a:t>This could mean that you will work in both sectors. </a:t>
            </a:r>
          </a:p>
          <a:p>
            <a:r>
              <a:rPr lang="en-US" dirty="0">
                <a:latin typeface="Comic Sans MS" panose="030F0702030302020204" pitchFamily="66" charset="0"/>
              </a:rPr>
              <a:t>The Government has set out the need for the health and social care sectors to develop new integrated care models to promote health and wellbeing and provide care.  See the following site for more information.</a:t>
            </a:r>
          </a:p>
          <a:p>
            <a:pPr marL="0" indent="0">
              <a:buNone/>
            </a:pPr>
            <a:r>
              <a:rPr lang="en-US" dirty="0">
                <a:latin typeface="Comic Sans MS" panose="030F0702030302020204" pitchFamily="66" charset="0"/>
                <a:hlinkClick r:id="rId2"/>
              </a:rPr>
              <a:t>https://hee.nhs.uk/our-work/planning-commissioning/delivering-nhs-five-year-forward-view/supporting-new-care-models</a:t>
            </a:r>
            <a:r>
              <a:rPr lang="en-US" dirty="0">
                <a:latin typeface="Comic Sans MS" panose="030F0702030302020204" pitchFamily="66" charset="0"/>
              </a:rPr>
              <a:t> </a:t>
            </a:r>
            <a:endParaRPr lang="en-GB" dirty="0">
              <a:latin typeface="Comic Sans MS" panose="030F0702030302020204" pitchFamily="66" charset="0"/>
            </a:endParaRPr>
          </a:p>
          <a:p>
            <a:r>
              <a:rPr lang="en-GB" dirty="0">
                <a:latin typeface="Comic Sans MS" panose="030F0702030302020204" pitchFamily="66" charset="0"/>
              </a:rPr>
              <a:t>Advantage – pools resources &amp; can avoid duplication or overlap of services.</a:t>
            </a:r>
          </a:p>
          <a:p>
            <a:pPr marL="0" indent="0">
              <a:buNone/>
            </a:pPr>
            <a:r>
              <a:rPr lang="en-GB" dirty="0">
                <a:latin typeface="Comic Sans MS" panose="030F0702030302020204" pitchFamily="66" charset="0"/>
              </a:rPr>
              <a:t>   It can provided a comprehensive range of care to meet the complex needs</a:t>
            </a:r>
          </a:p>
          <a:p>
            <a:pPr marL="0" indent="0">
              <a:buNone/>
            </a:pPr>
            <a:r>
              <a:rPr lang="en-GB" dirty="0">
                <a:latin typeface="Comic Sans MS" panose="030F0702030302020204" pitchFamily="66" charset="0"/>
              </a:rPr>
              <a:t>   of people.</a:t>
            </a:r>
          </a:p>
          <a:p>
            <a:endParaRPr lang="en-GB" dirty="0">
              <a:latin typeface="Comic Sans MS" panose="030F0702030302020204" pitchFamily="66" charset="0"/>
            </a:endParaRPr>
          </a:p>
          <a:p>
            <a:r>
              <a:rPr lang="en-GB" dirty="0">
                <a:latin typeface="Comic Sans MS" panose="030F0702030302020204" pitchFamily="66" charset="0"/>
                <a:hlinkClick r:id="rId3"/>
              </a:rPr>
              <a:t>https://www.youtube.com/watch?v=Fh7tIr4Tl1o</a:t>
            </a:r>
            <a:r>
              <a:rPr lang="en-GB" dirty="0">
                <a:latin typeface="Comic Sans MS" panose="030F0702030302020204" pitchFamily="66" charset="0"/>
              </a:rPr>
              <a:t> </a:t>
            </a:r>
          </a:p>
        </p:txBody>
      </p:sp>
      <p:pic>
        <p:nvPicPr>
          <p:cNvPr id="8" name="Picture 7" descr="&lt;strong&gt;Multidisciplinary team&lt;/strong&g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536" y="4367048"/>
            <a:ext cx="2173036" cy="2173036"/>
          </a:xfrm>
          <a:prstGeom prst="rect">
            <a:avLst/>
          </a:prstGeom>
        </p:spPr>
      </p:pic>
    </p:spTree>
    <p:extLst>
      <p:ext uri="{BB962C8B-B14F-4D97-AF65-F5344CB8AC3E}">
        <p14:creationId xmlns:p14="http://schemas.microsoft.com/office/powerpoint/2010/main" val="3683213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843</TotalTime>
  <Words>1804</Words>
  <Application>Microsoft Office PowerPoint</Application>
  <PresentationFormat>Widescreen</PresentationFormat>
  <Paragraphs>164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Comic Sans MS</vt:lpstr>
      <vt:lpstr>Office Theme</vt:lpstr>
      <vt:lpstr>Health &amp; Social Care Practitioners</vt:lpstr>
      <vt:lpstr>Different Areas /Sectors of Health &amp; Social Care Work</vt:lpstr>
      <vt:lpstr>Health &amp; Social Care – What’s the difference?</vt:lpstr>
      <vt:lpstr>Care Provision by Health &amp;Social Care practitioners</vt:lpstr>
      <vt:lpstr>Defining Roles &amp; Responsibilities. </vt:lpstr>
      <vt:lpstr>Videos describing Job roles</vt:lpstr>
      <vt:lpstr>Career Pathways</vt:lpstr>
      <vt:lpstr>Example of a career pathway – Jenny Year 1 teacher – qualified for 4 years.</vt:lpstr>
      <vt:lpstr>Multidisciplinary Care / Inter-professional working</vt:lpstr>
      <vt:lpstr>Regulation of Health &amp; Social Care Workers</vt:lpstr>
      <vt:lpstr>Regulators &amp; the professions they regulate in England.</vt:lpstr>
      <vt:lpstr>Regulators in other parts of the UK</vt:lpstr>
      <vt:lpstr>Working in Healthcare.</vt:lpstr>
      <vt:lpstr>Health Care Practitioners</vt:lpstr>
      <vt:lpstr>Other Jobs within Health Care</vt:lpstr>
      <vt:lpstr>Working in Social Care</vt:lpstr>
      <vt:lpstr>Job roles in Social Care</vt:lpstr>
      <vt:lpstr>Adult Social Care</vt:lpstr>
      <vt:lpstr>Early Years Sector</vt:lpstr>
      <vt:lpstr>PowerPoint Presentation</vt:lpstr>
      <vt:lpstr>Assignment for Unit 6 P7</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&amp; Social Care Practitioners</dc:title>
  <dc:creator>Ann Hodson</dc:creator>
  <cp:lastModifiedBy>Pam</cp:lastModifiedBy>
  <cp:revision>68</cp:revision>
  <cp:lastPrinted>2017-03-09T11:46:20Z</cp:lastPrinted>
  <dcterms:created xsi:type="dcterms:W3CDTF">2017-03-06T10:13:46Z</dcterms:created>
  <dcterms:modified xsi:type="dcterms:W3CDTF">2019-09-15T18:43:05Z</dcterms:modified>
</cp:coreProperties>
</file>