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amp;ehk=eCzT5udde0olICOZ0XJImg&amp;r=0&amp;pid=OfficeInsert"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57" r:id="rId4"/>
    <p:sldId id="263" r:id="rId5"/>
    <p:sldId id="276" r:id="rId6"/>
    <p:sldId id="283" r:id="rId7"/>
    <p:sldId id="275" r:id="rId8"/>
    <p:sldId id="278" r:id="rId9"/>
    <p:sldId id="279" r:id="rId10"/>
    <p:sldId id="259" r:id="rId11"/>
    <p:sldId id="269" r:id="rId12"/>
    <p:sldId id="268" r:id="rId13"/>
    <p:sldId id="273" r:id="rId14"/>
    <p:sldId id="274" r:id="rId15"/>
    <p:sldId id="261" r:id="rId16"/>
    <p:sldId id="270"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218"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g&amp;ehk=eCzT5udde0olICOZ0XJImg&amp;r=0&amp;pid=OfficeInsert"/><Relationship Id="rId1" Type="http://schemas.openxmlformats.org/officeDocument/2006/relationships/image" Target="../media/image5.jpeg"/></Relationships>
</file>

<file path=ppt/diagrams/_rels/drawing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g&amp;ehk=eCzT5udde0olICOZ0XJImg&amp;r=0&amp;pid=OfficeInsert"/><Relationship Id="rId1" Type="http://schemas.openxmlformats.org/officeDocument/2006/relationships/image" Target="../media/image5.jpe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8E97CA-B974-4452-944A-55A4A678B267}" type="doc">
      <dgm:prSet loTypeId="urn:microsoft.com/office/officeart/2005/8/layout/cycle8" loCatId="cycle" qsTypeId="urn:microsoft.com/office/officeart/2005/8/quickstyle/simple1" qsCatId="simple" csTypeId="urn:microsoft.com/office/officeart/2005/8/colors/colorful1" csCatId="colorful" phldr="1"/>
      <dgm:spPr/>
    </dgm:pt>
    <dgm:pt modelId="{FDB882FC-E305-447F-A8C9-453DEC17F881}">
      <dgm:prSet phldrT="[Text]" custT="1"/>
      <dgm:spPr/>
      <dgm:t>
        <a:bodyPr/>
        <a:lstStyle/>
        <a:p>
          <a:r>
            <a:rPr lang="en-GB" sz="2400" b="1" dirty="0">
              <a:solidFill>
                <a:schemeClr val="tx1"/>
              </a:solidFill>
            </a:rPr>
            <a:t>Private</a:t>
          </a:r>
        </a:p>
        <a:p>
          <a:r>
            <a:rPr lang="en-GB" sz="800" dirty="0">
              <a:solidFill>
                <a:schemeClr val="tx1"/>
              </a:solidFill>
            </a:rPr>
            <a:t>Hospitals</a:t>
          </a:r>
        </a:p>
        <a:p>
          <a:r>
            <a:rPr lang="en-GB" sz="800" dirty="0">
              <a:solidFill>
                <a:schemeClr val="tx1"/>
              </a:solidFill>
            </a:rPr>
            <a:t>Residential Homes</a:t>
          </a:r>
        </a:p>
        <a:p>
          <a:r>
            <a:rPr lang="en-GB" sz="800" dirty="0">
              <a:solidFill>
                <a:schemeClr val="tx1"/>
              </a:solidFill>
            </a:rPr>
            <a:t>Nursing &amp; Home Care services</a:t>
          </a:r>
        </a:p>
        <a:p>
          <a:r>
            <a:rPr lang="en-GB" sz="800" dirty="0">
              <a:solidFill>
                <a:schemeClr val="tx1"/>
              </a:solidFill>
            </a:rPr>
            <a:t>Domestic help agencies</a:t>
          </a:r>
        </a:p>
        <a:p>
          <a:r>
            <a:rPr lang="en-GB" sz="800" dirty="0">
              <a:solidFill>
                <a:schemeClr val="tx1"/>
              </a:solidFill>
            </a:rPr>
            <a:t>Day Care </a:t>
          </a:r>
          <a:r>
            <a:rPr lang="en-GB" sz="800" dirty="0" err="1">
              <a:solidFill>
                <a:schemeClr val="tx1"/>
              </a:solidFill>
            </a:rPr>
            <a:t>urseries</a:t>
          </a:r>
          <a:endParaRPr lang="en-GB" sz="800" dirty="0">
            <a:solidFill>
              <a:schemeClr val="tx1"/>
            </a:solidFill>
          </a:endParaRPr>
        </a:p>
      </dgm:t>
    </dgm:pt>
    <dgm:pt modelId="{4A3849B4-56CE-4C66-8406-547F622174E5}" type="parTrans" cxnId="{E365D2D3-98E5-41FC-B297-CB0B574E5A26}">
      <dgm:prSet/>
      <dgm:spPr/>
      <dgm:t>
        <a:bodyPr/>
        <a:lstStyle/>
        <a:p>
          <a:endParaRPr lang="en-GB"/>
        </a:p>
      </dgm:t>
    </dgm:pt>
    <dgm:pt modelId="{4A6D4A0B-E4F9-4293-96E3-1951B9FA6B15}" type="sibTrans" cxnId="{E365D2D3-98E5-41FC-B297-CB0B574E5A26}">
      <dgm:prSet/>
      <dgm:spPr/>
      <dgm:t>
        <a:bodyPr/>
        <a:lstStyle/>
        <a:p>
          <a:endParaRPr lang="en-GB"/>
        </a:p>
      </dgm:t>
    </dgm:pt>
    <dgm:pt modelId="{2CEDFD17-AFF0-4A63-A18E-7378CFE8A22C}">
      <dgm:prSet phldrT="[Text]" custT="1"/>
      <dgm:spPr/>
      <dgm:t>
        <a:bodyPr/>
        <a:lstStyle/>
        <a:p>
          <a:pPr defTabSz="1066800">
            <a:lnSpc>
              <a:spcPct val="90000"/>
            </a:lnSpc>
            <a:spcBef>
              <a:spcPct val="0"/>
            </a:spcBef>
            <a:spcAft>
              <a:spcPct val="35000"/>
            </a:spcAft>
          </a:pPr>
          <a:r>
            <a:rPr lang="en-GB" sz="2400" b="1" dirty="0">
              <a:solidFill>
                <a:schemeClr val="tx1"/>
              </a:solidFill>
            </a:rPr>
            <a:t>Voluntary</a:t>
          </a:r>
        </a:p>
        <a:p>
          <a:pPr defTabSz="1066800">
            <a:lnSpc>
              <a:spcPct val="90000"/>
            </a:lnSpc>
            <a:spcBef>
              <a:spcPct val="0"/>
            </a:spcBef>
            <a:spcAft>
              <a:spcPct val="35000"/>
            </a:spcAft>
          </a:pPr>
          <a:r>
            <a:rPr lang="en-GB" sz="800" dirty="0">
              <a:solidFill>
                <a:schemeClr val="tx1"/>
              </a:solidFill>
            </a:rPr>
            <a:t>Hospices</a:t>
          </a:r>
        </a:p>
        <a:p>
          <a:pPr defTabSz="1066800">
            <a:lnSpc>
              <a:spcPct val="90000"/>
            </a:lnSpc>
            <a:spcBef>
              <a:spcPct val="0"/>
            </a:spcBef>
            <a:spcAft>
              <a:spcPct val="35000"/>
            </a:spcAft>
          </a:pPr>
          <a:r>
            <a:rPr lang="en-GB" sz="800" dirty="0">
              <a:solidFill>
                <a:schemeClr val="tx1"/>
              </a:solidFill>
            </a:rPr>
            <a:t>Child protection (NSPCC)</a:t>
          </a:r>
        </a:p>
        <a:p>
          <a:pPr marL="0" marR="0" indent="0" defTabSz="914400" eaLnBrk="1" fontAlgn="auto" latinLnBrk="0" hangingPunct="1">
            <a:lnSpc>
              <a:spcPct val="100000"/>
            </a:lnSpc>
            <a:spcBef>
              <a:spcPts val="0"/>
            </a:spcBef>
            <a:spcAft>
              <a:spcPts val="0"/>
            </a:spcAft>
            <a:buClrTx/>
            <a:buSzTx/>
            <a:buFontTx/>
            <a:buNone/>
            <a:tabLst/>
            <a:defRPr/>
          </a:pPr>
          <a:r>
            <a:rPr lang="en-GB" sz="800" dirty="0">
              <a:solidFill>
                <a:schemeClr val="tx1"/>
              </a:solidFill>
            </a:rPr>
            <a:t>Help in the community (WRVS)</a:t>
          </a:r>
        </a:p>
        <a:p>
          <a:pPr defTabSz="1066800">
            <a:lnSpc>
              <a:spcPct val="90000"/>
            </a:lnSpc>
            <a:spcBef>
              <a:spcPct val="0"/>
            </a:spcBef>
            <a:spcAft>
              <a:spcPct val="35000"/>
            </a:spcAft>
          </a:pPr>
          <a:endParaRPr lang="en-GB" sz="800" dirty="0"/>
        </a:p>
      </dgm:t>
    </dgm:pt>
    <dgm:pt modelId="{00A4E59E-319F-4213-AA3C-6AFE1D391718}" type="parTrans" cxnId="{0AA5FF4F-521D-4280-A1C3-8F3FB085017A}">
      <dgm:prSet/>
      <dgm:spPr/>
      <dgm:t>
        <a:bodyPr/>
        <a:lstStyle/>
        <a:p>
          <a:endParaRPr lang="en-GB"/>
        </a:p>
      </dgm:t>
    </dgm:pt>
    <dgm:pt modelId="{23C72C1E-7815-44D0-8276-471CC24CC21C}" type="sibTrans" cxnId="{0AA5FF4F-521D-4280-A1C3-8F3FB085017A}">
      <dgm:prSet/>
      <dgm:spPr/>
      <dgm:t>
        <a:bodyPr/>
        <a:lstStyle/>
        <a:p>
          <a:endParaRPr lang="en-GB"/>
        </a:p>
      </dgm:t>
    </dgm:pt>
    <dgm:pt modelId="{09129927-92D3-4DD2-A44B-733A1C1E51C3}">
      <dgm:prSet phldrT="[Text]" custT="1"/>
      <dgm:spPr/>
      <dgm:t>
        <a:bodyPr/>
        <a:lstStyle/>
        <a:p>
          <a:r>
            <a:rPr lang="en-GB" sz="2400" b="1" dirty="0">
              <a:solidFill>
                <a:schemeClr val="tx1"/>
              </a:solidFill>
            </a:rPr>
            <a:t>Statutory</a:t>
          </a:r>
        </a:p>
        <a:p>
          <a:r>
            <a:rPr lang="en-GB" sz="800" dirty="0">
              <a:solidFill>
                <a:schemeClr val="tx1"/>
              </a:solidFill>
            </a:rPr>
            <a:t>Health Authority</a:t>
          </a:r>
        </a:p>
        <a:p>
          <a:r>
            <a:rPr lang="en-GB" sz="800" dirty="0">
              <a:solidFill>
                <a:schemeClr val="tx1"/>
              </a:solidFill>
            </a:rPr>
            <a:t>Local Authority – social services </a:t>
          </a:r>
        </a:p>
        <a:p>
          <a:r>
            <a:rPr lang="en-GB" sz="800" dirty="0">
              <a:solidFill>
                <a:schemeClr val="tx1"/>
              </a:solidFill>
            </a:rPr>
            <a:t>education</a:t>
          </a:r>
        </a:p>
        <a:p>
          <a:endParaRPr lang="en-GB" sz="800" dirty="0">
            <a:solidFill>
              <a:schemeClr val="tx1"/>
            </a:solidFill>
          </a:endParaRPr>
        </a:p>
      </dgm:t>
    </dgm:pt>
    <dgm:pt modelId="{60721FF3-A314-4632-82A4-746D687978FD}" type="parTrans" cxnId="{6A8D8DE3-22AF-4DAD-8A24-FD3E068F0BEF}">
      <dgm:prSet/>
      <dgm:spPr/>
      <dgm:t>
        <a:bodyPr/>
        <a:lstStyle/>
        <a:p>
          <a:endParaRPr lang="en-GB"/>
        </a:p>
      </dgm:t>
    </dgm:pt>
    <dgm:pt modelId="{EFC292D3-B919-455A-A0BC-2F7AE7FE55A8}" type="sibTrans" cxnId="{6A8D8DE3-22AF-4DAD-8A24-FD3E068F0BEF}">
      <dgm:prSet/>
      <dgm:spPr/>
      <dgm:t>
        <a:bodyPr/>
        <a:lstStyle/>
        <a:p>
          <a:endParaRPr lang="en-GB"/>
        </a:p>
      </dgm:t>
    </dgm:pt>
    <dgm:pt modelId="{54F9EDF8-E6A4-4E6A-83FF-C5D69D257509}">
      <dgm:prSet custT="1"/>
      <dgm:spPr/>
      <dgm:t>
        <a:bodyPr/>
        <a:lstStyle/>
        <a:p>
          <a:r>
            <a:rPr lang="en-GB" sz="2400" b="1" dirty="0">
              <a:solidFill>
                <a:schemeClr val="tx1"/>
              </a:solidFill>
            </a:rPr>
            <a:t>Informal</a:t>
          </a:r>
        </a:p>
        <a:p>
          <a:endParaRPr lang="en-GB" sz="800" dirty="0"/>
        </a:p>
      </dgm:t>
    </dgm:pt>
    <dgm:pt modelId="{1F8324A4-D667-450F-8B43-0E3318A179E4}" type="parTrans" cxnId="{4D269BF0-7266-4ED4-8FFC-56FA33D3251F}">
      <dgm:prSet/>
      <dgm:spPr/>
      <dgm:t>
        <a:bodyPr/>
        <a:lstStyle/>
        <a:p>
          <a:endParaRPr lang="en-GB"/>
        </a:p>
      </dgm:t>
    </dgm:pt>
    <dgm:pt modelId="{2D06B8D8-AE30-4A17-AD78-B44342FB28E2}" type="sibTrans" cxnId="{4D269BF0-7266-4ED4-8FFC-56FA33D3251F}">
      <dgm:prSet/>
      <dgm:spPr/>
      <dgm:t>
        <a:bodyPr/>
        <a:lstStyle/>
        <a:p>
          <a:endParaRPr lang="en-GB"/>
        </a:p>
      </dgm:t>
    </dgm:pt>
    <dgm:pt modelId="{C1F67A69-F612-49B0-818B-67E853AA7381}" type="pres">
      <dgm:prSet presAssocID="{8A8E97CA-B974-4452-944A-55A4A678B267}" presName="compositeShape" presStyleCnt="0">
        <dgm:presLayoutVars>
          <dgm:chMax val="7"/>
          <dgm:dir/>
          <dgm:resizeHandles val="exact"/>
        </dgm:presLayoutVars>
      </dgm:prSet>
      <dgm:spPr/>
    </dgm:pt>
    <dgm:pt modelId="{19766711-E7E9-44DE-8CFA-140F7FD2EE5A}" type="pres">
      <dgm:prSet presAssocID="{8A8E97CA-B974-4452-944A-55A4A678B267}" presName="wedge1" presStyleLbl="node1" presStyleIdx="0" presStyleCnt="4"/>
      <dgm:spPr/>
    </dgm:pt>
    <dgm:pt modelId="{F28F3B4A-A18B-4387-8F43-287D6AD2F86A}" type="pres">
      <dgm:prSet presAssocID="{8A8E97CA-B974-4452-944A-55A4A678B267}" presName="dummy1a" presStyleCnt="0"/>
      <dgm:spPr/>
    </dgm:pt>
    <dgm:pt modelId="{6BBE0522-387A-4E11-8EF2-E750E2DE8464}" type="pres">
      <dgm:prSet presAssocID="{8A8E97CA-B974-4452-944A-55A4A678B267}" presName="dummy1b" presStyleCnt="0"/>
      <dgm:spPr/>
    </dgm:pt>
    <dgm:pt modelId="{481FE863-3C15-4ED2-B099-207714D072D4}" type="pres">
      <dgm:prSet presAssocID="{8A8E97CA-B974-4452-944A-55A4A678B267}" presName="wedge1Tx" presStyleLbl="node1" presStyleIdx="0" presStyleCnt="4">
        <dgm:presLayoutVars>
          <dgm:chMax val="0"/>
          <dgm:chPref val="0"/>
          <dgm:bulletEnabled val="1"/>
        </dgm:presLayoutVars>
      </dgm:prSet>
      <dgm:spPr/>
    </dgm:pt>
    <dgm:pt modelId="{48388213-6A92-4348-B7D6-D83A0B7C9709}" type="pres">
      <dgm:prSet presAssocID="{8A8E97CA-B974-4452-944A-55A4A678B267}" presName="wedge2" presStyleLbl="node1" presStyleIdx="1" presStyleCnt="4"/>
      <dgm:spPr/>
    </dgm:pt>
    <dgm:pt modelId="{2CCF7CE2-286E-4880-8023-255E6F252F27}" type="pres">
      <dgm:prSet presAssocID="{8A8E97CA-B974-4452-944A-55A4A678B267}" presName="dummy2a" presStyleCnt="0"/>
      <dgm:spPr/>
    </dgm:pt>
    <dgm:pt modelId="{23934604-E6D2-49C6-B1F5-66C86E6D7331}" type="pres">
      <dgm:prSet presAssocID="{8A8E97CA-B974-4452-944A-55A4A678B267}" presName="dummy2b" presStyleCnt="0"/>
      <dgm:spPr/>
    </dgm:pt>
    <dgm:pt modelId="{323F8EC0-3401-460A-9DEB-1E9E703BA445}" type="pres">
      <dgm:prSet presAssocID="{8A8E97CA-B974-4452-944A-55A4A678B267}" presName="wedge2Tx" presStyleLbl="node1" presStyleIdx="1" presStyleCnt="4">
        <dgm:presLayoutVars>
          <dgm:chMax val="0"/>
          <dgm:chPref val="0"/>
          <dgm:bulletEnabled val="1"/>
        </dgm:presLayoutVars>
      </dgm:prSet>
      <dgm:spPr/>
    </dgm:pt>
    <dgm:pt modelId="{7A5A07BF-6FF1-4E53-B719-E884ABD73D4D}" type="pres">
      <dgm:prSet presAssocID="{8A8E97CA-B974-4452-944A-55A4A678B267}" presName="wedge3" presStyleLbl="node1" presStyleIdx="2" presStyleCnt="4"/>
      <dgm:spPr/>
    </dgm:pt>
    <dgm:pt modelId="{703D8212-8CE2-47B1-9CB7-AA53DB3F712F}" type="pres">
      <dgm:prSet presAssocID="{8A8E97CA-B974-4452-944A-55A4A678B267}" presName="dummy3a" presStyleCnt="0"/>
      <dgm:spPr/>
    </dgm:pt>
    <dgm:pt modelId="{DAC873AD-D8C5-45A8-8816-11E2533A21BF}" type="pres">
      <dgm:prSet presAssocID="{8A8E97CA-B974-4452-944A-55A4A678B267}" presName="dummy3b" presStyleCnt="0"/>
      <dgm:spPr/>
    </dgm:pt>
    <dgm:pt modelId="{E0126DBF-F466-4BE0-B92B-60CEC4592096}" type="pres">
      <dgm:prSet presAssocID="{8A8E97CA-B974-4452-944A-55A4A678B267}" presName="wedge3Tx" presStyleLbl="node1" presStyleIdx="2" presStyleCnt="4">
        <dgm:presLayoutVars>
          <dgm:chMax val="0"/>
          <dgm:chPref val="0"/>
          <dgm:bulletEnabled val="1"/>
        </dgm:presLayoutVars>
      </dgm:prSet>
      <dgm:spPr/>
    </dgm:pt>
    <dgm:pt modelId="{D6E32BD9-FACF-40CE-ABBC-385263007BFE}" type="pres">
      <dgm:prSet presAssocID="{8A8E97CA-B974-4452-944A-55A4A678B267}" presName="wedge4" presStyleLbl="node1" presStyleIdx="3" presStyleCnt="4"/>
      <dgm:spPr/>
    </dgm:pt>
    <dgm:pt modelId="{783E2482-A5D9-4FC1-9530-8EEB576686D3}" type="pres">
      <dgm:prSet presAssocID="{8A8E97CA-B974-4452-944A-55A4A678B267}" presName="dummy4a" presStyleCnt="0"/>
      <dgm:spPr/>
    </dgm:pt>
    <dgm:pt modelId="{4F2DF3C5-1A9D-49A8-A524-D95419A34293}" type="pres">
      <dgm:prSet presAssocID="{8A8E97CA-B974-4452-944A-55A4A678B267}" presName="dummy4b" presStyleCnt="0"/>
      <dgm:spPr/>
    </dgm:pt>
    <dgm:pt modelId="{57AFDE91-127F-4922-A3C8-8BC008FCCA17}" type="pres">
      <dgm:prSet presAssocID="{8A8E97CA-B974-4452-944A-55A4A678B267}" presName="wedge4Tx" presStyleLbl="node1" presStyleIdx="3" presStyleCnt="4">
        <dgm:presLayoutVars>
          <dgm:chMax val="0"/>
          <dgm:chPref val="0"/>
          <dgm:bulletEnabled val="1"/>
        </dgm:presLayoutVars>
      </dgm:prSet>
      <dgm:spPr/>
    </dgm:pt>
    <dgm:pt modelId="{A230A9A3-B799-492E-BB9D-72EC8D36093F}" type="pres">
      <dgm:prSet presAssocID="{4A6D4A0B-E4F9-4293-96E3-1951B9FA6B15}" presName="arrowWedge1" presStyleLbl="fgSibTrans2D1" presStyleIdx="0" presStyleCnt="4"/>
      <dgm:spPr/>
    </dgm:pt>
    <dgm:pt modelId="{10AC51E5-4DD6-44E2-980E-EE28522202DC}" type="pres">
      <dgm:prSet presAssocID="{2D06B8D8-AE30-4A17-AD78-B44342FB28E2}" presName="arrowWedge2" presStyleLbl="fgSibTrans2D1" presStyleIdx="1" presStyleCnt="4"/>
      <dgm:spPr/>
    </dgm:pt>
    <dgm:pt modelId="{1BB1CCFD-D573-41F4-A8DB-EE1AA8067774}" type="pres">
      <dgm:prSet presAssocID="{23C72C1E-7815-44D0-8276-471CC24CC21C}" presName="arrowWedge3" presStyleLbl="fgSibTrans2D1" presStyleIdx="2" presStyleCnt="4"/>
      <dgm:spPr/>
    </dgm:pt>
    <dgm:pt modelId="{D9DD7072-BDD6-4D04-BD3F-A2212D6A9134}" type="pres">
      <dgm:prSet presAssocID="{EFC292D3-B919-455A-A0BC-2F7AE7FE55A8}" presName="arrowWedge4" presStyleLbl="fgSibTrans2D1" presStyleIdx="3" presStyleCnt="4"/>
      <dgm:spPr/>
    </dgm:pt>
  </dgm:ptLst>
  <dgm:cxnLst>
    <dgm:cxn modelId="{0AC3520E-724F-4D00-9A42-69D58F90AECD}" type="presOf" srcId="{54F9EDF8-E6A4-4E6A-83FF-C5D69D257509}" destId="{48388213-6A92-4348-B7D6-D83A0B7C9709}" srcOrd="0" destOrd="0" presId="urn:microsoft.com/office/officeart/2005/8/layout/cycle8"/>
    <dgm:cxn modelId="{79CA1327-AE2B-4AF3-A0D1-50B26353C959}" type="presOf" srcId="{FDB882FC-E305-447F-A8C9-453DEC17F881}" destId="{19766711-E7E9-44DE-8CFA-140F7FD2EE5A}" srcOrd="0" destOrd="0" presId="urn:microsoft.com/office/officeart/2005/8/layout/cycle8"/>
    <dgm:cxn modelId="{0FC15740-7B80-4B07-9087-D1E0B66CD063}" type="presOf" srcId="{09129927-92D3-4DD2-A44B-733A1C1E51C3}" destId="{57AFDE91-127F-4922-A3C8-8BC008FCCA17}" srcOrd="1" destOrd="0" presId="urn:microsoft.com/office/officeart/2005/8/layout/cycle8"/>
    <dgm:cxn modelId="{0AA5FF4F-521D-4280-A1C3-8F3FB085017A}" srcId="{8A8E97CA-B974-4452-944A-55A4A678B267}" destId="{2CEDFD17-AFF0-4A63-A18E-7378CFE8A22C}" srcOrd="2" destOrd="0" parTransId="{00A4E59E-319F-4213-AA3C-6AFE1D391718}" sibTransId="{23C72C1E-7815-44D0-8276-471CC24CC21C}"/>
    <dgm:cxn modelId="{BE2EDB80-4296-4D9E-9AEE-823BD7AB9E71}" type="presOf" srcId="{8A8E97CA-B974-4452-944A-55A4A678B267}" destId="{C1F67A69-F612-49B0-818B-67E853AA7381}" srcOrd="0" destOrd="0" presId="urn:microsoft.com/office/officeart/2005/8/layout/cycle8"/>
    <dgm:cxn modelId="{CA48A883-D18E-4147-A32B-A4D3F6723663}" type="presOf" srcId="{2CEDFD17-AFF0-4A63-A18E-7378CFE8A22C}" destId="{E0126DBF-F466-4BE0-B92B-60CEC4592096}" srcOrd="1" destOrd="0" presId="urn:microsoft.com/office/officeart/2005/8/layout/cycle8"/>
    <dgm:cxn modelId="{A419978B-946E-481C-9031-329CB60FE59E}" type="presOf" srcId="{FDB882FC-E305-447F-A8C9-453DEC17F881}" destId="{481FE863-3C15-4ED2-B099-207714D072D4}" srcOrd="1" destOrd="0" presId="urn:microsoft.com/office/officeart/2005/8/layout/cycle8"/>
    <dgm:cxn modelId="{CBD288CA-BAA6-4C4B-A457-4E0E0FFC7C27}" type="presOf" srcId="{54F9EDF8-E6A4-4E6A-83FF-C5D69D257509}" destId="{323F8EC0-3401-460A-9DEB-1E9E703BA445}" srcOrd="1" destOrd="0" presId="urn:microsoft.com/office/officeart/2005/8/layout/cycle8"/>
    <dgm:cxn modelId="{C10771D2-17AB-4F43-8CFE-048D3BDCEB0D}" type="presOf" srcId="{09129927-92D3-4DD2-A44B-733A1C1E51C3}" destId="{D6E32BD9-FACF-40CE-ABBC-385263007BFE}" srcOrd="0" destOrd="0" presId="urn:microsoft.com/office/officeart/2005/8/layout/cycle8"/>
    <dgm:cxn modelId="{E365D2D3-98E5-41FC-B297-CB0B574E5A26}" srcId="{8A8E97CA-B974-4452-944A-55A4A678B267}" destId="{FDB882FC-E305-447F-A8C9-453DEC17F881}" srcOrd="0" destOrd="0" parTransId="{4A3849B4-56CE-4C66-8406-547F622174E5}" sibTransId="{4A6D4A0B-E4F9-4293-96E3-1951B9FA6B15}"/>
    <dgm:cxn modelId="{C05B78D7-827E-4CC9-B59C-931723712572}" type="presOf" srcId="{2CEDFD17-AFF0-4A63-A18E-7378CFE8A22C}" destId="{7A5A07BF-6FF1-4E53-B719-E884ABD73D4D}" srcOrd="0" destOrd="0" presId="urn:microsoft.com/office/officeart/2005/8/layout/cycle8"/>
    <dgm:cxn modelId="{6A8D8DE3-22AF-4DAD-8A24-FD3E068F0BEF}" srcId="{8A8E97CA-B974-4452-944A-55A4A678B267}" destId="{09129927-92D3-4DD2-A44B-733A1C1E51C3}" srcOrd="3" destOrd="0" parTransId="{60721FF3-A314-4632-82A4-746D687978FD}" sibTransId="{EFC292D3-B919-455A-A0BC-2F7AE7FE55A8}"/>
    <dgm:cxn modelId="{4D269BF0-7266-4ED4-8FFC-56FA33D3251F}" srcId="{8A8E97CA-B974-4452-944A-55A4A678B267}" destId="{54F9EDF8-E6A4-4E6A-83FF-C5D69D257509}" srcOrd="1" destOrd="0" parTransId="{1F8324A4-D667-450F-8B43-0E3318A179E4}" sibTransId="{2D06B8D8-AE30-4A17-AD78-B44342FB28E2}"/>
    <dgm:cxn modelId="{47F9EEBF-63E0-4B59-9B61-051F91C85B32}" type="presParOf" srcId="{C1F67A69-F612-49B0-818B-67E853AA7381}" destId="{19766711-E7E9-44DE-8CFA-140F7FD2EE5A}" srcOrd="0" destOrd="0" presId="urn:microsoft.com/office/officeart/2005/8/layout/cycle8"/>
    <dgm:cxn modelId="{F30D234D-F24B-4750-B9C4-9AD8385198DF}" type="presParOf" srcId="{C1F67A69-F612-49B0-818B-67E853AA7381}" destId="{F28F3B4A-A18B-4387-8F43-287D6AD2F86A}" srcOrd="1" destOrd="0" presId="urn:microsoft.com/office/officeart/2005/8/layout/cycle8"/>
    <dgm:cxn modelId="{4634ACFB-A0B7-4DCE-9F9B-59B5A67B9524}" type="presParOf" srcId="{C1F67A69-F612-49B0-818B-67E853AA7381}" destId="{6BBE0522-387A-4E11-8EF2-E750E2DE8464}" srcOrd="2" destOrd="0" presId="urn:microsoft.com/office/officeart/2005/8/layout/cycle8"/>
    <dgm:cxn modelId="{C6E54323-A883-405B-8625-A401600F30B2}" type="presParOf" srcId="{C1F67A69-F612-49B0-818B-67E853AA7381}" destId="{481FE863-3C15-4ED2-B099-207714D072D4}" srcOrd="3" destOrd="0" presId="urn:microsoft.com/office/officeart/2005/8/layout/cycle8"/>
    <dgm:cxn modelId="{05E2B5D0-372F-40B6-83ED-D3837A177F8C}" type="presParOf" srcId="{C1F67A69-F612-49B0-818B-67E853AA7381}" destId="{48388213-6A92-4348-B7D6-D83A0B7C9709}" srcOrd="4" destOrd="0" presId="urn:microsoft.com/office/officeart/2005/8/layout/cycle8"/>
    <dgm:cxn modelId="{10A30A46-2917-45D0-83A8-0C6EFFD3D78A}" type="presParOf" srcId="{C1F67A69-F612-49B0-818B-67E853AA7381}" destId="{2CCF7CE2-286E-4880-8023-255E6F252F27}" srcOrd="5" destOrd="0" presId="urn:microsoft.com/office/officeart/2005/8/layout/cycle8"/>
    <dgm:cxn modelId="{DA67D9EE-1584-483F-BBF0-84904A1C6059}" type="presParOf" srcId="{C1F67A69-F612-49B0-818B-67E853AA7381}" destId="{23934604-E6D2-49C6-B1F5-66C86E6D7331}" srcOrd="6" destOrd="0" presId="urn:microsoft.com/office/officeart/2005/8/layout/cycle8"/>
    <dgm:cxn modelId="{9D23D045-CA42-4C42-AEAF-CB2527DAB1B5}" type="presParOf" srcId="{C1F67A69-F612-49B0-818B-67E853AA7381}" destId="{323F8EC0-3401-460A-9DEB-1E9E703BA445}" srcOrd="7" destOrd="0" presId="urn:microsoft.com/office/officeart/2005/8/layout/cycle8"/>
    <dgm:cxn modelId="{4FD3240F-1857-4514-ABAB-8E7A1C9753FA}" type="presParOf" srcId="{C1F67A69-F612-49B0-818B-67E853AA7381}" destId="{7A5A07BF-6FF1-4E53-B719-E884ABD73D4D}" srcOrd="8" destOrd="0" presId="urn:microsoft.com/office/officeart/2005/8/layout/cycle8"/>
    <dgm:cxn modelId="{1A4AC2EC-33C8-4165-9F06-F24C3B920A2F}" type="presParOf" srcId="{C1F67A69-F612-49B0-818B-67E853AA7381}" destId="{703D8212-8CE2-47B1-9CB7-AA53DB3F712F}" srcOrd="9" destOrd="0" presId="urn:microsoft.com/office/officeart/2005/8/layout/cycle8"/>
    <dgm:cxn modelId="{4F2D455F-B27A-418A-A28F-EBB84ABA31E1}" type="presParOf" srcId="{C1F67A69-F612-49B0-818B-67E853AA7381}" destId="{DAC873AD-D8C5-45A8-8816-11E2533A21BF}" srcOrd="10" destOrd="0" presId="urn:microsoft.com/office/officeart/2005/8/layout/cycle8"/>
    <dgm:cxn modelId="{66735D92-6E0C-4022-A1E1-5FE069EE2E26}" type="presParOf" srcId="{C1F67A69-F612-49B0-818B-67E853AA7381}" destId="{E0126DBF-F466-4BE0-B92B-60CEC4592096}" srcOrd="11" destOrd="0" presId="urn:microsoft.com/office/officeart/2005/8/layout/cycle8"/>
    <dgm:cxn modelId="{38DFCB91-2F2E-454F-A1DC-09A9F60989E3}" type="presParOf" srcId="{C1F67A69-F612-49B0-818B-67E853AA7381}" destId="{D6E32BD9-FACF-40CE-ABBC-385263007BFE}" srcOrd="12" destOrd="0" presId="urn:microsoft.com/office/officeart/2005/8/layout/cycle8"/>
    <dgm:cxn modelId="{B9CEA4A3-1CC0-461A-9AAE-04B0C0473CE5}" type="presParOf" srcId="{C1F67A69-F612-49B0-818B-67E853AA7381}" destId="{783E2482-A5D9-4FC1-9530-8EEB576686D3}" srcOrd="13" destOrd="0" presId="urn:microsoft.com/office/officeart/2005/8/layout/cycle8"/>
    <dgm:cxn modelId="{657023AF-A3CC-4808-B193-FEACD2157A7E}" type="presParOf" srcId="{C1F67A69-F612-49B0-818B-67E853AA7381}" destId="{4F2DF3C5-1A9D-49A8-A524-D95419A34293}" srcOrd="14" destOrd="0" presId="urn:microsoft.com/office/officeart/2005/8/layout/cycle8"/>
    <dgm:cxn modelId="{A411C257-9444-4FFF-9A29-026D09BC3E58}" type="presParOf" srcId="{C1F67A69-F612-49B0-818B-67E853AA7381}" destId="{57AFDE91-127F-4922-A3C8-8BC008FCCA17}" srcOrd="15" destOrd="0" presId="urn:microsoft.com/office/officeart/2005/8/layout/cycle8"/>
    <dgm:cxn modelId="{9A518DB4-2596-4B6B-BBC3-883EDE3637B8}" type="presParOf" srcId="{C1F67A69-F612-49B0-818B-67E853AA7381}" destId="{A230A9A3-B799-492E-BB9D-72EC8D36093F}" srcOrd="16" destOrd="0" presId="urn:microsoft.com/office/officeart/2005/8/layout/cycle8"/>
    <dgm:cxn modelId="{26745C09-1F14-4CEC-96B0-5F4645CB5294}" type="presParOf" srcId="{C1F67A69-F612-49B0-818B-67E853AA7381}" destId="{10AC51E5-4DD6-44E2-980E-EE28522202DC}" srcOrd="17" destOrd="0" presId="urn:microsoft.com/office/officeart/2005/8/layout/cycle8"/>
    <dgm:cxn modelId="{259D1B38-3F63-4A65-B1B5-4C73B67A8640}" type="presParOf" srcId="{C1F67A69-F612-49B0-818B-67E853AA7381}" destId="{1BB1CCFD-D573-41F4-A8DB-EE1AA8067774}" srcOrd="18" destOrd="0" presId="urn:microsoft.com/office/officeart/2005/8/layout/cycle8"/>
    <dgm:cxn modelId="{D5D4C788-62E2-4EE5-B6CB-AC262F27BD9E}" type="presParOf" srcId="{C1F67A69-F612-49B0-818B-67E853AA7381}" destId="{D9DD7072-BDD6-4D04-BD3F-A2212D6A9134}"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FC9B1E-1FB0-4A27-A162-C34DC9498872}" type="doc">
      <dgm:prSet loTypeId="urn:microsoft.com/office/officeart/2005/8/layout/hList7" loCatId="process" qsTypeId="urn:microsoft.com/office/officeart/2005/8/quickstyle/simple1" qsCatId="simple" csTypeId="urn:microsoft.com/office/officeart/2005/8/colors/accent1_2" csCatId="accent1" phldr="1"/>
      <dgm:spPr/>
    </dgm:pt>
    <dgm:pt modelId="{A7D33980-6527-4DEB-9FFD-5F6EAC7A4CF8}">
      <dgm:prSet phldrT="[Text]" custT="1"/>
      <dgm:spPr/>
      <dgm:t>
        <a:bodyPr/>
        <a:lstStyle/>
        <a:p>
          <a:r>
            <a:rPr lang="en-US" sz="2000" b="1" dirty="0">
              <a:solidFill>
                <a:schemeClr val="tx1"/>
              </a:solidFill>
            </a:rPr>
            <a:t>Statutory</a:t>
          </a:r>
        </a:p>
        <a:p>
          <a:r>
            <a:rPr lang="en-GB" sz="2000" dirty="0">
              <a:solidFill>
                <a:schemeClr val="tx1"/>
              </a:solidFill>
            </a:rPr>
            <a:t>Services that are paid for and provided by the government. Set up by Acts of Parliament </a:t>
          </a:r>
          <a:endParaRPr lang="en-US" sz="2000" dirty="0"/>
        </a:p>
      </dgm:t>
    </dgm:pt>
    <dgm:pt modelId="{BA1E8A6C-2F9D-41D3-8B8E-BEE041E249F1}" type="parTrans" cxnId="{8858A3AC-5CB7-4156-8320-9DB3B4DA687D}">
      <dgm:prSet/>
      <dgm:spPr/>
      <dgm:t>
        <a:bodyPr/>
        <a:lstStyle/>
        <a:p>
          <a:endParaRPr lang="en-US"/>
        </a:p>
      </dgm:t>
    </dgm:pt>
    <dgm:pt modelId="{5E742080-5DE8-4084-91D2-FD7CAB74E40F}" type="sibTrans" cxnId="{8858A3AC-5CB7-4156-8320-9DB3B4DA687D}">
      <dgm:prSet/>
      <dgm:spPr/>
      <dgm:t>
        <a:bodyPr/>
        <a:lstStyle/>
        <a:p>
          <a:endParaRPr lang="en-US"/>
        </a:p>
      </dgm:t>
    </dgm:pt>
    <dgm:pt modelId="{2F71A2E6-D6C5-43AD-B812-69881F67163C}">
      <dgm:prSet phldrT="[Text]" custT="1"/>
      <dgm:spPr/>
      <dgm:t>
        <a:bodyPr/>
        <a:lstStyle/>
        <a:p>
          <a:r>
            <a:rPr lang="en-GB" sz="2000" b="1" i="0" dirty="0">
              <a:solidFill>
                <a:schemeClr val="tx1"/>
              </a:solidFill>
            </a:rPr>
            <a:t>Private</a:t>
          </a:r>
          <a:r>
            <a:rPr lang="en-GB" sz="2000" b="1" i="1" dirty="0">
              <a:solidFill>
                <a:schemeClr val="tx1"/>
              </a:solidFill>
            </a:rPr>
            <a:t>                      </a:t>
          </a:r>
          <a:r>
            <a:rPr lang="en-GB" sz="2000" dirty="0">
              <a:solidFill>
                <a:schemeClr val="tx1"/>
              </a:solidFill>
            </a:rPr>
            <a:t>These are services that are run as a  business to make  a profit</a:t>
          </a:r>
          <a:endParaRPr lang="en-US" sz="2000" dirty="0"/>
        </a:p>
      </dgm:t>
    </dgm:pt>
    <dgm:pt modelId="{A0C05130-1C41-4EA1-B472-439C6B6FA16D}" type="parTrans" cxnId="{A1E37B6A-7818-4D0D-BF78-D31DE1D7A4A3}">
      <dgm:prSet/>
      <dgm:spPr/>
      <dgm:t>
        <a:bodyPr/>
        <a:lstStyle/>
        <a:p>
          <a:endParaRPr lang="en-US"/>
        </a:p>
      </dgm:t>
    </dgm:pt>
    <dgm:pt modelId="{180C77BC-DF10-4AAB-89C1-BAFFCF4796DE}" type="sibTrans" cxnId="{A1E37B6A-7818-4D0D-BF78-D31DE1D7A4A3}">
      <dgm:prSet/>
      <dgm:spPr/>
      <dgm:t>
        <a:bodyPr/>
        <a:lstStyle/>
        <a:p>
          <a:endParaRPr lang="en-US"/>
        </a:p>
      </dgm:t>
    </dgm:pt>
    <dgm:pt modelId="{8E9EA1CA-E50A-4E56-83BD-BBB96F0487A4}">
      <dgm:prSet phldrT="[Text]" custT="1"/>
      <dgm:spPr/>
      <dgm:t>
        <a:bodyPr/>
        <a:lstStyle/>
        <a:p>
          <a:r>
            <a:rPr lang="en-US" sz="2000" b="1" dirty="0">
              <a:solidFill>
                <a:schemeClr val="tx1"/>
              </a:solidFill>
            </a:rPr>
            <a:t>Third Sector – voluntary .          </a:t>
          </a:r>
          <a:r>
            <a:rPr lang="en-GB" sz="2000" dirty="0">
              <a:solidFill>
                <a:schemeClr val="tx1"/>
              </a:solidFill>
            </a:rPr>
            <a:t>Services are provided by non-profit making organisations that are quite often a registered charity</a:t>
          </a:r>
          <a:r>
            <a:rPr lang="en-GB" sz="1700" dirty="0">
              <a:solidFill>
                <a:schemeClr val="tx1"/>
              </a:solidFill>
            </a:rPr>
            <a:t>. </a:t>
          </a:r>
          <a:r>
            <a:rPr lang="en-US" sz="1700" dirty="0"/>
            <a:t> </a:t>
          </a:r>
        </a:p>
      </dgm:t>
    </dgm:pt>
    <dgm:pt modelId="{D284D140-52D0-41FB-A03E-E49D6AF35024}" type="parTrans" cxnId="{0F285206-29EE-421E-BF04-FBFCF4D39857}">
      <dgm:prSet/>
      <dgm:spPr/>
      <dgm:t>
        <a:bodyPr/>
        <a:lstStyle/>
        <a:p>
          <a:endParaRPr lang="en-US"/>
        </a:p>
      </dgm:t>
    </dgm:pt>
    <dgm:pt modelId="{D07D8C7A-FD74-45B5-AB14-0404C623D2CD}" type="sibTrans" cxnId="{0F285206-29EE-421E-BF04-FBFCF4D39857}">
      <dgm:prSet/>
      <dgm:spPr/>
      <dgm:t>
        <a:bodyPr/>
        <a:lstStyle/>
        <a:p>
          <a:endParaRPr lang="en-US"/>
        </a:p>
      </dgm:t>
    </dgm:pt>
    <dgm:pt modelId="{AD7FF100-DA19-41D6-B8A7-A0E5DA301260}" type="pres">
      <dgm:prSet presAssocID="{ABFC9B1E-1FB0-4A27-A162-C34DC9498872}" presName="Name0" presStyleCnt="0">
        <dgm:presLayoutVars>
          <dgm:dir/>
          <dgm:resizeHandles val="exact"/>
        </dgm:presLayoutVars>
      </dgm:prSet>
      <dgm:spPr/>
    </dgm:pt>
    <dgm:pt modelId="{5DE5D85D-4032-48E8-8153-204F93C809E9}" type="pres">
      <dgm:prSet presAssocID="{ABFC9B1E-1FB0-4A27-A162-C34DC9498872}" presName="fgShape" presStyleLbl="fgShp" presStyleIdx="0" presStyleCnt="1"/>
      <dgm:spPr/>
    </dgm:pt>
    <dgm:pt modelId="{DA21BA4C-C13E-4D37-BFA2-09767A3B8D05}" type="pres">
      <dgm:prSet presAssocID="{ABFC9B1E-1FB0-4A27-A162-C34DC9498872}" presName="linComp" presStyleCnt="0"/>
      <dgm:spPr/>
    </dgm:pt>
    <dgm:pt modelId="{9B003556-5A77-43E2-95E6-22C40BEBA246}" type="pres">
      <dgm:prSet presAssocID="{A7D33980-6527-4DEB-9FFD-5F6EAC7A4CF8}" presName="compNode" presStyleCnt="0"/>
      <dgm:spPr/>
    </dgm:pt>
    <dgm:pt modelId="{6B4D9B4E-0F58-4764-8957-93F523052D47}" type="pres">
      <dgm:prSet presAssocID="{A7D33980-6527-4DEB-9FFD-5F6EAC7A4CF8}" presName="bkgdShape" presStyleLbl="node1" presStyleIdx="0" presStyleCnt="3"/>
      <dgm:spPr/>
    </dgm:pt>
    <dgm:pt modelId="{FDA1EC40-88E6-4A21-87FE-93D051BB8FB4}" type="pres">
      <dgm:prSet presAssocID="{A7D33980-6527-4DEB-9FFD-5F6EAC7A4CF8}" presName="nodeTx" presStyleLbl="node1" presStyleIdx="0" presStyleCnt="3">
        <dgm:presLayoutVars>
          <dgm:bulletEnabled val="1"/>
        </dgm:presLayoutVars>
      </dgm:prSet>
      <dgm:spPr/>
    </dgm:pt>
    <dgm:pt modelId="{816B044C-34CD-4EFC-BEBF-86165A7E008A}" type="pres">
      <dgm:prSet presAssocID="{A7D33980-6527-4DEB-9FFD-5F6EAC7A4CF8}" presName="invisiNode" presStyleLbl="node1" presStyleIdx="0" presStyleCnt="3"/>
      <dgm:spPr/>
    </dgm:pt>
    <dgm:pt modelId="{89975A62-4BFF-46A3-AEF0-D1A6FC0A63C6}" type="pres">
      <dgm:prSet presAssocID="{A7D33980-6527-4DEB-9FFD-5F6EAC7A4CF8}" presName="imagNode" presStyleLbl="fgImgPlace1" presStyleIdx="0" presStyleCnt="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7000" r="-17000"/>
          </a:stretch>
        </a:blipFill>
      </dgm:spPr>
      <dgm:extLst>
        <a:ext uri="{E40237B7-FDA0-4F09-8148-C483321AD2D9}">
          <dgm14:cNvPr xmlns:dgm14="http://schemas.microsoft.com/office/drawing/2010/diagram" id="0" name="" descr="File:&lt;strong&gt;Houses&lt;/strong&gt;.&lt;strong&gt;of.parliament&lt;/strong&gt;.overall.arp.jpg - Wikipedia"/>
        </a:ext>
      </dgm:extLst>
    </dgm:pt>
    <dgm:pt modelId="{258AC1C4-0ACB-407C-B8FC-1DA465EC800F}" type="pres">
      <dgm:prSet presAssocID="{5E742080-5DE8-4084-91D2-FD7CAB74E40F}" presName="sibTrans" presStyleLbl="sibTrans2D1" presStyleIdx="0" presStyleCnt="0"/>
      <dgm:spPr/>
    </dgm:pt>
    <dgm:pt modelId="{A1DFDD7D-E16A-4528-8D98-54DF1B9BA74B}" type="pres">
      <dgm:prSet presAssocID="{2F71A2E6-D6C5-43AD-B812-69881F67163C}" presName="compNode" presStyleCnt="0"/>
      <dgm:spPr/>
    </dgm:pt>
    <dgm:pt modelId="{A46ACF5D-C202-45E7-8218-EFF980CC7258}" type="pres">
      <dgm:prSet presAssocID="{2F71A2E6-D6C5-43AD-B812-69881F67163C}" presName="bkgdShape" presStyleLbl="node1" presStyleIdx="1" presStyleCnt="3"/>
      <dgm:spPr/>
    </dgm:pt>
    <dgm:pt modelId="{2B2E280F-10FF-4388-802F-75C461C5BF15}" type="pres">
      <dgm:prSet presAssocID="{2F71A2E6-D6C5-43AD-B812-69881F67163C}" presName="nodeTx" presStyleLbl="node1" presStyleIdx="1" presStyleCnt="3">
        <dgm:presLayoutVars>
          <dgm:bulletEnabled val="1"/>
        </dgm:presLayoutVars>
      </dgm:prSet>
      <dgm:spPr/>
    </dgm:pt>
    <dgm:pt modelId="{C22C6E71-87B6-43DC-9A1E-077D47B5E5EE}" type="pres">
      <dgm:prSet presAssocID="{2F71A2E6-D6C5-43AD-B812-69881F67163C}" presName="invisiNode" presStyleLbl="node1" presStyleIdx="1" presStyleCnt="3"/>
      <dgm:spPr/>
    </dgm:pt>
    <dgm:pt modelId="{DEB6F0C2-5637-4B88-A39B-F5FAFA08424D}" type="pres">
      <dgm:prSet presAssocID="{2F71A2E6-D6C5-43AD-B812-69881F67163C}" presName="imagNode" presStyleLbl="fgImgPlace1" presStyleIdx="1" presStyleCnt="3" custScaleX="133778"/>
      <dgm:spPr>
        <a:blipFill>
          <a:blip xmlns:r="http://schemas.openxmlformats.org/officeDocument/2006/relationships" r:embed="rId2">
            <a:extLst>
              <a:ext uri="{28A0092B-C50C-407E-A947-70E740481C1C}">
                <a14:useLocalDpi xmlns:a14="http://schemas.microsoft.com/office/drawing/2010/main" val="0"/>
              </a:ext>
            </a:extLst>
          </a:blip>
          <a:srcRect/>
          <a:stretch>
            <a:fillRect l="-17000" r="-17000"/>
          </a:stretch>
        </a:blipFill>
      </dgm:spPr>
      <dgm:extLst>
        <a:ext uri="{E40237B7-FDA0-4F09-8148-C483321AD2D9}">
          <dgm14:cNvPr xmlns:dgm14="http://schemas.microsoft.com/office/drawing/2010/diagram" id="0" name="" descr="&lt;strong&gt;Day&lt;/strong&gt; &lt;strong&gt;care&lt;/strong&gt; - Wikipedia"/>
        </a:ext>
      </dgm:extLst>
    </dgm:pt>
    <dgm:pt modelId="{15EA2497-1E9B-4D83-AFEA-C17009201EB1}" type="pres">
      <dgm:prSet presAssocID="{180C77BC-DF10-4AAB-89C1-BAFFCF4796DE}" presName="sibTrans" presStyleLbl="sibTrans2D1" presStyleIdx="0" presStyleCnt="0"/>
      <dgm:spPr/>
    </dgm:pt>
    <dgm:pt modelId="{4208A146-B84D-4139-935B-036B78B8B253}" type="pres">
      <dgm:prSet presAssocID="{8E9EA1CA-E50A-4E56-83BD-BBB96F0487A4}" presName="compNode" presStyleCnt="0"/>
      <dgm:spPr/>
    </dgm:pt>
    <dgm:pt modelId="{DDCA7C04-7258-4C51-91D0-CC8061F20C43}" type="pres">
      <dgm:prSet presAssocID="{8E9EA1CA-E50A-4E56-83BD-BBB96F0487A4}" presName="bkgdShape" presStyleLbl="node1" presStyleIdx="2" presStyleCnt="3"/>
      <dgm:spPr/>
    </dgm:pt>
    <dgm:pt modelId="{B517DD31-E978-464B-8727-E9F2C0E66A8F}" type="pres">
      <dgm:prSet presAssocID="{8E9EA1CA-E50A-4E56-83BD-BBB96F0487A4}" presName="nodeTx" presStyleLbl="node1" presStyleIdx="2" presStyleCnt="3">
        <dgm:presLayoutVars>
          <dgm:bulletEnabled val="1"/>
        </dgm:presLayoutVars>
      </dgm:prSet>
      <dgm:spPr/>
    </dgm:pt>
    <dgm:pt modelId="{93F1D23B-24A2-4BC6-AE2A-0F977D64CA46}" type="pres">
      <dgm:prSet presAssocID="{8E9EA1CA-E50A-4E56-83BD-BBB96F0487A4}" presName="invisiNode" presStyleLbl="node1" presStyleIdx="2" presStyleCnt="3"/>
      <dgm:spPr/>
    </dgm:pt>
    <dgm:pt modelId="{01A84C0A-F7BC-496E-B41E-39E00C7355C4}" type="pres">
      <dgm:prSet presAssocID="{8E9EA1CA-E50A-4E56-83BD-BBB96F0487A4}" presName="imagNode" presStyleLbl="fgImgPlace1" presStyleIdx="2" presStyleCnt="3"/>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17000" r="-17000"/>
          </a:stretch>
        </a:blipFill>
      </dgm:spPr>
      <dgm:extLst>
        <a:ext uri="{E40237B7-FDA0-4F09-8148-C483321AD2D9}">
          <dgm14:cNvPr xmlns:dgm14="http://schemas.microsoft.com/office/drawing/2010/diagram" id="0" name="" descr="Cancer Research UK &lt;strong&gt;Charity Shop&lt;/strong&gt;, High... © Roger A Smith :: Geograph ..."/>
        </a:ext>
      </dgm:extLst>
    </dgm:pt>
  </dgm:ptLst>
  <dgm:cxnLst>
    <dgm:cxn modelId="{0B82FB00-0F1D-4BB4-967B-A60930639BEF}" type="presOf" srcId="{8E9EA1CA-E50A-4E56-83BD-BBB96F0487A4}" destId="{B517DD31-E978-464B-8727-E9F2C0E66A8F}" srcOrd="1" destOrd="0" presId="urn:microsoft.com/office/officeart/2005/8/layout/hList7"/>
    <dgm:cxn modelId="{0F285206-29EE-421E-BF04-FBFCF4D39857}" srcId="{ABFC9B1E-1FB0-4A27-A162-C34DC9498872}" destId="{8E9EA1CA-E50A-4E56-83BD-BBB96F0487A4}" srcOrd="2" destOrd="0" parTransId="{D284D140-52D0-41FB-A03E-E49D6AF35024}" sibTransId="{D07D8C7A-FD74-45B5-AB14-0404C623D2CD}"/>
    <dgm:cxn modelId="{5C89B60C-2636-42F4-98DB-76B20F1CED6C}" type="presOf" srcId="{ABFC9B1E-1FB0-4A27-A162-C34DC9498872}" destId="{AD7FF100-DA19-41D6-B8A7-A0E5DA301260}" srcOrd="0" destOrd="0" presId="urn:microsoft.com/office/officeart/2005/8/layout/hList7"/>
    <dgm:cxn modelId="{A1E37B6A-7818-4D0D-BF78-D31DE1D7A4A3}" srcId="{ABFC9B1E-1FB0-4A27-A162-C34DC9498872}" destId="{2F71A2E6-D6C5-43AD-B812-69881F67163C}" srcOrd="1" destOrd="0" parTransId="{A0C05130-1C41-4EA1-B472-439C6B6FA16D}" sibTransId="{180C77BC-DF10-4AAB-89C1-BAFFCF4796DE}"/>
    <dgm:cxn modelId="{757EA76D-2A83-4774-94F0-8D4B37C1039E}" type="presOf" srcId="{8E9EA1CA-E50A-4E56-83BD-BBB96F0487A4}" destId="{DDCA7C04-7258-4C51-91D0-CC8061F20C43}" srcOrd="0" destOrd="0" presId="urn:microsoft.com/office/officeart/2005/8/layout/hList7"/>
    <dgm:cxn modelId="{64E6067C-2B68-4CB0-BE88-9EAD1F972AAF}" type="presOf" srcId="{A7D33980-6527-4DEB-9FFD-5F6EAC7A4CF8}" destId="{FDA1EC40-88E6-4A21-87FE-93D051BB8FB4}" srcOrd="1" destOrd="0" presId="urn:microsoft.com/office/officeart/2005/8/layout/hList7"/>
    <dgm:cxn modelId="{F5122D91-31BB-4649-8437-B76DCB462F7D}" type="presOf" srcId="{5E742080-5DE8-4084-91D2-FD7CAB74E40F}" destId="{258AC1C4-0ACB-407C-B8FC-1DA465EC800F}" srcOrd="0" destOrd="0" presId="urn:microsoft.com/office/officeart/2005/8/layout/hList7"/>
    <dgm:cxn modelId="{6EE715A0-8676-40CF-A6D0-76A87C91770D}" type="presOf" srcId="{2F71A2E6-D6C5-43AD-B812-69881F67163C}" destId="{2B2E280F-10FF-4388-802F-75C461C5BF15}" srcOrd="1" destOrd="0" presId="urn:microsoft.com/office/officeart/2005/8/layout/hList7"/>
    <dgm:cxn modelId="{8858A3AC-5CB7-4156-8320-9DB3B4DA687D}" srcId="{ABFC9B1E-1FB0-4A27-A162-C34DC9498872}" destId="{A7D33980-6527-4DEB-9FFD-5F6EAC7A4CF8}" srcOrd="0" destOrd="0" parTransId="{BA1E8A6C-2F9D-41D3-8B8E-BEE041E249F1}" sibTransId="{5E742080-5DE8-4084-91D2-FD7CAB74E40F}"/>
    <dgm:cxn modelId="{D380DBB2-8AC4-42B5-8ED7-51E069B4C7A4}" type="presOf" srcId="{2F71A2E6-D6C5-43AD-B812-69881F67163C}" destId="{A46ACF5D-C202-45E7-8218-EFF980CC7258}" srcOrd="0" destOrd="0" presId="urn:microsoft.com/office/officeart/2005/8/layout/hList7"/>
    <dgm:cxn modelId="{3318C4D5-179E-46CF-97C4-672684412FEC}" type="presOf" srcId="{A7D33980-6527-4DEB-9FFD-5F6EAC7A4CF8}" destId="{6B4D9B4E-0F58-4764-8957-93F523052D47}" srcOrd="0" destOrd="0" presId="urn:microsoft.com/office/officeart/2005/8/layout/hList7"/>
    <dgm:cxn modelId="{D2304EF2-D6FD-4A96-A7B4-FB88A1024C52}" type="presOf" srcId="{180C77BC-DF10-4AAB-89C1-BAFFCF4796DE}" destId="{15EA2497-1E9B-4D83-AFEA-C17009201EB1}" srcOrd="0" destOrd="0" presId="urn:microsoft.com/office/officeart/2005/8/layout/hList7"/>
    <dgm:cxn modelId="{CBB91682-64DB-4B07-BC20-6F8076147CC9}" type="presParOf" srcId="{AD7FF100-DA19-41D6-B8A7-A0E5DA301260}" destId="{5DE5D85D-4032-48E8-8153-204F93C809E9}" srcOrd="0" destOrd="0" presId="urn:microsoft.com/office/officeart/2005/8/layout/hList7"/>
    <dgm:cxn modelId="{1E56C6F0-F0D3-4449-BC81-A41665E1B80C}" type="presParOf" srcId="{AD7FF100-DA19-41D6-B8A7-A0E5DA301260}" destId="{DA21BA4C-C13E-4D37-BFA2-09767A3B8D05}" srcOrd="1" destOrd="0" presId="urn:microsoft.com/office/officeart/2005/8/layout/hList7"/>
    <dgm:cxn modelId="{8359F180-0BCA-4419-A71A-E293593CB060}" type="presParOf" srcId="{DA21BA4C-C13E-4D37-BFA2-09767A3B8D05}" destId="{9B003556-5A77-43E2-95E6-22C40BEBA246}" srcOrd="0" destOrd="0" presId="urn:microsoft.com/office/officeart/2005/8/layout/hList7"/>
    <dgm:cxn modelId="{824ECC87-41BF-4B3F-A53F-F4096E21C7BE}" type="presParOf" srcId="{9B003556-5A77-43E2-95E6-22C40BEBA246}" destId="{6B4D9B4E-0F58-4764-8957-93F523052D47}" srcOrd="0" destOrd="0" presId="urn:microsoft.com/office/officeart/2005/8/layout/hList7"/>
    <dgm:cxn modelId="{4F06A72B-9681-453B-B329-C575A1FFCFAD}" type="presParOf" srcId="{9B003556-5A77-43E2-95E6-22C40BEBA246}" destId="{FDA1EC40-88E6-4A21-87FE-93D051BB8FB4}" srcOrd="1" destOrd="0" presId="urn:microsoft.com/office/officeart/2005/8/layout/hList7"/>
    <dgm:cxn modelId="{E040541A-4484-41B2-8842-E68534629C06}" type="presParOf" srcId="{9B003556-5A77-43E2-95E6-22C40BEBA246}" destId="{816B044C-34CD-4EFC-BEBF-86165A7E008A}" srcOrd="2" destOrd="0" presId="urn:microsoft.com/office/officeart/2005/8/layout/hList7"/>
    <dgm:cxn modelId="{8D034253-EDEE-4552-9746-B275C29A3626}" type="presParOf" srcId="{9B003556-5A77-43E2-95E6-22C40BEBA246}" destId="{89975A62-4BFF-46A3-AEF0-D1A6FC0A63C6}" srcOrd="3" destOrd="0" presId="urn:microsoft.com/office/officeart/2005/8/layout/hList7"/>
    <dgm:cxn modelId="{4950D7B8-8EA5-429D-B304-EDEAFF689C19}" type="presParOf" srcId="{DA21BA4C-C13E-4D37-BFA2-09767A3B8D05}" destId="{258AC1C4-0ACB-407C-B8FC-1DA465EC800F}" srcOrd="1" destOrd="0" presId="urn:microsoft.com/office/officeart/2005/8/layout/hList7"/>
    <dgm:cxn modelId="{D009621E-CB2C-43A1-BC6E-02A8BA767502}" type="presParOf" srcId="{DA21BA4C-C13E-4D37-BFA2-09767A3B8D05}" destId="{A1DFDD7D-E16A-4528-8D98-54DF1B9BA74B}" srcOrd="2" destOrd="0" presId="urn:microsoft.com/office/officeart/2005/8/layout/hList7"/>
    <dgm:cxn modelId="{A7FDA9FB-88CB-4614-A7DC-A55397E62CA6}" type="presParOf" srcId="{A1DFDD7D-E16A-4528-8D98-54DF1B9BA74B}" destId="{A46ACF5D-C202-45E7-8218-EFF980CC7258}" srcOrd="0" destOrd="0" presId="urn:microsoft.com/office/officeart/2005/8/layout/hList7"/>
    <dgm:cxn modelId="{26E44807-6958-4BB3-B6CE-8C0CD7862DA4}" type="presParOf" srcId="{A1DFDD7D-E16A-4528-8D98-54DF1B9BA74B}" destId="{2B2E280F-10FF-4388-802F-75C461C5BF15}" srcOrd="1" destOrd="0" presId="urn:microsoft.com/office/officeart/2005/8/layout/hList7"/>
    <dgm:cxn modelId="{4E0C892C-C839-4006-89F7-3BDFE888D17F}" type="presParOf" srcId="{A1DFDD7D-E16A-4528-8D98-54DF1B9BA74B}" destId="{C22C6E71-87B6-43DC-9A1E-077D47B5E5EE}" srcOrd="2" destOrd="0" presId="urn:microsoft.com/office/officeart/2005/8/layout/hList7"/>
    <dgm:cxn modelId="{50306328-D5F0-4411-9019-97BEA04EF3EC}" type="presParOf" srcId="{A1DFDD7D-E16A-4528-8D98-54DF1B9BA74B}" destId="{DEB6F0C2-5637-4B88-A39B-F5FAFA08424D}" srcOrd="3" destOrd="0" presId="urn:microsoft.com/office/officeart/2005/8/layout/hList7"/>
    <dgm:cxn modelId="{B7F7AE67-15B5-42F2-A70B-8A7BB65EA807}" type="presParOf" srcId="{DA21BA4C-C13E-4D37-BFA2-09767A3B8D05}" destId="{15EA2497-1E9B-4D83-AFEA-C17009201EB1}" srcOrd="3" destOrd="0" presId="urn:microsoft.com/office/officeart/2005/8/layout/hList7"/>
    <dgm:cxn modelId="{BE94ADFE-89B2-4763-A802-AC642EF4965E}" type="presParOf" srcId="{DA21BA4C-C13E-4D37-BFA2-09767A3B8D05}" destId="{4208A146-B84D-4139-935B-036B78B8B253}" srcOrd="4" destOrd="0" presId="urn:microsoft.com/office/officeart/2005/8/layout/hList7"/>
    <dgm:cxn modelId="{8E252ECE-0E25-4064-8674-6791ABB7B803}" type="presParOf" srcId="{4208A146-B84D-4139-935B-036B78B8B253}" destId="{DDCA7C04-7258-4C51-91D0-CC8061F20C43}" srcOrd="0" destOrd="0" presId="urn:microsoft.com/office/officeart/2005/8/layout/hList7"/>
    <dgm:cxn modelId="{AD9F67AE-482D-40F1-8159-4C199778FD5D}" type="presParOf" srcId="{4208A146-B84D-4139-935B-036B78B8B253}" destId="{B517DD31-E978-464B-8727-E9F2C0E66A8F}" srcOrd="1" destOrd="0" presId="urn:microsoft.com/office/officeart/2005/8/layout/hList7"/>
    <dgm:cxn modelId="{BDBF1343-214E-4CA1-8844-5BD6CE8C3601}" type="presParOf" srcId="{4208A146-B84D-4139-935B-036B78B8B253}" destId="{93F1D23B-24A2-4BC6-AE2A-0F977D64CA46}" srcOrd="2" destOrd="0" presId="urn:microsoft.com/office/officeart/2005/8/layout/hList7"/>
    <dgm:cxn modelId="{F0A3A077-EF4B-41D6-AB78-AE85D2D3DE72}" type="presParOf" srcId="{4208A146-B84D-4139-935B-036B78B8B253}" destId="{01A84C0A-F7BC-496E-B41E-39E00C7355C4}"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4ABD6E-F3DB-4E09-BDBE-39DCB0B049E3}"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30383B82-7396-43AB-A390-DA58C18564FB}">
      <dgm:prSet phldrT="[Text]"/>
      <dgm:spPr/>
      <dgm:t>
        <a:bodyPr/>
        <a:lstStyle/>
        <a:p>
          <a:r>
            <a:rPr lang="en-US" dirty="0">
              <a:latin typeface="Comic Sans MS" panose="030F0702030302020204" pitchFamily="66" charset="0"/>
            </a:rPr>
            <a:t>Statutory  Care</a:t>
          </a:r>
        </a:p>
      </dgm:t>
    </dgm:pt>
    <dgm:pt modelId="{F1A67F48-C363-4F6E-91D5-725A74930ADA}" type="parTrans" cxnId="{32E305E3-2868-4137-A3B4-04FC1EFF1660}">
      <dgm:prSet/>
      <dgm:spPr/>
      <dgm:t>
        <a:bodyPr/>
        <a:lstStyle/>
        <a:p>
          <a:endParaRPr lang="en-US"/>
        </a:p>
      </dgm:t>
    </dgm:pt>
    <dgm:pt modelId="{53D8E745-C645-4C89-9F34-F6626E5E1C9D}" type="sibTrans" cxnId="{32E305E3-2868-4137-A3B4-04FC1EFF1660}">
      <dgm:prSet/>
      <dgm:spPr/>
      <dgm:t>
        <a:bodyPr/>
        <a:lstStyle/>
        <a:p>
          <a:endParaRPr lang="en-US"/>
        </a:p>
      </dgm:t>
    </dgm:pt>
    <dgm:pt modelId="{B224EFCE-DF81-42E2-869A-88AE3C28FBAC}">
      <dgm:prSet phldrT="[Text]"/>
      <dgm:spPr/>
      <dgm:t>
        <a:bodyPr/>
        <a:lstStyle/>
        <a:p>
          <a:r>
            <a:rPr lang="en-US" b="1" dirty="0">
              <a:solidFill>
                <a:schemeClr val="tx1"/>
              </a:solidFill>
              <a:latin typeface="Comic Sans MS" panose="030F0702030302020204" pitchFamily="66" charset="0"/>
            </a:rPr>
            <a:t>NHS</a:t>
          </a:r>
        </a:p>
      </dgm:t>
    </dgm:pt>
    <dgm:pt modelId="{97191133-2C24-4067-AB25-B92B461E978D}" type="parTrans" cxnId="{456801AE-6769-4F83-B37F-00EC5CF8F73C}">
      <dgm:prSet/>
      <dgm:spPr/>
      <dgm:t>
        <a:bodyPr/>
        <a:lstStyle/>
        <a:p>
          <a:endParaRPr lang="en-US"/>
        </a:p>
      </dgm:t>
    </dgm:pt>
    <dgm:pt modelId="{5CDCD8E8-B5A9-4733-B659-6B7EF6C6B271}" type="sibTrans" cxnId="{456801AE-6769-4F83-B37F-00EC5CF8F73C}">
      <dgm:prSet/>
      <dgm:spPr/>
      <dgm:t>
        <a:bodyPr/>
        <a:lstStyle/>
        <a:p>
          <a:endParaRPr lang="en-US"/>
        </a:p>
      </dgm:t>
    </dgm:pt>
    <dgm:pt modelId="{6C28EE25-71F8-47D4-B8A0-46C534703A8D}">
      <dgm:prSet phldrT="[Text]"/>
      <dgm:spPr/>
      <dgm:t>
        <a:bodyPr/>
        <a:lstStyle/>
        <a:p>
          <a:r>
            <a:rPr lang="en-US" b="1" dirty="0">
              <a:solidFill>
                <a:schemeClr val="tx1"/>
              </a:solidFill>
              <a:latin typeface="Comic Sans MS" panose="030F0702030302020204" pitchFamily="66" charset="0"/>
            </a:rPr>
            <a:t>Social services </a:t>
          </a:r>
        </a:p>
        <a:p>
          <a:r>
            <a:rPr lang="en-US" dirty="0">
              <a:latin typeface="Comic Sans MS" panose="030F0702030302020204" pitchFamily="66" charset="0"/>
            </a:rPr>
            <a:t>this includes some care homes &amp; day care  centers for both the elderly &amp; children</a:t>
          </a:r>
        </a:p>
      </dgm:t>
    </dgm:pt>
    <dgm:pt modelId="{A3E9CE03-7889-42CB-95AE-804A9A9CEA4D}" type="parTrans" cxnId="{EF201AB6-06F3-448B-8B82-B599E189F93A}">
      <dgm:prSet/>
      <dgm:spPr/>
      <dgm:t>
        <a:bodyPr/>
        <a:lstStyle/>
        <a:p>
          <a:endParaRPr lang="en-US"/>
        </a:p>
      </dgm:t>
    </dgm:pt>
    <dgm:pt modelId="{BF0BEB4F-9B77-4E80-9E0B-F43B06ED978E}" type="sibTrans" cxnId="{EF201AB6-06F3-448B-8B82-B599E189F93A}">
      <dgm:prSet/>
      <dgm:spPr/>
      <dgm:t>
        <a:bodyPr/>
        <a:lstStyle/>
        <a:p>
          <a:endParaRPr lang="en-US"/>
        </a:p>
      </dgm:t>
    </dgm:pt>
    <dgm:pt modelId="{B34FDC0C-53B7-471A-AA8A-836AEB885BAD}">
      <dgm:prSet phldrT="[Text]"/>
      <dgm:spPr/>
      <dgm:t>
        <a:bodyPr/>
        <a:lstStyle/>
        <a:p>
          <a:r>
            <a:rPr lang="en-US" dirty="0">
              <a:latin typeface="Comic Sans MS" panose="030F0702030302020204" pitchFamily="66" charset="0"/>
            </a:rPr>
            <a:t>Private sector</a:t>
          </a:r>
        </a:p>
      </dgm:t>
    </dgm:pt>
    <dgm:pt modelId="{979AA097-C5A9-4DF9-A8D2-C19DEFF9956E}" type="parTrans" cxnId="{CE4F2114-DE65-4CB6-865E-36B5276B2A94}">
      <dgm:prSet/>
      <dgm:spPr/>
      <dgm:t>
        <a:bodyPr/>
        <a:lstStyle/>
        <a:p>
          <a:endParaRPr lang="en-US"/>
        </a:p>
      </dgm:t>
    </dgm:pt>
    <dgm:pt modelId="{0764AF67-C668-4F10-B2CC-29D20F2608C5}" type="sibTrans" cxnId="{CE4F2114-DE65-4CB6-865E-36B5276B2A94}">
      <dgm:prSet/>
      <dgm:spPr/>
      <dgm:t>
        <a:bodyPr/>
        <a:lstStyle/>
        <a:p>
          <a:endParaRPr lang="en-US"/>
        </a:p>
      </dgm:t>
    </dgm:pt>
    <dgm:pt modelId="{052F51C2-E8E2-4907-91DE-37C7F26202C4}">
      <dgm:prSet phldrT="[Text]"/>
      <dgm:spPr/>
      <dgm:t>
        <a:bodyPr/>
        <a:lstStyle/>
        <a:p>
          <a:r>
            <a:rPr lang="en-US" dirty="0">
              <a:solidFill>
                <a:schemeClr val="tx1"/>
              </a:solidFill>
              <a:latin typeface="Comic Sans MS" panose="030F0702030302020204" pitchFamily="66" charset="0"/>
            </a:rPr>
            <a:t>Care Homes</a:t>
          </a:r>
        </a:p>
        <a:p>
          <a:r>
            <a:rPr lang="en-US" dirty="0">
              <a:solidFill>
                <a:schemeClr val="tx1"/>
              </a:solidFill>
              <a:latin typeface="Comic Sans MS" panose="030F0702030302020204" pitchFamily="66" charset="0"/>
            </a:rPr>
            <a:t>Domiciliary Care services</a:t>
          </a:r>
        </a:p>
      </dgm:t>
    </dgm:pt>
    <dgm:pt modelId="{454271E3-1FFB-4414-A8A4-AF667F7404FD}" type="parTrans" cxnId="{34D1A91A-F7BD-45E6-AAAA-65ECED6C13B7}">
      <dgm:prSet/>
      <dgm:spPr/>
      <dgm:t>
        <a:bodyPr/>
        <a:lstStyle/>
        <a:p>
          <a:endParaRPr lang="en-US"/>
        </a:p>
      </dgm:t>
    </dgm:pt>
    <dgm:pt modelId="{759E1448-255B-4F97-9D28-5E1AC8765F8C}" type="sibTrans" cxnId="{34D1A91A-F7BD-45E6-AAAA-65ECED6C13B7}">
      <dgm:prSet/>
      <dgm:spPr/>
      <dgm:t>
        <a:bodyPr/>
        <a:lstStyle/>
        <a:p>
          <a:endParaRPr lang="en-US"/>
        </a:p>
      </dgm:t>
    </dgm:pt>
    <dgm:pt modelId="{8CC674D0-742D-4B49-AF0C-EF5DB9B59321}">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a:solidFill>
                <a:schemeClr val="tx1"/>
              </a:solidFill>
              <a:latin typeface="Comic Sans MS" panose="030F0702030302020204" pitchFamily="66" charset="0"/>
            </a:rPr>
            <a:t>Nurseries</a:t>
          </a:r>
        </a:p>
        <a:p>
          <a:pPr marL="0" marR="0" indent="0" defTabSz="914400" eaLnBrk="1" fontAlgn="auto" latinLnBrk="0" hangingPunct="1">
            <a:lnSpc>
              <a:spcPct val="100000"/>
            </a:lnSpc>
            <a:spcBef>
              <a:spcPts val="0"/>
            </a:spcBef>
            <a:spcAft>
              <a:spcPts val="0"/>
            </a:spcAft>
            <a:buClrTx/>
            <a:buSzTx/>
            <a:buFontTx/>
            <a:buNone/>
            <a:tabLst/>
            <a:defRPr/>
          </a:pPr>
          <a:r>
            <a:rPr lang="en-US" dirty="0">
              <a:solidFill>
                <a:schemeClr val="tx1"/>
              </a:solidFill>
              <a:latin typeface="Comic Sans MS" panose="030F0702030302020204" pitchFamily="66" charset="0"/>
            </a:rPr>
            <a:t>Childminders</a:t>
          </a:r>
        </a:p>
        <a:p>
          <a:pPr marL="0" marR="0" indent="0" defTabSz="914400" eaLnBrk="1" fontAlgn="auto" latinLnBrk="0" hangingPunct="1">
            <a:lnSpc>
              <a:spcPct val="100000"/>
            </a:lnSpc>
            <a:spcBef>
              <a:spcPts val="0"/>
            </a:spcBef>
            <a:spcAft>
              <a:spcPts val="0"/>
            </a:spcAft>
            <a:buClrTx/>
            <a:buSzTx/>
            <a:buFontTx/>
            <a:buNone/>
            <a:tabLst/>
            <a:defRPr/>
          </a:pPr>
          <a:r>
            <a:rPr lang="en-US" dirty="0">
              <a:solidFill>
                <a:schemeClr val="tx1"/>
              </a:solidFill>
              <a:latin typeface="Comic Sans MS" panose="030F0702030302020204" pitchFamily="66" charset="0"/>
            </a:rPr>
            <a:t>Private Schools</a:t>
          </a:r>
        </a:p>
        <a:p>
          <a:pPr defTabSz="800100">
            <a:lnSpc>
              <a:spcPct val="90000"/>
            </a:lnSpc>
            <a:spcBef>
              <a:spcPct val="0"/>
            </a:spcBef>
            <a:spcAft>
              <a:spcPct val="35000"/>
            </a:spcAft>
          </a:pPr>
          <a:endParaRPr lang="en-US" dirty="0"/>
        </a:p>
      </dgm:t>
    </dgm:pt>
    <dgm:pt modelId="{967DD480-4B3C-46C1-9600-AD6F866CEB17}" type="parTrans" cxnId="{4B8CEF47-31D3-4B37-BFF6-A7672F222060}">
      <dgm:prSet/>
      <dgm:spPr/>
      <dgm:t>
        <a:bodyPr/>
        <a:lstStyle/>
        <a:p>
          <a:endParaRPr lang="en-US"/>
        </a:p>
      </dgm:t>
    </dgm:pt>
    <dgm:pt modelId="{02B5E2EB-DEBD-4B5D-A17A-5891F6CE06C1}" type="sibTrans" cxnId="{4B8CEF47-31D3-4B37-BFF6-A7672F222060}">
      <dgm:prSet/>
      <dgm:spPr/>
      <dgm:t>
        <a:bodyPr/>
        <a:lstStyle/>
        <a:p>
          <a:endParaRPr lang="en-US"/>
        </a:p>
      </dgm:t>
    </dgm:pt>
    <dgm:pt modelId="{097FE0EE-5441-48F1-A1F3-E65207DCBC4C}">
      <dgm:prSet phldrT="[Text]"/>
      <dgm:spPr/>
      <dgm:t>
        <a:bodyPr/>
        <a:lstStyle/>
        <a:p>
          <a:r>
            <a:rPr lang="en-US" dirty="0">
              <a:latin typeface="Comic Sans MS" panose="030F0702030302020204" pitchFamily="66" charset="0"/>
            </a:rPr>
            <a:t>Voluntary</a:t>
          </a:r>
        </a:p>
      </dgm:t>
    </dgm:pt>
    <dgm:pt modelId="{B27ED051-04E6-45F7-8415-B89FED368949}" type="parTrans" cxnId="{FF6867F2-20A0-4E90-9AFF-FDBD3DCF7EF4}">
      <dgm:prSet/>
      <dgm:spPr/>
      <dgm:t>
        <a:bodyPr/>
        <a:lstStyle/>
        <a:p>
          <a:endParaRPr lang="en-US"/>
        </a:p>
      </dgm:t>
    </dgm:pt>
    <dgm:pt modelId="{0BCBCAC7-2ADA-4112-8BFC-D232F6BC9F0D}" type="sibTrans" cxnId="{FF6867F2-20A0-4E90-9AFF-FDBD3DCF7EF4}">
      <dgm:prSet/>
      <dgm:spPr/>
      <dgm:t>
        <a:bodyPr/>
        <a:lstStyle/>
        <a:p>
          <a:endParaRPr lang="en-US"/>
        </a:p>
      </dgm:t>
    </dgm:pt>
    <dgm:pt modelId="{727F84A4-D60B-417A-AAD4-FA54EB951C20}">
      <dgm:prSet phldrT="[Text]"/>
      <dgm:spPr/>
      <dgm:t>
        <a:bodyPr/>
        <a:lstStyle/>
        <a:p>
          <a:r>
            <a:rPr lang="en-US" dirty="0">
              <a:solidFill>
                <a:schemeClr val="tx1"/>
              </a:solidFill>
              <a:latin typeface="Comic Sans MS" panose="030F0702030302020204" pitchFamily="66" charset="0"/>
            </a:rPr>
            <a:t>YMCA</a:t>
          </a:r>
        </a:p>
      </dgm:t>
    </dgm:pt>
    <dgm:pt modelId="{E26A8D85-B3C5-4927-BDE1-5CC83E856C86}" type="parTrans" cxnId="{C568AF71-D1E6-4FA9-91E8-9A5E7B994799}">
      <dgm:prSet/>
      <dgm:spPr/>
      <dgm:t>
        <a:bodyPr/>
        <a:lstStyle/>
        <a:p>
          <a:endParaRPr lang="en-US"/>
        </a:p>
      </dgm:t>
    </dgm:pt>
    <dgm:pt modelId="{A1ACBB31-A839-4857-A475-DF801AD386A5}" type="sibTrans" cxnId="{C568AF71-D1E6-4FA9-91E8-9A5E7B994799}">
      <dgm:prSet/>
      <dgm:spPr/>
      <dgm:t>
        <a:bodyPr/>
        <a:lstStyle/>
        <a:p>
          <a:endParaRPr lang="en-US"/>
        </a:p>
      </dgm:t>
    </dgm:pt>
    <dgm:pt modelId="{C84F0D10-D367-4202-B255-07779C71A49E}">
      <dgm:prSet phldrT="[Text]"/>
      <dgm:spPr/>
      <dgm:t>
        <a:bodyPr/>
        <a:lstStyle/>
        <a:p>
          <a:r>
            <a:rPr lang="en-US" dirty="0">
              <a:solidFill>
                <a:schemeClr val="tx1"/>
              </a:solidFill>
              <a:latin typeface="Comic Sans MS" panose="030F0702030302020204" pitchFamily="66" charset="0"/>
            </a:rPr>
            <a:t>Pilkington Family Trust in St Helens</a:t>
          </a:r>
        </a:p>
      </dgm:t>
    </dgm:pt>
    <dgm:pt modelId="{C0E96B97-7E54-4370-8DC3-4E27A2095733}" type="parTrans" cxnId="{80B5FDAC-F5B2-476E-AAE0-F6685CFF680A}">
      <dgm:prSet/>
      <dgm:spPr/>
      <dgm:t>
        <a:bodyPr/>
        <a:lstStyle/>
        <a:p>
          <a:endParaRPr lang="en-US"/>
        </a:p>
      </dgm:t>
    </dgm:pt>
    <dgm:pt modelId="{C27C6645-B12F-46F2-8778-72760BCB65C7}" type="sibTrans" cxnId="{80B5FDAC-F5B2-476E-AAE0-F6685CFF680A}">
      <dgm:prSet/>
      <dgm:spPr/>
      <dgm:t>
        <a:bodyPr/>
        <a:lstStyle/>
        <a:p>
          <a:endParaRPr lang="en-US"/>
        </a:p>
      </dgm:t>
    </dgm:pt>
    <dgm:pt modelId="{B1FDD374-F478-4F3B-B9CE-7CD19D5DAD5F}" type="pres">
      <dgm:prSet presAssocID="{774ABD6E-F3DB-4E09-BDBE-39DCB0B049E3}" presName="theList" presStyleCnt="0">
        <dgm:presLayoutVars>
          <dgm:dir/>
          <dgm:animLvl val="lvl"/>
          <dgm:resizeHandles val="exact"/>
        </dgm:presLayoutVars>
      </dgm:prSet>
      <dgm:spPr/>
    </dgm:pt>
    <dgm:pt modelId="{DB04C404-A1A4-4607-802B-A13839F3320A}" type="pres">
      <dgm:prSet presAssocID="{30383B82-7396-43AB-A390-DA58C18564FB}" presName="compNode" presStyleCnt="0"/>
      <dgm:spPr/>
    </dgm:pt>
    <dgm:pt modelId="{7553311C-E7EB-4A11-BAE3-DB5AD3757DDD}" type="pres">
      <dgm:prSet presAssocID="{30383B82-7396-43AB-A390-DA58C18564FB}" presName="aNode" presStyleLbl="bgShp" presStyleIdx="0" presStyleCnt="3" custLinFactNeighborX="-38"/>
      <dgm:spPr/>
    </dgm:pt>
    <dgm:pt modelId="{E6469960-E0BC-4DCE-97EA-629D8B6BF87B}" type="pres">
      <dgm:prSet presAssocID="{30383B82-7396-43AB-A390-DA58C18564FB}" presName="textNode" presStyleLbl="bgShp" presStyleIdx="0" presStyleCnt="3"/>
      <dgm:spPr/>
    </dgm:pt>
    <dgm:pt modelId="{8D9CA980-9162-4F83-8D46-6B0AEBD4D4DF}" type="pres">
      <dgm:prSet presAssocID="{30383B82-7396-43AB-A390-DA58C18564FB}" presName="compChildNode" presStyleCnt="0"/>
      <dgm:spPr/>
    </dgm:pt>
    <dgm:pt modelId="{43386FC2-D248-4171-BEC1-CA45362BB701}" type="pres">
      <dgm:prSet presAssocID="{30383B82-7396-43AB-A390-DA58C18564FB}" presName="theInnerList" presStyleCnt="0"/>
      <dgm:spPr/>
    </dgm:pt>
    <dgm:pt modelId="{A141FDA1-BCA1-49D1-830E-A6FECAB9AADB}" type="pres">
      <dgm:prSet presAssocID="{B224EFCE-DF81-42E2-869A-88AE3C28FBAC}" presName="childNode" presStyleLbl="node1" presStyleIdx="0" presStyleCnt="6" custScaleY="19535">
        <dgm:presLayoutVars>
          <dgm:bulletEnabled val="1"/>
        </dgm:presLayoutVars>
      </dgm:prSet>
      <dgm:spPr/>
    </dgm:pt>
    <dgm:pt modelId="{E3EED771-CC68-4D4E-A4FD-BEC639C7DF4E}" type="pres">
      <dgm:prSet presAssocID="{B224EFCE-DF81-42E2-869A-88AE3C28FBAC}" presName="aSpace2" presStyleCnt="0"/>
      <dgm:spPr/>
    </dgm:pt>
    <dgm:pt modelId="{E6369CD7-1E1C-46B2-B39B-48BA86E8BFFC}" type="pres">
      <dgm:prSet presAssocID="{6C28EE25-71F8-47D4-B8A0-46C534703A8D}" presName="childNode" presStyleLbl="node1" presStyleIdx="1" presStyleCnt="6" custScaleY="46042" custLinFactNeighborX="917" custLinFactNeighborY="-64377">
        <dgm:presLayoutVars>
          <dgm:bulletEnabled val="1"/>
        </dgm:presLayoutVars>
      </dgm:prSet>
      <dgm:spPr/>
    </dgm:pt>
    <dgm:pt modelId="{AC311195-40C5-4F54-82BC-60B1B60E7EC6}" type="pres">
      <dgm:prSet presAssocID="{30383B82-7396-43AB-A390-DA58C18564FB}" presName="aSpace" presStyleCnt="0"/>
      <dgm:spPr/>
    </dgm:pt>
    <dgm:pt modelId="{FF5C7E73-576D-4083-BBF7-AAF376C5EA62}" type="pres">
      <dgm:prSet presAssocID="{B34FDC0C-53B7-471A-AA8A-836AEB885BAD}" presName="compNode" presStyleCnt="0"/>
      <dgm:spPr/>
    </dgm:pt>
    <dgm:pt modelId="{F459EBF1-E336-4144-BF2C-FADE58A3AF52}" type="pres">
      <dgm:prSet presAssocID="{B34FDC0C-53B7-471A-AA8A-836AEB885BAD}" presName="aNode" presStyleLbl="bgShp" presStyleIdx="1" presStyleCnt="3"/>
      <dgm:spPr/>
    </dgm:pt>
    <dgm:pt modelId="{90C01F18-0371-42E7-9301-A50E95F722DE}" type="pres">
      <dgm:prSet presAssocID="{B34FDC0C-53B7-471A-AA8A-836AEB885BAD}" presName="textNode" presStyleLbl="bgShp" presStyleIdx="1" presStyleCnt="3"/>
      <dgm:spPr/>
    </dgm:pt>
    <dgm:pt modelId="{C36B6B32-D056-4741-90AE-DAC760EDDD91}" type="pres">
      <dgm:prSet presAssocID="{B34FDC0C-53B7-471A-AA8A-836AEB885BAD}" presName="compChildNode" presStyleCnt="0"/>
      <dgm:spPr/>
    </dgm:pt>
    <dgm:pt modelId="{5A2551F0-2938-45CF-95D8-093BC3986557}" type="pres">
      <dgm:prSet presAssocID="{B34FDC0C-53B7-471A-AA8A-836AEB885BAD}" presName="theInnerList" presStyleCnt="0"/>
      <dgm:spPr/>
    </dgm:pt>
    <dgm:pt modelId="{28F556D1-D8D6-448B-ADA9-B91E8236FE8D}" type="pres">
      <dgm:prSet presAssocID="{052F51C2-E8E2-4907-91DE-37C7F26202C4}" presName="childNode" presStyleLbl="node1" presStyleIdx="2" presStyleCnt="6">
        <dgm:presLayoutVars>
          <dgm:bulletEnabled val="1"/>
        </dgm:presLayoutVars>
      </dgm:prSet>
      <dgm:spPr/>
    </dgm:pt>
    <dgm:pt modelId="{74D13643-C7FC-4823-9F58-3AFC91F0017A}" type="pres">
      <dgm:prSet presAssocID="{052F51C2-E8E2-4907-91DE-37C7F26202C4}" presName="aSpace2" presStyleCnt="0"/>
      <dgm:spPr/>
    </dgm:pt>
    <dgm:pt modelId="{F92903BE-6D40-4640-AC80-74CCEA298AEB}" type="pres">
      <dgm:prSet presAssocID="{8CC674D0-742D-4B49-AF0C-EF5DB9B59321}" presName="childNode" presStyleLbl="node1" presStyleIdx="3" presStyleCnt="6">
        <dgm:presLayoutVars>
          <dgm:bulletEnabled val="1"/>
        </dgm:presLayoutVars>
      </dgm:prSet>
      <dgm:spPr/>
    </dgm:pt>
    <dgm:pt modelId="{0003285C-9129-4389-BBD1-1045AA815BD2}" type="pres">
      <dgm:prSet presAssocID="{B34FDC0C-53B7-471A-AA8A-836AEB885BAD}" presName="aSpace" presStyleCnt="0"/>
      <dgm:spPr/>
    </dgm:pt>
    <dgm:pt modelId="{F383054E-AA7E-48E5-B7DD-733642B82D78}" type="pres">
      <dgm:prSet presAssocID="{097FE0EE-5441-48F1-A1F3-E65207DCBC4C}" presName="compNode" presStyleCnt="0"/>
      <dgm:spPr/>
    </dgm:pt>
    <dgm:pt modelId="{9D733553-6764-4167-9717-37F5BF984F8F}" type="pres">
      <dgm:prSet presAssocID="{097FE0EE-5441-48F1-A1F3-E65207DCBC4C}" presName="aNode" presStyleLbl="bgShp" presStyleIdx="2" presStyleCnt="3"/>
      <dgm:spPr/>
    </dgm:pt>
    <dgm:pt modelId="{9A8AB6A6-FC9C-4956-9E83-C5E04D8BD79E}" type="pres">
      <dgm:prSet presAssocID="{097FE0EE-5441-48F1-A1F3-E65207DCBC4C}" presName="textNode" presStyleLbl="bgShp" presStyleIdx="2" presStyleCnt="3"/>
      <dgm:spPr/>
    </dgm:pt>
    <dgm:pt modelId="{366B8A86-7366-435A-981C-C819A4669593}" type="pres">
      <dgm:prSet presAssocID="{097FE0EE-5441-48F1-A1F3-E65207DCBC4C}" presName="compChildNode" presStyleCnt="0"/>
      <dgm:spPr/>
    </dgm:pt>
    <dgm:pt modelId="{36244FD8-8A89-4D47-B79C-9EF06B419072}" type="pres">
      <dgm:prSet presAssocID="{097FE0EE-5441-48F1-A1F3-E65207DCBC4C}" presName="theInnerList" presStyleCnt="0"/>
      <dgm:spPr/>
    </dgm:pt>
    <dgm:pt modelId="{38A92599-08B6-4391-9F02-6881B1D85A01}" type="pres">
      <dgm:prSet presAssocID="{727F84A4-D60B-417A-AAD4-FA54EB951C20}" presName="childNode" presStyleLbl="node1" presStyleIdx="4" presStyleCnt="6" custLinFactNeighborX="1463" custLinFactNeighborY="12050">
        <dgm:presLayoutVars>
          <dgm:bulletEnabled val="1"/>
        </dgm:presLayoutVars>
      </dgm:prSet>
      <dgm:spPr/>
    </dgm:pt>
    <dgm:pt modelId="{5BD7CCDF-A20A-4C81-868F-A099BB7BD932}" type="pres">
      <dgm:prSet presAssocID="{727F84A4-D60B-417A-AAD4-FA54EB951C20}" presName="aSpace2" presStyleCnt="0"/>
      <dgm:spPr/>
    </dgm:pt>
    <dgm:pt modelId="{F5F2EC73-67A7-4745-9F12-CD948DBB1E7D}" type="pres">
      <dgm:prSet presAssocID="{C84F0D10-D367-4202-B255-07779C71A49E}" presName="childNode" presStyleLbl="node1" presStyleIdx="5" presStyleCnt="6" custLinFactNeighborX="1463" custLinFactNeighborY="22916">
        <dgm:presLayoutVars>
          <dgm:bulletEnabled val="1"/>
        </dgm:presLayoutVars>
      </dgm:prSet>
      <dgm:spPr/>
    </dgm:pt>
  </dgm:ptLst>
  <dgm:cxnLst>
    <dgm:cxn modelId="{4CFF470E-6CA7-4F10-8B08-12693303B644}" type="presOf" srcId="{727F84A4-D60B-417A-AAD4-FA54EB951C20}" destId="{38A92599-08B6-4391-9F02-6881B1D85A01}" srcOrd="0" destOrd="0" presId="urn:microsoft.com/office/officeart/2005/8/layout/lProcess2"/>
    <dgm:cxn modelId="{CE4F2114-DE65-4CB6-865E-36B5276B2A94}" srcId="{774ABD6E-F3DB-4E09-BDBE-39DCB0B049E3}" destId="{B34FDC0C-53B7-471A-AA8A-836AEB885BAD}" srcOrd="1" destOrd="0" parTransId="{979AA097-C5A9-4DF9-A8D2-C19DEFF9956E}" sibTransId="{0764AF67-C668-4F10-B2CC-29D20F2608C5}"/>
    <dgm:cxn modelId="{34D1A91A-F7BD-45E6-AAAA-65ECED6C13B7}" srcId="{B34FDC0C-53B7-471A-AA8A-836AEB885BAD}" destId="{052F51C2-E8E2-4907-91DE-37C7F26202C4}" srcOrd="0" destOrd="0" parTransId="{454271E3-1FFB-4414-A8A4-AF667F7404FD}" sibTransId="{759E1448-255B-4F97-9D28-5E1AC8765F8C}"/>
    <dgm:cxn modelId="{DAE9F41F-8FD1-45E2-8004-64B6201D7543}" type="presOf" srcId="{30383B82-7396-43AB-A390-DA58C18564FB}" destId="{E6469960-E0BC-4DCE-97EA-629D8B6BF87B}" srcOrd="1" destOrd="0" presId="urn:microsoft.com/office/officeart/2005/8/layout/lProcess2"/>
    <dgm:cxn modelId="{9D599327-5AA0-445A-A869-F6F251D17CD6}" type="presOf" srcId="{B34FDC0C-53B7-471A-AA8A-836AEB885BAD}" destId="{90C01F18-0371-42E7-9301-A50E95F722DE}" srcOrd="1" destOrd="0" presId="urn:microsoft.com/office/officeart/2005/8/layout/lProcess2"/>
    <dgm:cxn modelId="{88A7D12A-0AEA-4A99-B187-4C597E277D09}" type="presOf" srcId="{B224EFCE-DF81-42E2-869A-88AE3C28FBAC}" destId="{A141FDA1-BCA1-49D1-830E-A6FECAB9AADB}" srcOrd="0" destOrd="0" presId="urn:microsoft.com/office/officeart/2005/8/layout/lProcess2"/>
    <dgm:cxn modelId="{740CD560-B852-4B72-B6E8-7ADF660EB2A9}" type="presOf" srcId="{052F51C2-E8E2-4907-91DE-37C7F26202C4}" destId="{28F556D1-D8D6-448B-ADA9-B91E8236FE8D}" srcOrd="0" destOrd="0" presId="urn:microsoft.com/office/officeart/2005/8/layout/lProcess2"/>
    <dgm:cxn modelId="{4B8CEF47-31D3-4B37-BFF6-A7672F222060}" srcId="{B34FDC0C-53B7-471A-AA8A-836AEB885BAD}" destId="{8CC674D0-742D-4B49-AF0C-EF5DB9B59321}" srcOrd="1" destOrd="0" parTransId="{967DD480-4B3C-46C1-9600-AD6F866CEB17}" sibTransId="{02B5E2EB-DEBD-4B5D-A17A-5891F6CE06C1}"/>
    <dgm:cxn modelId="{C568AF71-D1E6-4FA9-91E8-9A5E7B994799}" srcId="{097FE0EE-5441-48F1-A1F3-E65207DCBC4C}" destId="{727F84A4-D60B-417A-AAD4-FA54EB951C20}" srcOrd="0" destOrd="0" parTransId="{E26A8D85-B3C5-4927-BDE1-5CC83E856C86}" sibTransId="{A1ACBB31-A839-4857-A475-DF801AD386A5}"/>
    <dgm:cxn modelId="{8125617D-6E81-4110-BB22-F205F5E0EC38}" type="presOf" srcId="{097FE0EE-5441-48F1-A1F3-E65207DCBC4C}" destId="{9A8AB6A6-FC9C-4956-9E83-C5E04D8BD79E}" srcOrd="1" destOrd="0" presId="urn:microsoft.com/office/officeart/2005/8/layout/lProcess2"/>
    <dgm:cxn modelId="{09A8F37E-CDCF-4623-B37F-A3981091B63B}" type="presOf" srcId="{30383B82-7396-43AB-A390-DA58C18564FB}" destId="{7553311C-E7EB-4A11-BAE3-DB5AD3757DDD}" srcOrd="0" destOrd="0" presId="urn:microsoft.com/office/officeart/2005/8/layout/lProcess2"/>
    <dgm:cxn modelId="{B792FB8A-7C06-413D-A515-D886718E3ABC}" type="presOf" srcId="{774ABD6E-F3DB-4E09-BDBE-39DCB0B049E3}" destId="{B1FDD374-F478-4F3B-B9CE-7CD19D5DAD5F}" srcOrd="0" destOrd="0" presId="urn:microsoft.com/office/officeart/2005/8/layout/lProcess2"/>
    <dgm:cxn modelId="{80B5FDAC-F5B2-476E-AAE0-F6685CFF680A}" srcId="{097FE0EE-5441-48F1-A1F3-E65207DCBC4C}" destId="{C84F0D10-D367-4202-B255-07779C71A49E}" srcOrd="1" destOrd="0" parTransId="{C0E96B97-7E54-4370-8DC3-4E27A2095733}" sibTransId="{C27C6645-B12F-46F2-8778-72760BCB65C7}"/>
    <dgm:cxn modelId="{456801AE-6769-4F83-B37F-00EC5CF8F73C}" srcId="{30383B82-7396-43AB-A390-DA58C18564FB}" destId="{B224EFCE-DF81-42E2-869A-88AE3C28FBAC}" srcOrd="0" destOrd="0" parTransId="{97191133-2C24-4067-AB25-B92B461E978D}" sibTransId="{5CDCD8E8-B5A9-4733-B659-6B7EF6C6B271}"/>
    <dgm:cxn modelId="{EF201AB6-06F3-448B-8B82-B599E189F93A}" srcId="{30383B82-7396-43AB-A390-DA58C18564FB}" destId="{6C28EE25-71F8-47D4-B8A0-46C534703A8D}" srcOrd="1" destOrd="0" parTransId="{A3E9CE03-7889-42CB-95AE-804A9A9CEA4D}" sibTransId="{BF0BEB4F-9B77-4E80-9E0B-F43B06ED978E}"/>
    <dgm:cxn modelId="{C38F4FBC-E92E-4C47-97DE-40B533B69AC0}" type="presOf" srcId="{B34FDC0C-53B7-471A-AA8A-836AEB885BAD}" destId="{F459EBF1-E336-4144-BF2C-FADE58A3AF52}" srcOrd="0" destOrd="0" presId="urn:microsoft.com/office/officeart/2005/8/layout/lProcess2"/>
    <dgm:cxn modelId="{6944C9C7-4747-41D9-914F-0AC508327610}" type="presOf" srcId="{C84F0D10-D367-4202-B255-07779C71A49E}" destId="{F5F2EC73-67A7-4745-9F12-CD948DBB1E7D}" srcOrd="0" destOrd="0" presId="urn:microsoft.com/office/officeart/2005/8/layout/lProcess2"/>
    <dgm:cxn modelId="{D65671C8-AEFD-4D74-B4D6-E8C26C7018FA}" type="presOf" srcId="{6C28EE25-71F8-47D4-B8A0-46C534703A8D}" destId="{E6369CD7-1E1C-46B2-B39B-48BA86E8BFFC}" srcOrd="0" destOrd="0" presId="urn:microsoft.com/office/officeart/2005/8/layout/lProcess2"/>
    <dgm:cxn modelId="{32E305E3-2868-4137-A3B4-04FC1EFF1660}" srcId="{774ABD6E-F3DB-4E09-BDBE-39DCB0B049E3}" destId="{30383B82-7396-43AB-A390-DA58C18564FB}" srcOrd="0" destOrd="0" parTransId="{F1A67F48-C363-4F6E-91D5-725A74930ADA}" sibTransId="{53D8E745-C645-4C89-9F34-F6626E5E1C9D}"/>
    <dgm:cxn modelId="{CCBF9CEE-09CF-4AB5-B804-1417F7E73184}" type="presOf" srcId="{8CC674D0-742D-4B49-AF0C-EF5DB9B59321}" destId="{F92903BE-6D40-4640-AC80-74CCEA298AEB}" srcOrd="0" destOrd="0" presId="urn:microsoft.com/office/officeart/2005/8/layout/lProcess2"/>
    <dgm:cxn modelId="{FF6867F2-20A0-4E90-9AFF-FDBD3DCF7EF4}" srcId="{774ABD6E-F3DB-4E09-BDBE-39DCB0B049E3}" destId="{097FE0EE-5441-48F1-A1F3-E65207DCBC4C}" srcOrd="2" destOrd="0" parTransId="{B27ED051-04E6-45F7-8415-B89FED368949}" sibTransId="{0BCBCAC7-2ADA-4112-8BFC-D232F6BC9F0D}"/>
    <dgm:cxn modelId="{39E778F2-40A6-4887-846B-E76DEC042523}" type="presOf" srcId="{097FE0EE-5441-48F1-A1F3-E65207DCBC4C}" destId="{9D733553-6764-4167-9717-37F5BF984F8F}" srcOrd="0" destOrd="0" presId="urn:microsoft.com/office/officeart/2005/8/layout/lProcess2"/>
    <dgm:cxn modelId="{C480DD31-45B3-4B4C-88CA-D89A0A1B1A4E}" type="presParOf" srcId="{B1FDD374-F478-4F3B-B9CE-7CD19D5DAD5F}" destId="{DB04C404-A1A4-4607-802B-A13839F3320A}" srcOrd="0" destOrd="0" presId="urn:microsoft.com/office/officeart/2005/8/layout/lProcess2"/>
    <dgm:cxn modelId="{44E2BB4D-5E04-4CB4-985C-D3F312960E08}" type="presParOf" srcId="{DB04C404-A1A4-4607-802B-A13839F3320A}" destId="{7553311C-E7EB-4A11-BAE3-DB5AD3757DDD}" srcOrd="0" destOrd="0" presId="urn:microsoft.com/office/officeart/2005/8/layout/lProcess2"/>
    <dgm:cxn modelId="{0DD4B030-9773-40B2-A3AE-8D1A67A717B0}" type="presParOf" srcId="{DB04C404-A1A4-4607-802B-A13839F3320A}" destId="{E6469960-E0BC-4DCE-97EA-629D8B6BF87B}" srcOrd="1" destOrd="0" presId="urn:microsoft.com/office/officeart/2005/8/layout/lProcess2"/>
    <dgm:cxn modelId="{4B536408-3712-418D-A61D-49C1C10C44E8}" type="presParOf" srcId="{DB04C404-A1A4-4607-802B-A13839F3320A}" destId="{8D9CA980-9162-4F83-8D46-6B0AEBD4D4DF}" srcOrd="2" destOrd="0" presId="urn:microsoft.com/office/officeart/2005/8/layout/lProcess2"/>
    <dgm:cxn modelId="{C8925331-38B1-4F2B-A641-445FD89BE3B5}" type="presParOf" srcId="{8D9CA980-9162-4F83-8D46-6B0AEBD4D4DF}" destId="{43386FC2-D248-4171-BEC1-CA45362BB701}" srcOrd="0" destOrd="0" presId="urn:microsoft.com/office/officeart/2005/8/layout/lProcess2"/>
    <dgm:cxn modelId="{38939D68-AAF8-4665-B44A-68B1BEA8A872}" type="presParOf" srcId="{43386FC2-D248-4171-BEC1-CA45362BB701}" destId="{A141FDA1-BCA1-49D1-830E-A6FECAB9AADB}" srcOrd="0" destOrd="0" presId="urn:microsoft.com/office/officeart/2005/8/layout/lProcess2"/>
    <dgm:cxn modelId="{6596D293-5D33-457E-8472-F489A5142699}" type="presParOf" srcId="{43386FC2-D248-4171-BEC1-CA45362BB701}" destId="{E3EED771-CC68-4D4E-A4FD-BEC639C7DF4E}" srcOrd="1" destOrd="0" presId="urn:microsoft.com/office/officeart/2005/8/layout/lProcess2"/>
    <dgm:cxn modelId="{3D3CE292-1A95-444B-8084-FD0BCC6F1E11}" type="presParOf" srcId="{43386FC2-D248-4171-BEC1-CA45362BB701}" destId="{E6369CD7-1E1C-46B2-B39B-48BA86E8BFFC}" srcOrd="2" destOrd="0" presId="urn:microsoft.com/office/officeart/2005/8/layout/lProcess2"/>
    <dgm:cxn modelId="{185FBDA4-CE1A-4EA0-A727-663869E6A42C}" type="presParOf" srcId="{B1FDD374-F478-4F3B-B9CE-7CD19D5DAD5F}" destId="{AC311195-40C5-4F54-82BC-60B1B60E7EC6}" srcOrd="1" destOrd="0" presId="urn:microsoft.com/office/officeart/2005/8/layout/lProcess2"/>
    <dgm:cxn modelId="{C5ECA201-2BB3-4649-8FAE-D1E84080333F}" type="presParOf" srcId="{B1FDD374-F478-4F3B-B9CE-7CD19D5DAD5F}" destId="{FF5C7E73-576D-4083-BBF7-AAF376C5EA62}" srcOrd="2" destOrd="0" presId="urn:microsoft.com/office/officeart/2005/8/layout/lProcess2"/>
    <dgm:cxn modelId="{3E1291CE-4F87-4C69-8306-7F038A37B105}" type="presParOf" srcId="{FF5C7E73-576D-4083-BBF7-AAF376C5EA62}" destId="{F459EBF1-E336-4144-BF2C-FADE58A3AF52}" srcOrd="0" destOrd="0" presId="urn:microsoft.com/office/officeart/2005/8/layout/lProcess2"/>
    <dgm:cxn modelId="{23FCD122-901B-406B-BF7E-C51BDABB6E0B}" type="presParOf" srcId="{FF5C7E73-576D-4083-BBF7-AAF376C5EA62}" destId="{90C01F18-0371-42E7-9301-A50E95F722DE}" srcOrd="1" destOrd="0" presId="urn:microsoft.com/office/officeart/2005/8/layout/lProcess2"/>
    <dgm:cxn modelId="{084EA2F0-D5C3-48BB-BC12-F90E01456924}" type="presParOf" srcId="{FF5C7E73-576D-4083-BBF7-AAF376C5EA62}" destId="{C36B6B32-D056-4741-90AE-DAC760EDDD91}" srcOrd="2" destOrd="0" presId="urn:microsoft.com/office/officeart/2005/8/layout/lProcess2"/>
    <dgm:cxn modelId="{A732A947-3D81-4AA9-B833-259BDA3ECCDB}" type="presParOf" srcId="{C36B6B32-D056-4741-90AE-DAC760EDDD91}" destId="{5A2551F0-2938-45CF-95D8-093BC3986557}" srcOrd="0" destOrd="0" presId="urn:microsoft.com/office/officeart/2005/8/layout/lProcess2"/>
    <dgm:cxn modelId="{24395AC2-A4B1-4673-A9C9-5B7BCD1A3205}" type="presParOf" srcId="{5A2551F0-2938-45CF-95D8-093BC3986557}" destId="{28F556D1-D8D6-448B-ADA9-B91E8236FE8D}" srcOrd="0" destOrd="0" presId="urn:microsoft.com/office/officeart/2005/8/layout/lProcess2"/>
    <dgm:cxn modelId="{DBF1E3DC-8909-4E5B-A038-DD99386FBEE0}" type="presParOf" srcId="{5A2551F0-2938-45CF-95D8-093BC3986557}" destId="{74D13643-C7FC-4823-9F58-3AFC91F0017A}" srcOrd="1" destOrd="0" presId="urn:microsoft.com/office/officeart/2005/8/layout/lProcess2"/>
    <dgm:cxn modelId="{2ABC2CDF-2972-445E-986B-121711BA9074}" type="presParOf" srcId="{5A2551F0-2938-45CF-95D8-093BC3986557}" destId="{F92903BE-6D40-4640-AC80-74CCEA298AEB}" srcOrd="2" destOrd="0" presId="urn:microsoft.com/office/officeart/2005/8/layout/lProcess2"/>
    <dgm:cxn modelId="{668E5CB8-9893-437A-97BF-81BD648418D2}" type="presParOf" srcId="{B1FDD374-F478-4F3B-B9CE-7CD19D5DAD5F}" destId="{0003285C-9129-4389-BBD1-1045AA815BD2}" srcOrd="3" destOrd="0" presId="urn:microsoft.com/office/officeart/2005/8/layout/lProcess2"/>
    <dgm:cxn modelId="{1F4D843C-9F53-49A7-B68B-5BBD87181485}" type="presParOf" srcId="{B1FDD374-F478-4F3B-B9CE-7CD19D5DAD5F}" destId="{F383054E-AA7E-48E5-B7DD-733642B82D78}" srcOrd="4" destOrd="0" presId="urn:microsoft.com/office/officeart/2005/8/layout/lProcess2"/>
    <dgm:cxn modelId="{DF1E615D-876F-44A6-86C0-5D78C869F2EA}" type="presParOf" srcId="{F383054E-AA7E-48E5-B7DD-733642B82D78}" destId="{9D733553-6764-4167-9717-37F5BF984F8F}" srcOrd="0" destOrd="0" presId="urn:microsoft.com/office/officeart/2005/8/layout/lProcess2"/>
    <dgm:cxn modelId="{C7B40C6B-7B60-434F-815B-18B7C4643754}" type="presParOf" srcId="{F383054E-AA7E-48E5-B7DD-733642B82D78}" destId="{9A8AB6A6-FC9C-4956-9E83-C5E04D8BD79E}" srcOrd="1" destOrd="0" presId="urn:microsoft.com/office/officeart/2005/8/layout/lProcess2"/>
    <dgm:cxn modelId="{CF7A136E-6342-4732-8CF2-1AEA08E79E22}" type="presParOf" srcId="{F383054E-AA7E-48E5-B7DD-733642B82D78}" destId="{366B8A86-7366-435A-981C-C819A4669593}" srcOrd="2" destOrd="0" presId="urn:microsoft.com/office/officeart/2005/8/layout/lProcess2"/>
    <dgm:cxn modelId="{E67AB63F-3664-4C62-BFFD-858870FAAA3B}" type="presParOf" srcId="{366B8A86-7366-435A-981C-C819A4669593}" destId="{36244FD8-8A89-4D47-B79C-9EF06B419072}" srcOrd="0" destOrd="0" presId="urn:microsoft.com/office/officeart/2005/8/layout/lProcess2"/>
    <dgm:cxn modelId="{56A2AE93-84F1-4463-9AE6-2A1A078AE6EC}" type="presParOf" srcId="{36244FD8-8A89-4D47-B79C-9EF06B419072}" destId="{38A92599-08B6-4391-9F02-6881B1D85A01}" srcOrd="0" destOrd="0" presId="urn:microsoft.com/office/officeart/2005/8/layout/lProcess2"/>
    <dgm:cxn modelId="{0A6CA535-B622-41FE-8B7E-71849F363146}" type="presParOf" srcId="{36244FD8-8A89-4D47-B79C-9EF06B419072}" destId="{5BD7CCDF-A20A-4C81-868F-A099BB7BD932}" srcOrd="1" destOrd="0" presId="urn:microsoft.com/office/officeart/2005/8/layout/lProcess2"/>
    <dgm:cxn modelId="{080ECA0A-728B-4225-A3B1-5EBC34B09BCB}" type="presParOf" srcId="{36244FD8-8A89-4D47-B79C-9EF06B419072}" destId="{F5F2EC73-67A7-4745-9F12-CD948DBB1E7D}"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766711-E7E9-44DE-8CFA-140F7FD2EE5A}">
      <dsp:nvSpPr>
        <dsp:cNvPr id="0" name=""/>
        <dsp:cNvSpPr/>
      </dsp:nvSpPr>
      <dsp:spPr>
        <a:xfrm>
          <a:off x="2259711" y="280260"/>
          <a:ext cx="3801808" cy="3801808"/>
        </a:xfrm>
        <a:prstGeom prst="pie">
          <a:avLst>
            <a:gd name="adj1" fmla="val 16200000"/>
            <a:gd name="adj2" fmla="val 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Private</a:t>
          </a:r>
        </a:p>
        <a:p>
          <a:pPr marL="0" lvl="0" indent="0" algn="ctr" defTabSz="1066800">
            <a:lnSpc>
              <a:spcPct val="90000"/>
            </a:lnSpc>
            <a:spcBef>
              <a:spcPct val="0"/>
            </a:spcBef>
            <a:spcAft>
              <a:spcPct val="35000"/>
            </a:spcAft>
            <a:buNone/>
          </a:pPr>
          <a:r>
            <a:rPr lang="en-GB" sz="800" kern="1200" dirty="0">
              <a:solidFill>
                <a:schemeClr val="tx1"/>
              </a:solidFill>
            </a:rPr>
            <a:t>Hospitals</a:t>
          </a:r>
        </a:p>
        <a:p>
          <a:pPr marL="0" lvl="0" indent="0" algn="ctr" defTabSz="1066800">
            <a:lnSpc>
              <a:spcPct val="90000"/>
            </a:lnSpc>
            <a:spcBef>
              <a:spcPct val="0"/>
            </a:spcBef>
            <a:spcAft>
              <a:spcPct val="35000"/>
            </a:spcAft>
            <a:buNone/>
          </a:pPr>
          <a:r>
            <a:rPr lang="en-GB" sz="800" kern="1200" dirty="0">
              <a:solidFill>
                <a:schemeClr val="tx1"/>
              </a:solidFill>
            </a:rPr>
            <a:t>Residential Homes</a:t>
          </a:r>
        </a:p>
        <a:p>
          <a:pPr marL="0" lvl="0" indent="0" algn="ctr" defTabSz="1066800">
            <a:lnSpc>
              <a:spcPct val="90000"/>
            </a:lnSpc>
            <a:spcBef>
              <a:spcPct val="0"/>
            </a:spcBef>
            <a:spcAft>
              <a:spcPct val="35000"/>
            </a:spcAft>
            <a:buNone/>
          </a:pPr>
          <a:r>
            <a:rPr lang="en-GB" sz="800" kern="1200" dirty="0">
              <a:solidFill>
                <a:schemeClr val="tx1"/>
              </a:solidFill>
            </a:rPr>
            <a:t>Nursing &amp; Home Care services</a:t>
          </a:r>
        </a:p>
        <a:p>
          <a:pPr marL="0" lvl="0" indent="0" algn="ctr" defTabSz="1066800">
            <a:lnSpc>
              <a:spcPct val="90000"/>
            </a:lnSpc>
            <a:spcBef>
              <a:spcPct val="0"/>
            </a:spcBef>
            <a:spcAft>
              <a:spcPct val="35000"/>
            </a:spcAft>
            <a:buNone/>
          </a:pPr>
          <a:r>
            <a:rPr lang="en-GB" sz="800" kern="1200" dirty="0">
              <a:solidFill>
                <a:schemeClr val="tx1"/>
              </a:solidFill>
            </a:rPr>
            <a:t>Domestic help agencies</a:t>
          </a:r>
        </a:p>
        <a:p>
          <a:pPr marL="0" lvl="0" indent="0" algn="ctr" defTabSz="1066800">
            <a:lnSpc>
              <a:spcPct val="90000"/>
            </a:lnSpc>
            <a:spcBef>
              <a:spcPct val="0"/>
            </a:spcBef>
            <a:spcAft>
              <a:spcPct val="35000"/>
            </a:spcAft>
            <a:buNone/>
          </a:pPr>
          <a:r>
            <a:rPr lang="en-GB" sz="800" kern="1200" dirty="0">
              <a:solidFill>
                <a:schemeClr val="tx1"/>
              </a:solidFill>
            </a:rPr>
            <a:t>Day Care </a:t>
          </a:r>
          <a:r>
            <a:rPr lang="en-GB" sz="800" kern="1200" dirty="0" err="1">
              <a:solidFill>
                <a:schemeClr val="tx1"/>
              </a:solidFill>
            </a:rPr>
            <a:t>urseries</a:t>
          </a:r>
          <a:endParaRPr lang="en-GB" sz="800" kern="1200" dirty="0">
            <a:solidFill>
              <a:schemeClr val="tx1"/>
            </a:solidFill>
          </a:endParaRPr>
        </a:p>
      </dsp:txBody>
      <dsp:txXfrm>
        <a:off x="4277838" y="1068231"/>
        <a:ext cx="1403048" cy="1040971"/>
      </dsp:txXfrm>
    </dsp:sp>
    <dsp:sp modelId="{48388213-6A92-4348-B7D6-D83A0B7C9709}">
      <dsp:nvSpPr>
        <dsp:cNvPr id="0" name=""/>
        <dsp:cNvSpPr/>
      </dsp:nvSpPr>
      <dsp:spPr>
        <a:xfrm>
          <a:off x="2259711" y="407893"/>
          <a:ext cx="3801808" cy="3801808"/>
        </a:xfrm>
        <a:prstGeom prst="pie">
          <a:avLst>
            <a:gd name="adj1" fmla="val 0"/>
            <a:gd name="adj2" fmla="val 540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Informal</a:t>
          </a:r>
        </a:p>
        <a:p>
          <a:pPr marL="0" lvl="0" indent="0" algn="ctr" defTabSz="1066800">
            <a:lnSpc>
              <a:spcPct val="90000"/>
            </a:lnSpc>
            <a:spcBef>
              <a:spcPct val="0"/>
            </a:spcBef>
            <a:spcAft>
              <a:spcPct val="35000"/>
            </a:spcAft>
            <a:buNone/>
          </a:pPr>
          <a:endParaRPr lang="en-GB" sz="800" kern="1200" dirty="0"/>
        </a:p>
      </dsp:txBody>
      <dsp:txXfrm>
        <a:off x="4277838" y="2380760"/>
        <a:ext cx="1403048" cy="1040971"/>
      </dsp:txXfrm>
    </dsp:sp>
    <dsp:sp modelId="{7A5A07BF-6FF1-4E53-B719-E884ABD73D4D}">
      <dsp:nvSpPr>
        <dsp:cNvPr id="0" name=""/>
        <dsp:cNvSpPr/>
      </dsp:nvSpPr>
      <dsp:spPr>
        <a:xfrm>
          <a:off x="2132079" y="407893"/>
          <a:ext cx="3801808" cy="3801808"/>
        </a:xfrm>
        <a:prstGeom prst="pie">
          <a:avLst>
            <a:gd name="adj1" fmla="val 5400000"/>
            <a:gd name="adj2" fmla="val 1080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buNone/>
          </a:pPr>
          <a:r>
            <a:rPr lang="en-GB" sz="2400" b="1" kern="1200" dirty="0">
              <a:solidFill>
                <a:schemeClr val="tx1"/>
              </a:solidFill>
            </a:rPr>
            <a:t>Voluntary</a:t>
          </a:r>
        </a:p>
        <a:p>
          <a:pPr lvl="0" algn="ctr" defTabSz="1066800">
            <a:lnSpc>
              <a:spcPct val="90000"/>
            </a:lnSpc>
            <a:spcBef>
              <a:spcPct val="0"/>
            </a:spcBef>
            <a:spcAft>
              <a:spcPct val="35000"/>
            </a:spcAft>
            <a:buNone/>
          </a:pPr>
          <a:r>
            <a:rPr lang="en-GB" sz="800" kern="1200" dirty="0">
              <a:solidFill>
                <a:schemeClr val="tx1"/>
              </a:solidFill>
            </a:rPr>
            <a:t>Hospices</a:t>
          </a:r>
        </a:p>
        <a:p>
          <a:pPr lvl="0" algn="ctr" defTabSz="1066800">
            <a:lnSpc>
              <a:spcPct val="90000"/>
            </a:lnSpc>
            <a:spcBef>
              <a:spcPct val="0"/>
            </a:spcBef>
            <a:spcAft>
              <a:spcPct val="35000"/>
            </a:spcAft>
            <a:buNone/>
          </a:pPr>
          <a:r>
            <a:rPr lang="en-GB" sz="800" kern="1200" dirty="0">
              <a:solidFill>
                <a:schemeClr val="tx1"/>
              </a:solidFill>
            </a:rPr>
            <a:t>Child protection (NSPCC)</a:t>
          </a:r>
        </a:p>
        <a:p>
          <a:pPr marL="0" marR="0" lvl="0" indent="0" algn="ctr" defTabSz="914400" eaLnBrk="1" fontAlgn="auto" latinLnBrk="0" hangingPunct="1">
            <a:lnSpc>
              <a:spcPct val="100000"/>
            </a:lnSpc>
            <a:spcBef>
              <a:spcPct val="0"/>
            </a:spcBef>
            <a:spcAft>
              <a:spcPts val="0"/>
            </a:spcAft>
            <a:buClrTx/>
            <a:buSzTx/>
            <a:buFontTx/>
            <a:buNone/>
            <a:tabLst/>
            <a:defRPr/>
          </a:pPr>
          <a:r>
            <a:rPr lang="en-GB" sz="800" kern="1200" dirty="0">
              <a:solidFill>
                <a:schemeClr val="tx1"/>
              </a:solidFill>
            </a:rPr>
            <a:t>Help in the community (WRVS)</a:t>
          </a:r>
        </a:p>
        <a:p>
          <a:pPr lvl="0" algn="ctr" defTabSz="1066800">
            <a:lnSpc>
              <a:spcPct val="90000"/>
            </a:lnSpc>
            <a:spcBef>
              <a:spcPct val="0"/>
            </a:spcBef>
            <a:spcAft>
              <a:spcPct val="35000"/>
            </a:spcAft>
            <a:buNone/>
          </a:pPr>
          <a:endParaRPr lang="en-GB" sz="800" kern="1200" dirty="0"/>
        </a:p>
      </dsp:txBody>
      <dsp:txXfrm>
        <a:off x="2512712" y="2380760"/>
        <a:ext cx="1403048" cy="1040971"/>
      </dsp:txXfrm>
    </dsp:sp>
    <dsp:sp modelId="{D6E32BD9-FACF-40CE-ABBC-385263007BFE}">
      <dsp:nvSpPr>
        <dsp:cNvPr id="0" name=""/>
        <dsp:cNvSpPr/>
      </dsp:nvSpPr>
      <dsp:spPr>
        <a:xfrm>
          <a:off x="2132079" y="280260"/>
          <a:ext cx="3801808" cy="3801808"/>
        </a:xfrm>
        <a:prstGeom prst="pie">
          <a:avLst>
            <a:gd name="adj1" fmla="val 10800000"/>
            <a:gd name="adj2" fmla="val 1620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GB" sz="2400" b="1" kern="1200" dirty="0">
              <a:solidFill>
                <a:schemeClr val="tx1"/>
              </a:solidFill>
            </a:rPr>
            <a:t>Statutory</a:t>
          </a:r>
        </a:p>
        <a:p>
          <a:pPr marL="0" lvl="0" indent="0" algn="ctr" defTabSz="1066800">
            <a:lnSpc>
              <a:spcPct val="90000"/>
            </a:lnSpc>
            <a:spcBef>
              <a:spcPct val="0"/>
            </a:spcBef>
            <a:spcAft>
              <a:spcPct val="35000"/>
            </a:spcAft>
            <a:buNone/>
          </a:pPr>
          <a:r>
            <a:rPr lang="en-GB" sz="800" kern="1200" dirty="0">
              <a:solidFill>
                <a:schemeClr val="tx1"/>
              </a:solidFill>
            </a:rPr>
            <a:t>Health Authority</a:t>
          </a:r>
        </a:p>
        <a:p>
          <a:pPr marL="0" lvl="0" indent="0" algn="ctr" defTabSz="1066800">
            <a:lnSpc>
              <a:spcPct val="90000"/>
            </a:lnSpc>
            <a:spcBef>
              <a:spcPct val="0"/>
            </a:spcBef>
            <a:spcAft>
              <a:spcPct val="35000"/>
            </a:spcAft>
            <a:buNone/>
          </a:pPr>
          <a:r>
            <a:rPr lang="en-GB" sz="800" kern="1200" dirty="0">
              <a:solidFill>
                <a:schemeClr val="tx1"/>
              </a:solidFill>
            </a:rPr>
            <a:t>Local Authority – social services </a:t>
          </a:r>
        </a:p>
        <a:p>
          <a:pPr marL="0" lvl="0" indent="0" algn="ctr" defTabSz="1066800">
            <a:lnSpc>
              <a:spcPct val="90000"/>
            </a:lnSpc>
            <a:spcBef>
              <a:spcPct val="0"/>
            </a:spcBef>
            <a:spcAft>
              <a:spcPct val="35000"/>
            </a:spcAft>
            <a:buNone/>
          </a:pPr>
          <a:r>
            <a:rPr lang="en-GB" sz="800" kern="1200" dirty="0">
              <a:solidFill>
                <a:schemeClr val="tx1"/>
              </a:solidFill>
            </a:rPr>
            <a:t>education</a:t>
          </a:r>
        </a:p>
        <a:p>
          <a:pPr marL="0" lvl="0" indent="0" algn="ctr" defTabSz="1066800">
            <a:lnSpc>
              <a:spcPct val="90000"/>
            </a:lnSpc>
            <a:spcBef>
              <a:spcPct val="0"/>
            </a:spcBef>
            <a:spcAft>
              <a:spcPct val="35000"/>
            </a:spcAft>
            <a:buNone/>
          </a:pPr>
          <a:endParaRPr lang="en-GB" sz="800" kern="1200" dirty="0">
            <a:solidFill>
              <a:schemeClr val="tx1"/>
            </a:solidFill>
          </a:endParaRPr>
        </a:p>
      </dsp:txBody>
      <dsp:txXfrm>
        <a:off x="2512712" y="1068231"/>
        <a:ext cx="1403048" cy="1040971"/>
      </dsp:txXfrm>
    </dsp:sp>
    <dsp:sp modelId="{A230A9A3-B799-492E-BB9D-72EC8D36093F}">
      <dsp:nvSpPr>
        <dsp:cNvPr id="0" name=""/>
        <dsp:cNvSpPr/>
      </dsp:nvSpPr>
      <dsp:spPr>
        <a:xfrm>
          <a:off x="2024361" y="44910"/>
          <a:ext cx="4272509" cy="4272509"/>
        </a:xfrm>
        <a:prstGeom prst="circularArrow">
          <a:avLst>
            <a:gd name="adj1" fmla="val 5085"/>
            <a:gd name="adj2" fmla="val 327528"/>
            <a:gd name="adj3" fmla="val 21272472"/>
            <a:gd name="adj4" fmla="val 16200000"/>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0AC51E5-4DD6-44E2-980E-EE28522202DC}">
      <dsp:nvSpPr>
        <dsp:cNvPr id="0" name=""/>
        <dsp:cNvSpPr/>
      </dsp:nvSpPr>
      <dsp:spPr>
        <a:xfrm>
          <a:off x="2024361" y="172543"/>
          <a:ext cx="4272509" cy="4272509"/>
        </a:xfrm>
        <a:prstGeom prst="circularArrow">
          <a:avLst>
            <a:gd name="adj1" fmla="val 5085"/>
            <a:gd name="adj2" fmla="val 327528"/>
            <a:gd name="adj3" fmla="val 5072472"/>
            <a:gd name="adj4" fmla="val 0"/>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BB1CCFD-D573-41F4-A8DB-EE1AA8067774}">
      <dsp:nvSpPr>
        <dsp:cNvPr id="0" name=""/>
        <dsp:cNvSpPr/>
      </dsp:nvSpPr>
      <dsp:spPr>
        <a:xfrm>
          <a:off x="1896729" y="172543"/>
          <a:ext cx="4272509" cy="4272509"/>
        </a:xfrm>
        <a:prstGeom prst="circularArrow">
          <a:avLst>
            <a:gd name="adj1" fmla="val 5085"/>
            <a:gd name="adj2" fmla="val 327528"/>
            <a:gd name="adj3" fmla="val 10472472"/>
            <a:gd name="adj4" fmla="val 5400000"/>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9DD7072-BDD6-4D04-BD3F-A2212D6A9134}">
      <dsp:nvSpPr>
        <dsp:cNvPr id="0" name=""/>
        <dsp:cNvSpPr/>
      </dsp:nvSpPr>
      <dsp:spPr>
        <a:xfrm>
          <a:off x="1896729" y="44910"/>
          <a:ext cx="4272509" cy="4272509"/>
        </a:xfrm>
        <a:prstGeom prst="circularArrow">
          <a:avLst>
            <a:gd name="adj1" fmla="val 5085"/>
            <a:gd name="adj2" fmla="val 327528"/>
            <a:gd name="adj3" fmla="val 15872472"/>
            <a:gd name="adj4" fmla="val 10800000"/>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4D9B4E-0F58-4764-8957-93F523052D47}">
      <dsp:nvSpPr>
        <dsp:cNvPr id="0" name=""/>
        <dsp:cNvSpPr/>
      </dsp:nvSpPr>
      <dsp:spPr>
        <a:xfrm>
          <a:off x="1727" y="0"/>
          <a:ext cx="2688282" cy="45259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rPr>
            <a:t>Statutory</a:t>
          </a:r>
        </a:p>
        <a:p>
          <a:pPr marL="0" lvl="0" indent="0" algn="ctr" defTabSz="889000">
            <a:lnSpc>
              <a:spcPct val="90000"/>
            </a:lnSpc>
            <a:spcBef>
              <a:spcPct val="0"/>
            </a:spcBef>
            <a:spcAft>
              <a:spcPct val="35000"/>
            </a:spcAft>
            <a:buNone/>
          </a:pPr>
          <a:r>
            <a:rPr lang="en-GB" sz="2000" kern="1200" dirty="0">
              <a:solidFill>
                <a:schemeClr val="tx1"/>
              </a:solidFill>
            </a:rPr>
            <a:t>Services that are paid for and provided by the government. Set up by Acts of Parliament </a:t>
          </a:r>
          <a:endParaRPr lang="en-US" sz="2000" kern="1200" dirty="0"/>
        </a:p>
      </dsp:txBody>
      <dsp:txXfrm>
        <a:off x="1727" y="1810385"/>
        <a:ext cx="2688282" cy="1810385"/>
      </dsp:txXfrm>
    </dsp:sp>
    <dsp:sp modelId="{89975A62-4BFF-46A3-AEF0-D1A6FC0A63C6}">
      <dsp:nvSpPr>
        <dsp:cNvPr id="0" name=""/>
        <dsp:cNvSpPr/>
      </dsp:nvSpPr>
      <dsp:spPr>
        <a:xfrm>
          <a:off x="592296" y="271557"/>
          <a:ext cx="1507145" cy="1507145"/>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17000" r="-1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46ACF5D-C202-45E7-8218-EFF980CC7258}">
      <dsp:nvSpPr>
        <dsp:cNvPr id="0" name=""/>
        <dsp:cNvSpPr/>
      </dsp:nvSpPr>
      <dsp:spPr>
        <a:xfrm>
          <a:off x="2770658" y="0"/>
          <a:ext cx="2688282" cy="45259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b="1" i="0" kern="1200" dirty="0">
              <a:solidFill>
                <a:schemeClr val="tx1"/>
              </a:solidFill>
            </a:rPr>
            <a:t>Private</a:t>
          </a:r>
          <a:r>
            <a:rPr lang="en-GB" sz="2000" b="1" i="1" kern="1200" dirty="0">
              <a:solidFill>
                <a:schemeClr val="tx1"/>
              </a:solidFill>
            </a:rPr>
            <a:t>                      </a:t>
          </a:r>
          <a:r>
            <a:rPr lang="en-GB" sz="2000" kern="1200" dirty="0">
              <a:solidFill>
                <a:schemeClr val="tx1"/>
              </a:solidFill>
            </a:rPr>
            <a:t>These are services that are run as a  business to make  a profit</a:t>
          </a:r>
          <a:endParaRPr lang="en-US" sz="2000" kern="1200" dirty="0"/>
        </a:p>
      </dsp:txBody>
      <dsp:txXfrm>
        <a:off x="2770658" y="1810385"/>
        <a:ext cx="2688282" cy="1810385"/>
      </dsp:txXfrm>
    </dsp:sp>
    <dsp:sp modelId="{DEB6F0C2-5637-4B88-A39B-F5FAFA08424D}">
      <dsp:nvSpPr>
        <dsp:cNvPr id="0" name=""/>
        <dsp:cNvSpPr/>
      </dsp:nvSpPr>
      <dsp:spPr>
        <a:xfrm>
          <a:off x="3106685" y="271557"/>
          <a:ext cx="2016229" cy="1507145"/>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17000" r="-1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DCA7C04-7258-4C51-91D0-CC8061F20C43}">
      <dsp:nvSpPr>
        <dsp:cNvPr id="0" name=""/>
        <dsp:cNvSpPr/>
      </dsp:nvSpPr>
      <dsp:spPr>
        <a:xfrm>
          <a:off x="5539589" y="0"/>
          <a:ext cx="2688282" cy="45259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rPr>
            <a:t>Third Sector – voluntary .          </a:t>
          </a:r>
          <a:r>
            <a:rPr lang="en-GB" sz="2000" kern="1200" dirty="0">
              <a:solidFill>
                <a:schemeClr val="tx1"/>
              </a:solidFill>
            </a:rPr>
            <a:t>Services are provided by non-profit making organisations that are quite often a registered charity</a:t>
          </a:r>
          <a:r>
            <a:rPr lang="en-GB" sz="1700" kern="1200" dirty="0">
              <a:solidFill>
                <a:schemeClr val="tx1"/>
              </a:solidFill>
            </a:rPr>
            <a:t>. </a:t>
          </a:r>
          <a:r>
            <a:rPr lang="en-US" sz="1700" kern="1200" dirty="0"/>
            <a:t> </a:t>
          </a:r>
        </a:p>
      </dsp:txBody>
      <dsp:txXfrm>
        <a:off x="5539589" y="1810385"/>
        <a:ext cx="2688282" cy="1810385"/>
      </dsp:txXfrm>
    </dsp:sp>
    <dsp:sp modelId="{01A84C0A-F7BC-496E-B41E-39E00C7355C4}">
      <dsp:nvSpPr>
        <dsp:cNvPr id="0" name=""/>
        <dsp:cNvSpPr/>
      </dsp:nvSpPr>
      <dsp:spPr>
        <a:xfrm>
          <a:off x="6130158" y="271557"/>
          <a:ext cx="1507145" cy="1507145"/>
        </a:xfrm>
        <a:prstGeom prst="ellipse">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17000" r="-1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DE5D85D-4032-48E8-8153-204F93C809E9}">
      <dsp:nvSpPr>
        <dsp:cNvPr id="0" name=""/>
        <dsp:cNvSpPr/>
      </dsp:nvSpPr>
      <dsp:spPr>
        <a:xfrm>
          <a:off x="329183" y="3620770"/>
          <a:ext cx="7571232" cy="678894"/>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53311C-E7EB-4A11-BAE3-DB5AD3757DDD}">
      <dsp:nvSpPr>
        <dsp:cNvPr id="0" name=""/>
        <dsp:cNvSpPr/>
      </dsp:nvSpPr>
      <dsp:spPr>
        <a:xfrm>
          <a:off x="12" y="0"/>
          <a:ext cx="2673929" cy="612068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dirty="0">
              <a:latin typeface="Comic Sans MS" panose="030F0702030302020204" pitchFamily="66" charset="0"/>
            </a:rPr>
            <a:t>Statutory  Care</a:t>
          </a:r>
        </a:p>
      </dsp:txBody>
      <dsp:txXfrm>
        <a:off x="12" y="0"/>
        <a:ext cx="2673929" cy="1836204"/>
      </dsp:txXfrm>
    </dsp:sp>
    <dsp:sp modelId="{A141FDA1-BCA1-49D1-830E-A6FECAB9AADB}">
      <dsp:nvSpPr>
        <dsp:cNvPr id="0" name=""/>
        <dsp:cNvSpPr/>
      </dsp:nvSpPr>
      <dsp:spPr>
        <a:xfrm>
          <a:off x="268421" y="2214919"/>
          <a:ext cx="2139143" cy="7771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latin typeface="Comic Sans MS" panose="030F0702030302020204" pitchFamily="66" charset="0"/>
            </a:rPr>
            <a:t>NHS</a:t>
          </a:r>
        </a:p>
      </dsp:txBody>
      <dsp:txXfrm>
        <a:off x="291184" y="2237682"/>
        <a:ext cx="2093617" cy="731662"/>
      </dsp:txXfrm>
    </dsp:sp>
    <dsp:sp modelId="{E6369CD7-1E1C-46B2-B39B-48BA86E8BFFC}">
      <dsp:nvSpPr>
        <dsp:cNvPr id="0" name=""/>
        <dsp:cNvSpPr/>
      </dsp:nvSpPr>
      <dsp:spPr>
        <a:xfrm>
          <a:off x="288037" y="3210145"/>
          <a:ext cx="2139143" cy="18317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tx1"/>
              </a:solidFill>
              <a:latin typeface="Comic Sans MS" panose="030F0702030302020204" pitchFamily="66" charset="0"/>
            </a:rPr>
            <a:t>Social services </a:t>
          </a:r>
        </a:p>
        <a:p>
          <a:pPr marL="0" lvl="0" indent="0" algn="ctr" defTabSz="711200">
            <a:lnSpc>
              <a:spcPct val="90000"/>
            </a:lnSpc>
            <a:spcBef>
              <a:spcPct val="0"/>
            </a:spcBef>
            <a:spcAft>
              <a:spcPct val="35000"/>
            </a:spcAft>
            <a:buNone/>
          </a:pPr>
          <a:r>
            <a:rPr lang="en-US" sz="1600" kern="1200" dirty="0">
              <a:latin typeface="Comic Sans MS" panose="030F0702030302020204" pitchFamily="66" charset="0"/>
            </a:rPr>
            <a:t>this includes some care homes &amp; day care  centers for both the elderly &amp; children</a:t>
          </a:r>
        </a:p>
      </dsp:txBody>
      <dsp:txXfrm>
        <a:off x="341687" y="3263795"/>
        <a:ext cx="2031843" cy="1724454"/>
      </dsp:txXfrm>
    </dsp:sp>
    <dsp:sp modelId="{F459EBF1-E336-4144-BF2C-FADE58A3AF52}">
      <dsp:nvSpPr>
        <dsp:cNvPr id="0" name=""/>
        <dsp:cNvSpPr/>
      </dsp:nvSpPr>
      <dsp:spPr>
        <a:xfrm>
          <a:off x="2875503" y="0"/>
          <a:ext cx="2673929" cy="612068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dirty="0">
              <a:latin typeface="Comic Sans MS" panose="030F0702030302020204" pitchFamily="66" charset="0"/>
            </a:rPr>
            <a:t>Private sector</a:t>
          </a:r>
        </a:p>
      </dsp:txBody>
      <dsp:txXfrm>
        <a:off x="2875503" y="0"/>
        <a:ext cx="2673929" cy="1836204"/>
      </dsp:txXfrm>
    </dsp:sp>
    <dsp:sp modelId="{28F556D1-D8D6-448B-ADA9-B91E8236FE8D}">
      <dsp:nvSpPr>
        <dsp:cNvPr id="0" name=""/>
        <dsp:cNvSpPr/>
      </dsp:nvSpPr>
      <dsp:spPr>
        <a:xfrm>
          <a:off x="3142896" y="1837997"/>
          <a:ext cx="2139143" cy="18454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latin typeface="Comic Sans MS" panose="030F0702030302020204" pitchFamily="66" charset="0"/>
            </a:rPr>
            <a:t>Care Homes</a:t>
          </a:r>
        </a:p>
        <a:p>
          <a:pPr marL="0" lvl="0" indent="0" algn="ctr" defTabSz="711200">
            <a:lnSpc>
              <a:spcPct val="90000"/>
            </a:lnSpc>
            <a:spcBef>
              <a:spcPct val="0"/>
            </a:spcBef>
            <a:spcAft>
              <a:spcPct val="35000"/>
            </a:spcAft>
            <a:buNone/>
          </a:pPr>
          <a:r>
            <a:rPr lang="en-US" sz="1600" kern="1200" dirty="0">
              <a:solidFill>
                <a:schemeClr val="tx1"/>
              </a:solidFill>
              <a:latin typeface="Comic Sans MS" panose="030F0702030302020204" pitchFamily="66" charset="0"/>
            </a:rPr>
            <a:t>Domiciliary Care services</a:t>
          </a:r>
        </a:p>
      </dsp:txBody>
      <dsp:txXfrm>
        <a:off x="3196948" y="1892049"/>
        <a:ext cx="2031039" cy="1737364"/>
      </dsp:txXfrm>
    </dsp:sp>
    <dsp:sp modelId="{F92903BE-6D40-4640-AC80-74CCEA298AEB}">
      <dsp:nvSpPr>
        <dsp:cNvPr id="0" name=""/>
        <dsp:cNvSpPr/>
      </dsp:nvSpPr>
      <dsp:spPr>
        <a:xfrm>
          <a:off x="3142896" y="3967384"/>
          <a:ext cx="2139143" cy="18454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600" kern="1200" dirty="0">
              <a:solidFill>
                <a:schemeClr val="tx1"/>
              </a:solidFill>
              <a:latin typeface="Comic Sans MS" panose="030F0702030302020204" pitchFamily="66" charset="0"/>
            </a:rPr>
            <a:t>Nurseries</a:t>
          </a:r>
        </a:p>
        <a:p>
          <a:pPr marL="0" marR="0" lvl="0" indent="0" algn="ctr" defTabSz="914400" eaLnBrk="1" fontAlgn="auto" latinLnBrk="0" hangingPunct="1">
            <a:lnSpc>
              <a:spcPct val="100000"/>
            </a:lnSpc>
            <a:spcBef>
              <a:spcPct val="0"/>
            </a:spcBef>
            <a:spcAft>
              <a:spcPts val="0"/>
            </a:spcAft>
            <a:buClrTx/>
            <a:buSzTx/>
            <a:buFontTx/>
            <a:buNone/>
            <a:tabLst/>
            <a:defRPr/>
          </a:pPr>
          <a:r>
            <a:rPr lang="en-US" sz="1600" kern="1200" dirty="0">
              <a:solidFill>
                <a:schemeClr val="tx1"/>
              </a:solidFill>
              <a:latin typeface="Comic Sans MS" panose="030F0702030302020204" pitchFamily="66" charset="0"/>
            </a:rPr>
            <a:t>Childminders</a:t>
          </a:r>
        </a:p>
        <a:p>
          <a:pPr marL="0" marR="0" lvl="0" indent="0" algn="ctr" defTabSz="914400" eaLnBrk="1" fontAlgn="auto" latinLnBrk="0" hangingPunct="1">
            <a:lnSpc>
              <a:spcPct val="100000"/>
            </a:lnSpc>
            <a:spcBef>
              <a:spcPct val="0"/>
            </a:spcBef>
            <a:spcAft>
              <a:spcPts val="0"/>
            </a:spcAft>
            <a:buClrTx/>
            <a:buSzTx/>
            <a:buFontTx/>
            <a:buNone/>
            <a:tabLst/>
            <a:defRPr/>
          </a:pPr>
          <a:r>
            <a:rPr lang="en-US" sz="1600" kern="1200" dirty="0">
              <a:solidFill>
                <a:schemeClr val="tx1"/>
              </a:solidFill>
              <a:latin typeface="Comic Sans MS" panose="030F0702030302020204" pitchFamily="66" charset="0"/>
            </a:rPr>
            <a:t>Private Schools</a:t>
          </a:r>
        </a:p>
        <a:p>
          <a:pPr lvl="0" algn="ctr" defTabSz="800100">
            <a:lnSpc>
              <a:spcPct val="90000"/>
            </a:lnSpc>
            <a:spcBef>
              <a:spcPct val="0"/>
            </a:spcBef>
            <a:spcAft>
              <a:spcPct val="35000"/>
            </a:spcAft>
            <a:buNone/>
          </a:pPr>
          <a:endParaRPr lang="en-US" sz="1600" kern="1200" dirty="0"/>
        </a:p>
      </dsp:txBody>
      <dsp:txXfrm>
        <a:off x="3196948" y="4021436"/>
        <a:ext cx="2031039" cy="1737364"/>
      </dsp:txXfrm>
    </dsp:sp>
    <dsp:sp modelId="{9D733553-6764-4167-9717-37F5BF984F8F}">
      <dsp:nvSpPr>
        <dsp:cNvPr id="0" name=""/>
        <dsp:cNvSpPr/>
      </dsp:nvSpPr>
      <dsp:spPr>
        <a:xfrm>
          <a:off x="5749977" y="0"/>
          <a:ext cx="2673929" cy="612068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dirty="0">
              <a:latin typeface="Comic Sans MS" panose="030F0702030302020204" pitchFamily="66" charset="0"/>
            </a:rPr>
            <a:t>Voluntary</a:t>
          </a:r>
        </a:p>
      </dsp:txBody>
      <dsp:txXfrm>
        <a:off x="5749977" y="0"/>
        <a:ext cx="2673929" cy="1836204"/>
      </dsp:txXfrm>
    </dsp:sp>
    <dsp:sp modelId="{38A92599-08B6-4391-9F02-6881B1D85A01}">
      <dsp:nvSpPr>
        <dsp:cNvPr id="0" name=""/>
        <dsp:cNvSpPr/>
      </dsp:nvSpPr>
      <dsp:spPr>
        <a:xfrm>
          <a:off x="6048666" y="1872209"/>
          <a:ext cx="2139143" cy="18454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latin typeface="Comic Sans MS" panose="030F0702030302020204" pitchFamily="66" charset="0"/>
            </a:rPr>
            <a:t>YMCA</a:t>
          </a:r>
        </a:p>
      </dsp:txBody>
      <dsp:txXfrm>
        <a:off x="6102718" y="1926261"/>
        <a:ext cx="2031039" cy="1737364"/>
      </dsp:txXfrm>
    </dsp:sp>
    <dsp:sp modelId="{F5F2EC73-67A7-4745-9F12-CD948DBB1E7D}">
      <dsp:nvSpPr>
        <dsp:cNvPr id="0" name=""/>
        <dsp:cNvSpPr/>
      </dsp:nvSpPr>
      <dsp:spPr>
        <a:xfrm>
          <a:off x="6048666" y="4032446"/>
          <a:ext cx="2139143" cy="18454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30480" rIns="40640" bIns="3048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latin typeface="Comic Sans MS" panose="030F0702030302020204" pitchFamily="66" charset="0"/>
            </a:rPr>
            <a:t>Pilkington Family Trust in St Helens</a:t>
          </a:r>
        </a:p>
      </dsp:txBody>
      <dsp:txXfrm>
        <a:off x="6102718" y="4086498"/>
        <a:ext cx="2031039" cy="1737364"/>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5318CAB-6CB1-418D-B620-99B6E3F545C9}" type="datetimeFigureOut">
              <a:rPr lang="en-GB" smtClean="0"/>
              <a:t>15/10/2019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34BF1E-1F67-4916-B4B9-58FC645F19AE}" type="slidenum">
              <a:rPr lang="en-GB" smtClean="0"/>
              <a:t>‹#›</a:t>
            </a:fld>
            <a:endParaRPr lang="en-GB"/>
          </a:p>
        </p:txBody>
      </p:sp>
    </p:spTree>
    <p:extLst>
      <p:ext uri="{BB962C8B-B14F-4D97-AF65-F5344CB8AC3E}">
        <p14:creationId xmlns:p14="http://schemas.microsoft.com/office/powerpoint/2010/main" val="166913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5318CAB-6CB1-418D-B620-99B6E3F545C9}" type="datetimeFigureOut">
              <a:rPr lang="en-GB" smtClean="0"/>
              <a:t>15/10/2019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34BF1E-1F67-4916-B4B9-58FC645F19AE}" type="slidenum">
              <a:rPr lang="en-GB" smtClean="0"/>
              <a:t>‹#›</a:t>
            </a:fld>
            <a:endParaRPr lang="en-GB"/>
          </a:p>
        </p:txBody>
      </p:sp>
    </p:spTree>
    <p:extLst>
      <p:ext uri="{BB962C8B-B14F-4D97-AF65-F5344CB8AC3E}">
        <p14:creationId xmlns:p14="http://schemas.microsoft.com/office/powerpoint/2010/main" val="3084585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5318CAB-6CB1-418D-B620-99B6E3F545C9}" type="datetimeFigureOut">
              <a:rPr lang="en-GB" smtClean="0"/>
              <a:t>15/10/2019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34BF1E-1F67-4916-B4B9-58FC645F19AE}" type="slidenum">
              <a:rPr lang="en-GB" smtClean="0"/>
              <a:t>‹#›</a:t>
            </a:fld>
            <a:endParaRPr lang="en-GB"/>
          </a:p>
        </p:txBody>
      </p:sp>
    </p:spTree>
    <p:extLst>
      <p:ext uri="{BB962C8B-B14F-4D97-AF65-F5344CB8AC3E}">
        <p14:creationId xmlns:p14="http://schemas.microsoft.com/office/powerpoint/2010/main" val="4244165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5318CAB-6CB1-418D-B620-99B6E3F545C9}" type="datetimeFigureOut">
              <a:rPr lang="en-GB" smtClean="0"/>
              <a:t>15/10/2019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34BF1E-1F67-4916-B4B9-58FC645F19AE}" type="slidenum">
              <a:rPr lang="en-GB" smtClean="0"/>
              <a:t>‹#›</a:t>
            </a:fld>
            <a:endParaRPr lang="en-GB"/>
          </a:p>
        </p:txBody>
      </p:sp>
    </p:spTree>
    <p:extLst>
      <p:ext uri="{BB962C8B-B14F-4D97-AF65-F5344CB8AC3E}">
        <p14:creationId xmlns:p14="http://schemas.microsoft.com/office/powerpoint/2010/main" val="218935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318CAB-6CB1-418D-B620-99B6E3F545C9}" type="datetimeFigureOut">
              <a:rPr lang="en-GB" smtClean="0"/>
              <a:t>15/10/2019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34BF1E-1F67-4916-B4B9-58FC645F19AE}" type="slidenum">
              <a:rPr lang="en-GB" smtClean="0"/>
              <a:t>‹#›</a:t>
            </a:fld>
            <a:endParaRPr lang="en-GB"/>
          </a:p>
        </p:txBody>
      </p:sp>
    </p:spTree>
    <p:extLst>
      <p:ext uri="{BB962C8B-B14F-4D97-AF65-F5344CB8AC3E}">
        <p14:creationId xmlns:p14="http://schemas.microsoft.com/office/powerpoint/2010/main" val="2219753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5318CAB-6CB1-418D-B620-99B6E3F545C9}" type="datetimeFigureOut">
              <a:rPr lang="en-GB" smtClean="0"/>
              <a:t>15/10/2019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34BF1E-1F67-4916-B4B9-58FC645F19AE}" type="slidenum">
              <a:rPr lang="en-GB" smtClean="0"/>
              <a:t>‹#›</a:t>
            </a:fld>
            <a:endParaRPr lang="en-GB"/>
          </a:p>
        </p:txBody>
      </p:sp>
    </p:spTree>
    <p:extLst>
      <p:ext uri="{BB962C8B-B14F-4D97-AF65-F5344CB8AC3E}">
        <p14:creationId xmlns:p14="http://schemas.microsoft.com/office/powerpoint/2010/main" val="973435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5318CAB-6CB1-418D-B620-99B6E3F545C9}" type="datetimeFigureOut">
              <a:rPr lang="en-GB" smtClean="0"/>
              <a:t>15/10/2019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234BF1E-1F67-4916-B4B9-58FC645F19AE}" type="slidenum">
              <a:rPr lang="en-GB" smtClean="0"/>
              <a:t>‹#›</a:t>
            </a:fld>
            <a:endParaRPr lang="en-GB"/>
          </a:p>
        </p:txBody>
      </p:sp>
    </p:spTree>
    <p:extLst>
      <p:ext uri="{BB962C8B-B14F-4D97-AF65-F5344CB8AC3E}">
        <p14:creationId xmlns:p14="http://schemas.microsoft.com/office/powerpoint/2010/main" val="28122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5318CAB-6CB1-418D-B620-99B6E3F545C9}" type="datetimeFigureOut">
              <a:rPr lang="en-GB" smtClean="0"/>
              <a:t>15/10/2019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234BF1E-1F67-4916-B4B9-58FC645F19AE}" type="slidenum">
              <a:rPr lang="en-GB" smtClean="0"/>
              <a:t>‹#›</a:t>
            </a:fld>
            <a:endParaRPr lang="en-GB"/>
          </a:p>
        </p:txBody>
      </p:sp>
    </p:spTree>
    <p:extLst>
      <p:ext uri="{BB962C8B-B14F-4D97-AF65-F5344CB8AC3E}">
        <p14:creationId xmlns:p14="http://schemas.microsoft.com/office/powerpoint/2010/main" val="351840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318CAB-6CB1-418D-B620-99B6E3F545C9}" type="datetimeFigureOut">
              <a:rPr lang="en-GB" smtClean="0"/>
              <a:t>15/10/2019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234BF1E-1F67-4916-B4B9-58FC645F19AE}" type="slidenum">
              <a:rPr lang="en-GB" smtClean="0"/>
              <a:t>‹#›</a:t>
            </a:fld>
            <a:endParaRPr lang="en-GB"/>
          </a:p>
        </p:txBody>
      </p:sp>
    </p:spTree>
    <p:extLst>
      <p:ext uri="{BB962C8B-B14F-4D97-AF65-F5344CB8AC3E}">
        <p14:creationId xmlns:p14="http://schemas.microsoft.com/office/powerpoint/2010/main" val="2601043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318CAB-6CB1-418D-B620-99B6E3F545C9}" type="datetimeFigureOut">
              <a:rPr lang="en-GB" smtClean="0"/>
              <a:t>15/10/2019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34BF1E-1F67-4916-B4B9-58FC645F19AE}" type="slidenum">
              <a:rPr lang="en-GB" smtClean="0"/>
              <a:t>‹#›</a:t>
            </a:fld>
            <a:endParaRPr lang="en-GB"/>
          </a:p>
        </p:txBody>
      </p:sp>
    </p:spTree>
    <p:extLst>
      <p:ext uri="{BB962C8B-B14F-4D97-AF65-F5344CB8AC3E}">
        <p14:creationId xmlns:p14="http://schemas.microsoft.com/office/powerpoint/2010/main" val="2940347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318CAB-6CB1-418D-B620-99B6E3F545C9}" type="datetimeFigureOut">
              <a:rPr lang="en-GB" smtClean="0"/>
              <a:t>15/10/2019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34BF1E-1F67-4916-B4B9-58FC645F19AE}" type="slidenum">
              <a:rPr lang="en-GB" smtClean="0"/>
              <a:t>‹#›</a:t>
            </a:fld>
            <a:endParaRPr lang="en-GB"/>
          </a:p>
        </p:txBody>
      </p:sp>
    </p:spTree>
    <p:extLst>
      <p:ext uri="{BB962C8B-B14F-4D97-AF65-F5344CB8AC3E}">
        <p14:creationId xmlns:p14="http://schemas.microsoft.com/office/powerpoint/2010/main" val="1648567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318CAB-6CB1-418D-B620-99B6E3F545C9}" type="datetimeFigureOut">
              <a:rPr lang="en-GB" smtClean="0"/>
              <a:t>15/10/2019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34BF1E-1F67-4916-B4B9-58FC645F19AE}" type="slidenum">
              <a:rPr lang="en-GB" smtClean="0"/>
              <a:t>‹#›</a:t>
            </a:fld>
            <a:endParaRPr lang="en-GB"/>
          </a:p>
        </p:txBody>
      </p:sp>
    </p:spTree>
    <p:extLst>
      <p:ext uri="{BB962C8B-B14F-4D97-AF65-F5344CB8AC3E}">
        <p14:creationId xmlns:p14="http://schemas.microsoft.com/office/powerpoint/2010/main" val="3681711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 Id="rId5" Type="http://schemas.openxmlformats.org/officeDocument/2006/relationships/image" Target="../media/image4.wmf"/><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gov.uk/government/publications/care-act-2014-part-1-factsheets/care-act-factsheets" TargetMode="External"/><Relationship Id="rId2" Type="http://schemas.openxmlformats.org/officeDocument/2006/relationships/hyperlink" Target="https://www.gov.uk/government/publications/health-and-social-care-act-2012-fact-sheet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gov.uk/government/publications/early-years-foundation-stage-framework--2" TargetMode="External"/><Relationship Id="rId2" Type="http://schemas.openxmlformats.org/officeDocument/2006/relationships/hyperlink" Target="http://www.legislation.gov.uk/ukpga/2014/6/contents/enacted" TargetMode="External"/><Relationship Id="rId1" Type="http://schemas.openxmlformats.org/officeDocument/2006/relationships/slideLayout" Target="../slideLayouts/slideLayout2.xml"/><Relationship Id="rId6" Type="http://schemas.openxmlformats.org/officeDocument/2006/relationships/hyperlink" Target="http://www.legislation.gov.uk/uksi/2014/1922/contents/made" TargetMode="External"/><Relationship Id="rId5" Type="http://schemas.openxmlformats.org/officeDocument/2006/relationships/hyperlink" Target="http://www.legislation.gov.uk/uksi/2014/1921/contents/made" TargetMode="External"/><Relationship Id="rId4" Type="http://schemas.openxmlformats.org/officeDocument/2006/relationships/hyperlink" Target="http://www.legislation.gov.uk/uksi/2014/1920/contents/ma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226567"/>
          </a:xfrm>
        </p:spPr>
        <p:txBody>
          <a:bodyPr>
            <a:normAutofit fontScale="90000"/>
          </a:bodyPr>
          <a:lstStyle/>
          <a:p>
            <a:r>
              <a:rPr lang="en-GB" dirty="0">
                <a:latin typeface="Comic Sans MS" pitchFamily="66" charset="0"/>
              </a:rPr>
              <a:t>The Provision of Health &amp; Social Care Services.</a:t>
            </a:r>
          </a:p>
        </p:txBody>
      </p:sp>
      <p:sp>
        <p:nvSpPr>
          <p:cNvPr id="3" name="Subtitle 2"/>
          <p:cNvSpPr>
            <a:spLocks noGrp="1"/>
          </p:cNvSpPr>
          <p:nvPr>
            <p:ph type="subTitle" idx="1"/>
          </p:nvPr>
        </p:nvSpPr>
        <p:spPr>
          <a:xfrm>
            <a:off x="395536" y="3463288"/>
            <a:ext cx="8496944" cy="3350088"/>
          </a:xfrm>
        </p:spPr>
        <p:txBody>
          <a:bodyPr>
            <a:noAutofit/>
          </a:bodyPr>
          <a:lstStyle/>
          <a:p>
            <a:r>
              <a:rPr lang="en-GB" sz="1800" b="1" dirty="0">
                <a:solidFill>
                  <a:schemeClr val="tx1"/>
                </a:solidFill>
                <a:latin typeface="Comic Sans MS" panose="030F0702030302020204" pitchFamily="66" charset="0"/>
              </a:rPr>
              <a:t>Unit 6 – LO4 P6 Know service provision in the Health or Social Care Sectors.</a:t>
            </a:r>
          </a:p>
          <a:p>
            <a:r>
              <a:rPr lang="en-GB" sz="1800" b="1" dirty="0">
                <a:solidFill>
                  <a:schemeClr val="tx1"/>
                </a:solidFill>
                <a:latin typeface="Comic Sans MS" panose="030F0702030302020204" pitchFamily="66" charset="0"/>
              </a:rPr>
              <a:t>Unit 44 – LO1 P1 – Understand the structure &amp; function of a placement organisation.</a:t>
            </a:r>
          </a:p>
        </p:txBody>
      </p:sp>
      <p:pic>
        <p:nvPicPr>
          <p:cNvPr id="1026" name="Picture 2" descr="c:\tempie\Content.IE5\3FMBXI04\MC90007118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67744" y="171186"/>
            <a:ext cx="2012887" cy="185294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tempie\Content.IE5\0PVO0IT8\MC90004509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6129" y="321041"/>
            <a:ext cx="1490017" cy="161425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tempie\Content.IE5\0PVO0IT8\MC90044556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60032" y="303132"/>
            <a:ext cx="1152128" cy="166849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tempie\Content.IE5\LGGTS7PN\MC900056680[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04248" y="253666"/>
            <a:ext cx="1787652" cy="16879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0251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a:latin typeface="Comic Sans MS" pitchFamily="66" charset="0"/>
              </a:rPr>
              <a:t>Funding – Where does the money come from to provide the service?</a:t>
            </a:r>
          </a:p>
        </p:txBody>
      </p:sp>
      <p:sp>
        <p:nvSpPr>
          <p:cNvPr id="3" name="Content Placeholder 2"/>
          <p:cNvSpPr>
            <a:spLocks noGrp="1"/>
          </p:cNvSpPr>
          <p:nvPr>
            <p:ph idx="1"/>
          </p:nvPr>
        </p:nvSpPr>
        <p:spPr/>
        <p:txBody>
          <a:bodyPr>
            <a:normAutofit fontScale="85000" lnSpcReduction="10000"/>
          </a:bodyPr>
          <a:lstStyle/>
          <a:p>
            <a:pPr marL="0" indent="0">
              <a:buNone/>
            </a:pPr>
            <a:r>
              <a:rPr lang="en-GB" b="1" dirty="0">
                <a:solidFill>
                  <a:srgbClr val="FF0000"/>
                </a:solidFill>
                <a:latin typeface="Comic Sans MS" pitchFamily="66" charset="0"/>
              </a:rPr>
              <a:t>Statutory Education.</a:t>
            </a:r>
          </a:p>
          <a:p>
            <a:r>
              <a:rPr lang="en-GB" dirty="0">
                <a:latin typeface="Comic Sans MS" pitchFamily="66" charset="0"/>
              </a:rPr>
              <a:t>State-run primary schools are financed through national taxation. </a:t>
            </a:r>
          </a:p>
          <a:p>
            <a:r>
              <a:rPr lang="en-GB" dirty="0">
                <a:latin typeface="Comic Sans MS" pitchFamily="66" charset="0"/>
              </a:rPr>
              <a:t>Money is provided by the Department of Education via the Local Education Authority to the school depending pupil numbers.</a:t>
            </a:r>
          </a:p>
          <a:p>
            <a:r>
              <a:rPr lang="en-GB" dirty="0">
                <a:latin typeface="Comic Sans MS" pitchFamily="66" charset="0"/>
              </a:rPr>
              <a:t>The schools may levy charges for activities such as swimming, theatre visits and field trips, provided the charges are voluntary, thus ensuring that those who cannot afford to pay are allowed to participate in such events. </a:t>
            </a:r>
            <a:endParaRPr lang="en-GB" b="1" dirty="0">
              <a:latin typeface="Comic Sans MS" pitchFamily="66" charset="0"/>
            </a:endParaRPr>
          </a:p>
        </p:txBody>
      </p:sp>
      <p:pic>
        <p:nvPicPr>
          <p:cNvPr id="2050" name="Picture 2" descr="c:\tempie\Content.IE5\0PVO0IT8\MC90029068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69217" y="5619750"/>
            <a:ext cx="1332778" cy="11030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3122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Funding continued -</a:t>
            </a:r>
          </a:p>
        </p:txBody>
      </p:sp>
      <p:sp>
        <p:nvSpPr>
          <p:cNvPr id="3" name="Content Placeholder 2"/>
          <p:cNvSpPr>
            <a:spLocks noGrp="1"/>
          </p:cNvSpPr>
          <p:nvPr>
            <p:ph idx="1"/>
          </p:nvPr>
        </p:nvSpPr>
        <p:spPr/>
        <p:txBody>
          <a:bodyPr>
            <a:noAutofit/>
          </a:bodyPr>
          <a:lstStyle/>
          <a:p>
            <a:pPr marL="0" indent="0">
              <a:buNone/>
            </a:pPr>
            <a:r>
              <a:rPr lang="en-GB" sz="2400" b="1" dirty="0">
                <a:solidFill>
                  <a:srgbClr val="FF0000"/>
                </a:solidFill>
                <a:latin typeface="Comic Sans MS" pitchFamily="66" charset="0"/>
              </a:rPr>
              <a:t>National Health Services</a:t>
            </a:r>
          </a:p>
          <a:p>
            <a:r>
              <a:rPr lang="en-GB" sz="2400" dirty="0">
                <a:latin typeface="Comic Sans MS" pitchFamily="66" charset="0"/>
              </a:rPr>
              <a:t>Funding for the NHS comes directly from taxation and is granted to the Department of Health by Parliament.</a:t>
            </a:r>
          </a:p>
          <a:p>
            <a:r>
              <a:rPr lang="en-GB" sz="2400" dirty="0">
                <a:latin typeface="Comic Sans MS" pitchFamily="66" charset="0"/>
              </a:rPr>
              <a:t>From April 2013 Clinical Commissioning Groups (CCGs) will commission most of the hospital and community NHS services in the local areas for which they are responsible. This involves deciding what services are needed, and ensuring that they are provided. </a:t>
            </a:r>
          </a:p>
          <a:p>
            <a:r>
              <a:rPr lang="en-GB" sz="2400" dirty="0">
                <a:latin typeface="Comic Sans MS" pitchFamily="66" charset="0"/>
              </a:rPr>
              <a:t>CCGs are overseen by NHS England, which retains responsibility for commissioning primary care services such as GP and dental services, as well as some specialised hospital services. </a:t>
            </a:r>
          </a:p>
        </p:txBody>
      </p:sp>
      <p:pic>
        <p:nvPicPr>
          <p:cNvPr id="3074" name="Picture 2" descr="c:\tempie\Content.IE5\PK2KVDLK\MC90004509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21811" y="260648"/>
            <a:ext cx="1196390" cy="1296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1317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Funding continued -</a:t>
            </a:r>
          </a:p>
        </p:txBody>
      </p:sp>
      <p:sp>
        <p:nvSpPr>
          <p:cNvPr id="3" name="Content Placeholder 2"/>
          <p:cNvSpPr>
            <a:spLocks noGrp="1"/>
          </p:cNvSpPr>
          <p:nvPr>
            <p:ph idx="1"/>
          </p:nvPr>
        </p:nvSpPr>
        <p:spPr/>
        <p:txBody>
          <a:bodyPr>
            <a:normAutofit fontScale="85000" lnSpcReduction="20000"/>
          </a:bodyPr>
          <a:lstStyle/>
          <a:p>
            <a:pPr marL="0" indent="0">
              <a:buNone/>
            </a:pPr>
            <a:r>
              <a:rPr lang="en-GB" sz="4000" dirty="0">
                <a:solidFill>
                  <a:srgbClr val="FF0000"/>
                </a:solidFill>
                <a:latin typeface="Comic Sans MS" pitchFamily="66" charset="0"/>
              </a:rPr>
              <a:t>Social Care (social services)</a:t>
            </a:r>
          </a:p>
          <a:p>
            <a:r>
              <a:rPr lang="en-GB" sz="3400" dirty="0">
                <a:latin typeface="Comic Sans MS" pitchFamily="66" charset="0"/>
              </a:rPr>
              <a:t>Funded, through a mixture of national and local sources. </a:t>
            </a:r>
          </a:p>
          <a:p>
            <a:r>
              <a:rPr lang="en-GB" sz="3400" dirty="0">
                <a:latin typeface="Comic Sans MS" pitchFamily="66" charset="0"/>
              </a:rPr>
              <a:t>Money is provided by the government to the Local Authority </a:t>
            </a:r>
          </a:p>
          <a:p>
            <a:r>
              <a:rPr lang="en-GB" sz="3400" dirty="0">
                <a:latin typeface="Comic Sans MS" pitchFamily="66" charset="0"/>
              </a:rPr>
              <a:t>Councils can also raise finance themselves from levying Council Tax, subject to the constraints imposed by the Government's power to "cap" Council Tax increases.</a:t>
            </a:r>
          </a:p>
          <a:p>
            <a:r>
              <a:rPr lang="en-GB" sz="3400" dirty="0">
                <a:latin typeface="Comic Sans MS" pitchFamily="66" charset="0"/>
              </a:rPr>
              <a:t>Councils can </a:t>
            </a:r>
            <a:r>
              <a:rPr lang="en-GB" sz="3400">
                <a:latin typeface="Comic Sans MS" pitchFamily="66" charset="0"/>
              </a:rPr>
              <a:t>also impose charges </a:t>
            </a:r>
            <a:r>
              <a:rPr lang="en-GB" sz="3400" dirty="0">
                <a:latin typeface="Comic Sans MS" pitchFamily="66" charset="0"/>
              </a:rPr>
              <a:t>on some people who use services.</a:t>
            </a:r>
            <a:endParaRPr lang="en-GB" sz="3400" dirty="0"/>
          </a:p>
        </p:txBody>
      </p:sp>
    </p:spTree>
    <p:extLst>
      <p:ext uri="{BB962C8B-B14F-4D97-AF65-F5344CB8AC3E}">
        <p14:creationId xmlns:p14="http://schemas.microsoft.com/office/powerpoint/2010/main" val="3497514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Private Care funding</a:t>
            </a:r>
          </a:p>
        </p:txBody>
      </p:sp>
      <p:sp>
        <p:nvSpPr>
          <p:cNvPr id="3" name="Content Placeholder 2"/>
          <p:cNvSpPr>
            <a:spLocks noGrp="1"/>
          </p:cNvSpPr>
          <p:nvPr>
            <p:ph idx="1"/>
          </p:nvPr>
        </p:nvSpPr>
        <p:spPr/>
        <p:txBody>
          <a:bodyPr>
            <a:normAutofit fontScale="92500" lnSpcReduction="20000"/>
          </a:bodyPr>
          <a:lstStyle/>
          <a:p>
            <a:r>
              <a:rPr lang="en-GB" dirty="0">
                <a:latin typeface="Comic Sans MS" pitchFamily="66" charset="0"/>
              </a:rPr>
              <a:t>These organisations charge for their service with the intention of making a profit.</a:t>
            </a:r>
          </a:p>
          <a:p>
            <a:r>
              <a:rPr lang="en-GB" dirty="0">
                <a:latin typeface="Comic Sans MS" pitchFamily="66" charset="0"/>
              </a:rPr>
              <a:t>May received part or full payment from statutory sector</a:t>
            </a:r>
          </a:p>
          <a:p>
            <a:pPr>
              <a:buFontTx/>
              <a:buChar char="-"/>
            </a:pPr>
            <a:r>
              <a:rPr lang="en-GB" dirty="0">
                <a:solidFill>
                  <a:srgbClr val="FF0000"/>
                </a:solidFill>
                <a:latin typeface="Comic Sans MS" pitchFamily="66" charset="0"/>
              </a:rPr>
              <a:t>Care home – </a:t>
            </a:r>
            <a:r>
              <a:rPr lang="en-GB" dirty="0">
                <a:latin typeface="Comic Sans MS" pitchFamily="66" charset="0"/>
              </a:rPr>
              <a:t>fees may be paid by the local authority.</a:t>
            </a:r>
          </a:p>
          <a:p>
            <a:pPr>
              <a:buFontTx/>
              <a:buChar char="-"/>
            </a:pPr>
            <a:r>
              <a:rPr lang="en-GB" dirty="0">
                <a:solidFill>
                  <a:srgbClr val="FF0000"/>
                </a:solidFill>
                <a:latin typeface="Comic Sans MS" pitchFamily="66" charset="0"/>
              </a:rPr>
              <a:t>Nurseries</a:t>
            </a:r>
            <a:r>
              <a:rPr lang="en-GB" dirty="0">
                <a:latin typeface="Comic Sans MS" pitchFamily="66" charset="0"/>
              </a:rPr>
              <a:t> – child care vouchers. </a:t>
            </a:r>
          </a:p>
          <a:p>
            <a:pPr>
              <a:buFontTx/>
              <a:buChar char="-"/>
            </a:pPr>
            <a:r>
              <a:rPr lang="en-GB" dirty="0">
                <a:solidFill>
                  <a:srgbClr val="FF0000"/>
                </a:solidFill>
                <a:latin typeface="Comic Sans MS" pitchFamily="66" charset="0"/>
              </a:rPr>
              <a:t>Private hospitals </a:t>
            </a:r>
            <a:r>
              <a:rPr lang="en-GB" dirty="0">
                <a:latin typeface="Comic Sans MS" pitchFamily="66" charset="0"/>
              </a:rPr>
              <a:t>– payment from commissioning groups.</a:t>
            </a:r>
          </a:p>
        </p:txBody>
      </p:sp>
    </p:spTree>
    <p:extLst>
      <p:ext uri="{BB962C8B-B14F-4D97-AF65-F5344CB8AC3E}">
        <p14:creationId xmlns:p14="http://schemas.microsoft.com/office/powerpoint/2010/main" val="730079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Voluntary Care funding</a:t>
            </a:r>
          </a:p>
        </p:txBody>
      </p:sp>
      <p:sp>
        <p:nvSpPr>
          <p:cNvPr id="3" name="Content Placeholder 2"/>
          <p:cNvSpPr>
            <a:spLocks noGrp="1"/>
          </p:cNvSpPr>
          <p:nvPr>
            <p:ph idx="1"/>
          </p:nvPr>
        </p:nvSpPr>
        <p:spPr/>
        <p:txBody>
          <a:bodyPr/>
          <a:lstStyle/>
          <a:p>
            <a:r>
              <a:rPr lang="en-GB" dirty="0">
                <a:latin typeface="Comic Sans MS" pitchFamily="66" charset="0"/>
              </a:rPr>
              <a:t>Funding may be provided by</a:t>
            </a:r>
          </a:p>
          <a:p>
            <a:pPr>
              <a:buFontTx/>
              <a:buChar char="-"/>
            </a:pPr>
            <a:r>
              <a:rPr lang="en-GB" dirty="0">
                <a:latin typeface="Comic Sans MS" pitchFamily="66" charset="0"/>
              </a:rPr>
              <a:t>Donations</a:t>
            </a:r>
          </a:p>
          <a:p>
            <a:pPr>
              <a:buFontTx/>
              <a:buChar char="-"/>
            </a:pPr>
            <a:r>
              <a:rPr lang="en-GB" dirty="0">
                <a:latin typeface="Comic Sans MS" pitchFamily="66" charset="0"/>
              </a:rPr>
              <a:t>Government grants.</a:t>
            </a:r>
          </a:p>
        </p:txBody>
      </p:sp>
    </p:spTree>
    <p:extLst>
      <p:ext uri="{BB962C8B-B14F-4D97-AF65-F5344CB8AC3E}">
        <p14:creationId xmlns:p14="http://schemas.microsoft.com/office/powerpoint/2010/main" val="3540663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Regulatory Bodies</a:t>
            </a:r>
          </a:p>
        </p:txBody>
      </p:sp>
      <p:sp>
        <p:nvSpPr>
          <p:cNvPr id="3" name="Content Placeholder 2"/>
          <p:cNvSpPr>
            <a:spLocks noGrp="1"/>
          </p:cNvSpPr>
          <p:nvPr>
            <p:ph idx="1"/>
          </p:nvPr>
        </p:nvSpPr>
        <p:spPr/>
        <p:txBody>
          <a:bodyPr/>
          <a:lstStyle/>
          <a:p>
            <a:r>
              <a:rPr lang="en-GB" dirty="0">
                <a:latin typeface="Comic Sans MS" pitchFamily="66" charset="0"/>
              </a:rPr>
              <a:t>Care Quality Commission</a:t>
            </a:r>
          </a:p>
          <a:p>
            <a:endParaRPr lang="en-GB" dirty="0">
              <a:latin typeface="Comic Sans MS" pitchFamily="66" charset="0"/>
            </a:endParaRPr>
          </a:p>
          <a:p>
            <a:r>
              <a:rPr lang="en-GB" dirty="0">
                <a:latin typeface="Comic Sans MS" pitchFamily="66" charset="0"/>
              </a:rPr>
              <a:t>OFSTED</a:t>
            </a:r>
          </a:p>
          <a:p>
            <a:endParaRPr lang="en-GB" dirty="0">
              <a:latin typeface="Comic Sans MS" pitchFamily="66" charset="0"/>
            </a:endParaRPr>
          </a:p>
          <a:p>
            <a:pPr marL="0" indent="0">
              <a:buNone/>
            </a:pPr>
            <a:r>
              <a:rPr lang="en-GB" i="1" dirty="0">
                <a:solidFill>
                  <a:srgbClr val="FF0000"/>
                </a:solidFill>
                <a:latin typeface="Comic Sans MS" pitchFamily="66" charset="0"/>
              </a:rPr>
              <a:t>Research these organisations and their roles</a:t>
            </a:r>
          </a:p>
        </p:txBody>
      </p:sp>
      <p:pic>
        <p:nvPicPr>
          <p:cNvPr id="1026" name="Picture 2" descr="c:\tempie\Content.IE5\29C2REHA\MC90044192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4725144"/>
            <a:ext cx="1743075"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5736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Accessing services</a:t>
            </a:r>
          </a:p>
        </p:txBody>
      </p:sp>
      <p:sp>
        <p:nvSpPr>
          <p:cNvPr id="3" name="Content Placeholder 2"/>
          <p:cNvSpPr>
            <a:spLocks noGrp="1"/>
          </p:cNvSpPr>
          <p:nvPr>
            <p:ph idx="1"/>
          </p:nvPr>
        </p:nvSpPr>
        <p:spPr/>
        <p:txBody>
          <a:bodyPr>
            <a:normAutofit fontScale="92500" lnSpcReduction="10000"/>
          </a:bodyPr>
          <a:lstStyle/>
          <a:p>
            <a:r>
              <a:rPr lang="en-GB" dirty="0">
                <a:solidFill>
                  <a:srgbClr val="FF0000"/>
                </a:solidFill>
                <a:latin typeface="Comic Sans MS" pitchFamily="66" charset="0"/>
              </a:rPr>
              <a:t>Self referral </a:t>
            </a:r>
            <a:r>
              <a:rPr lang="en-GB" dirty="0">
                <a:latin typeface="Comic Sans MS" pitchFamily="66" charset="0"/>
              </a:rPr>
              <a:t>– chooses to go to or asks to go to the service themselves.</a:t>
            </a:r>
          </a:p>
          <a:p>
            <a:r>
              <a:rPr lang="en-GB" dirty="0">
                <a:solidFill>
                  <a:schemeClr val="tx2">
                    <a:lumMod val="60000"/>
                    <a:lumOff val="40000"/>
                  </a:schemeClr>
                </a:solidFill>
                <a:latin typeface="Comic Sans MS" pitchFamily="66" charset="0"/>
              </a:rPr>
              <a:t>Professional referral </a:t>
            </a:r>
            <a:r>
              <a:rPr lang="en-GB" dirty="0">
                <a:latin typeface="Comic Sans MS" pitchFamily="66" charset="0"/>
              </a:rPr>
              <a:t>– a person is put in touch with a service by a care practitioner e.g. doctor, nurse, health visitor or social worker.</a:t>
            </a:r>
          </a:p>
          <a:p>
            <a:r>
              <a:rPr lang="en-GB" dirty="0">
                <a:solidFill>
                  <a:srgbClr val="00B050"/>
                </a:solidFill>
                <a:latin typeface="Comic Sans MS" pitchFamily="66" charset="0"/>
              </a:rPr>
              <a:t>Third Party referral </a:t>
            </a:r>
            <a:r>
              <a:rPr lang="en-GB" dirty="0">
                <a:latin typeface="Comic Sans MS" pitchFamily="66" charset="0"/>
              </a:rPr>
              <a:t>– Put in contact with the service via a friend, relative or other person not employed as a care practitioner </a:t>
            </a:r>
            <a:r>
              <a:rPr lang="en-GB" dirty="0" err="1">
                <a:latin typeface="Comic Sans MS" pitchFamily="66" charset="0"/>
              </a:rPr>
              <a:t>eg</a:t>
            </a:r>
            <a:r>
              <a:rPr lang="en-GB" dirty="0">
                <a:latin typeface="Comic Sans MS" pitchFamily="66" charset="0"/>
              </a:rPr>
              <a:t> employer or teacher..</a:t>
            </a:r>
          </a:p>
        </p:txBody>
      </p:sp>
    </p:spTree>
    <p:extLst>
      <p:ext uri="{BB962C8B-B14F-4D97-AF65-F5344CB8AC3E}">
        <p14:creationId xmlns:p14="http://schemas.microsoft.com/office/powerpoint/2010/main" val="1747081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9036496" cy="1143000"/>
          </a:xfrm>
        </p:spPr>
        <p:txBody>
          <a:bodyPr>
            <a:normAutofit fontScale="90000"/>
          </a:bodyPr>
          <a:lstStyle/>
          <a:p>
            <a:r>
              <a:rPr lang="en-GB" dirty="0">
                <a:latin typeface="Comic Sans MS" pitchFamily="66" charset="0"/>
              </a:rPr>
              <a:t>Possible barriers to accessing the service.</a:t>
            </a:r>
          </a:p>
        </p:txBody>
      </p:sp>
      <p:sp>
        <p:nvSpPr>
          <p:cNvPr id="4" name="Rectangle 3"/>
          <p:cNvSpPr/>
          <p:nvPr/>
        </p:nvSpPr>
        <p:spPr>
          <a:xfrm>
            <a:off x="395536" y="1819672"/>
            <a:ext cx="295232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Physical Reasons</a:t>
            </a:r>
          </a:p>
          <a:p>
            <a:pPr algn="ctr"/>
            <a:r>
              <a:rPr lang="en-GB" dirty="0"/>
              <a:t>(building or environment is not suitable for the client</a:t>
            </a:r>
          </a:p>
        </p:txBody>
      </p:sp>
      <p:sp>
        <p:nvSpPr>
          <p:cNvPr id="5" name="Rectangle 4"/>
          <p:cNvSpPr/>
          <p:nvPr/>
        </p:nvSpPr>
        <p:spPr>
          <a:xfrm>
            <a:off x="3779912" y="1819672"/>
            <a:ext cx="4810658" cy="1083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Lack of ramps</a:t>
            </a:r>
          </a:p>
          <a:p>
            <a:pPr algn="ctr"/>
            <a:r>
              <a:rPr lang="en-GB" dirty="0"/>
              <a:t>Stairs and no lift</a:t>
            </a:r>
          </a:p>
          <a:p>
            <a:pPr algn="ctr"/>
            <a:r>
              <a:rPr lang="en-GB" dirty="0"/>
              <a:t>Narrow doorways </a:t>
            </a:r>
          </a:p>
          <a:p>
            <a:pPr algn="ctr"/>
            <a:r>
              <a:rPr lang="en-GB" dirty="0"/>
              <a:t>Toilets unsuitable for people with disabilities</a:t>
            </a:r>
          </a:p>
        </p:txBody>
      </p:sp>
      <p:sp>
        <p:nvSpPr>
          <p:cNvPr id="6" name="Rectangle 5"/>
          <p:cNvSpPr/>
          <p:nvPr/>
        </p:nvSpPr>
        <p:spPr>
          <a:xfrm>
            <a:off x="395536" y="3194298"/>
            <a:ext cx="2928689"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Financial reasons</a:t>
            </a:r>
          </a:p>
          <a:p>
            <a:pPr algn="ctr"/>
            <a:r>
              <a:rPr lang="en-GB" dirty="0"/>
              <a:t>(cost of the service)</a:t>
            </a:r>
          </a:p>
        </p:txBody>
      </p:sp>
      <p:sp>
        <p:nvSpPr>
          <p:cNvPr id="7" name="Rectangle 6"/>
          <p:cNvSpPr/>
          <p:nvPr/>
        </p:nvSpPr>
        <p:spPr>
          <a:xfrm>
            <a:off x="4009814" y="3194298"/>
            <a:ext cx="4580756" cy="13148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en-GB" dirty="0"/>
              <a:t>No money to pay for the service</a:t>
            </a:r>
          </a:p>
          <a:p>
            <a:pPr marL="285750" indent="-285750">
              <a:buFont typeface="Arial" pitchFamily="34" charset="0"/>
              <a:buChar char="•"/>
            </a:pPr>
            <a:r>
              <a:rPr lang="en-GB" dirty="0"/>
              <a:t>Not entitled to benefits to help pay for the service</a:t>
            </a:r>
          </a:p>
          <a:p>
            <a:pPr marL="285750" indent="-285750">
              <a:buFont typeface="Arial" pitchFamily="34" charset="0"/>
              <a:buChar char="•"/>
            </a:pPr>
            <a:r>
              <a:rPr lang="en-GB" dirty="0"/>
              <a:t>Local authority or commissioning group cannot afford the service.</a:t>
            </a:r>
          </a:p>
        </p:txBody>
      </p:sp>
      <p:sp>
        <p:nvSpPr>
          <p:cNvPr id="8" name="Rectangle 7"/>
          <p:cNvSpPr/>
          <p:nvPr/>
        </p:nvSpPr>
        <p:spPr>
          <a:xfrm>
            <a:off x="395536" y="4807396"/>
            <a:ext cx="295232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Cultural &amp; language reasons</a:t>
            </a:r>
          </a:p>
        </p:txBody>
      </p:sp>
      <p:sp>
        <p:nvSpPr>
          <p:cNvPr id="9" name="Rectangle 8"/>
          <p:cNvSpPr/>
          <p:nvPr/>
        </p:nvSpPr>
        <p:spPr>
          <a:xfrm>
            <a:off x="3982058" y="4772694"/>
            <a:ext cx="4608512" cy="15366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en-GB" dirty="0"/>
              <a:t>Beliefs about who should provide care.</a:t>
            </a:r>
          </a:p>
          <a:p>
            <a:pPr marL="285750" indent="-285750">
              <a:buFont typeface="Arial" pitchFamily="34" charset="0"/>
              <a:buChar char="•"/>
            </a:pPr>
            <a:r>
              <a:rPr lang="en-GB" dirty="0"/>
              <a:t>Beliefs about how illness and social problems should be dealt with.</a:t>
            </a:r>
          </a:p>
          <a:p>
            <a:pPr marL="285750" indent="-285750">
              <a:buFont typeface="Arial" pitchFamily="34" charset="0"/>
              <a:buChar char="•"/>
            </a:pPr>
            <a:r>
              <a:rPr lang="en-GB" dirty="0"/>
              <a:t>No one speaks the clients language</a:t>
            </a:r>
          </a:p>
          <a:p>
            <a:pPr marL="285750" indent="-285750">
              <a:buFont typeface="Arial" pitchFamily="34" charset="0"/>
              <a:buChar char="•"/>
            </a:pPr>
            <a:r>
              <a:rPr lang="en-GB" dirty="0"/>
              <a:t>Jargon, dialect or slang causes confusion</a:t>
            </a:r>
          </a:p>
        </p:txBody>
      </p:sp>
    </p:spTree>
    <p:extLst>
      <p:ext uri="{BB962C8B-B14F-4D97-AF65-F5344CB8AC3E}">
        <p14:creationId xmlns:p14="http://schemas.microsoft.com/office/powerpoint/2010/main" val="1584734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052736"/>
            <a:ext cx="316835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Psychological reasons</a:t>
            </a:r>
          </a:p>
          <a:p>
            <a:pPr algn="ctr"/>
            <a:r>
              <a:rPr lang="en-GB" dirty="0"/>
              <a:t>(the feelings &amp; attitudes a client has)</a:t>
            </a:r>
          </a:p>
        </p:txBody>
      </p:sp>
      <p:sp>
        <p:nvSpPr>
          <p:cNvPr id="3" name="Rectangle 2"/>
          <p:cNvSpPr/>
          <p:nvPr/>
        </p:nvSpPr>
        <p:spPr>
          <a:xfrm>
            <a:off x="4499992" y="1052736"/>
            <a:ext cx="4248472"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en-GB" dirty="0"/>
              <a:t>Fear of change / pain</a:t>
            </a:r>
          </a:p>
          <a:p>
            <a:pPr marL="285750" indent="-285750">
              <a:buFont typeface="Arial" pitchFamily="34" charset="0"/>
              <a:buChar char="•"/>
            </a:pPr>
            <a:r>
              <a:rPr lang="en-GB" dirty="0"/>
              <a:t>Pride</a:t>
            </a:r>
          </a:p>
          <a:p>
            <a:pPr marL="285750" indent="-285750">
              <a:buFont typeface="Arial" pitchFamily="34" charset="0"/>
              <a:buChar char="•"/>
            </a:pPr>
            <a:r>
              <a:rPr lang="en-GB" dirty="0"/>
              <a:t>Independence</a:t>
            </a:r>
          </a:p>
          <a:p>
            <a:pPr marL="285750" indent="-285750">
              <a:buFont typeface="Arial" pitchFamily="34" charset="0"/>
              <a:buChar char="•"/>
            </a:pPr>
            <a:r>
              <a:rPr lang="en-GB" dirty="0"/>
              <a:t>Not wanting to be looked after.</a:t>
            </a:r>
          </a:p>
        </p:txBody>
      </p:sp>
      <p:sp>
        <p:nvSpPr>
          <p:cNvPr id="4" name="Rectangle 3"/>
          <p:cNvSpPr/>
          <p:nvPr/>
        </p:nvSpPr>
        <p:spPr>
          <a:xfrm>
            <a:off x="891630" y="2708920"/>
            <a:ext cx="3104306"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Geographical reasons</a:t>
            </a:r>
          </a:p>
          <a:p>
            <a:pPr algn="ctr"/>
            <a:r>
              <a:rPr lang="en-GB" dirty="0"/>
              <a:t>(location of the service in relation to where the client lives)</a:t>
            </a:r>
          </a:p>
        </p:txBody>
      </p:sp>
      <p:sp>
        <p:nvSpPr>
          <p:cNvPr id="5" name="Rectangle 4"/>
          <p:cNvSpPr/>
          <p:nvPr/>
        </p:nvSpPr>
        <p:spPr>
          <a:xfrm>
            <a:off x="4499992" y="2708920"/>
            <a:ext cx="4248472"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en-GB" dirty="0"/>
              <a:t>Too far to travel</a:t>
            </a:r>
          </a:p>
          <a:p>
            <a:pPr marL="285750" indent="-285750">
              <a:buFont typeface="Arial" pitchFamily="34" charset="0"/>
              <a:buChar char="•"/>
            </a:pPr>
            <a:r>
              <a:rPr lang="en-GB" dirty="0"/>
              <a:t>No public transport available</a:t>
            </a:r>
          </a:p>
          <a:p>
            <a:pPr marL="285750" indent="-285750">
              <a:buFont typeface="Arial" pitchFamily="34" charset="0"/>
              <a:buChar char="•"/>
            </a:pPr>
            <a:r>
              <a:rPr lang="en-GB" dirty="0"/>
              <a:t>Expensive to travel</a:t>
            </a:r>
          </a:p>
          <a:p>
            <a:pPr marL="285750" indent="-285750">
              <a:buFont typeface="Arial" pitchFamily="34" charset="0"/>
              <a:buChar char="•"/>
            </a:pPr>
            <a:r>
              <a:rPr lang="en-GB" dirty="0"/>
              <a:t>Too far for family and friends to visit</a:t>
            </a:r>
          </a:p>
        </p:txBody>
      </p:sp>
      <p:sp>
        <p:nvSpPr>
          <p:cNvPr id="6" name="Rectangle 5"/>
          <p:cNvSpPr/>
          <p:nvPr/>
        </p:nvSpPr>
        <p:spPr>
          <a:xfrm>
            <a:off x="891630" y="4653136"/>
            <a:ext cx="310430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Resource Reasons</a:t>
            </a:r>
          </a:p>
        </p:txBody>
      </p:sp>
      <p:sp>
        <p:nvSpPr>
          <p:cNvPr id="7" name="Rectangle 6"/>
          <p:cNvSpPr/>
          <p:nvPr/>
        </p:nvSpPr>
        <p:spPr>
          <a:xfrm>
            <a:off x="4499992" y="4653136"/>
            <a:ext cx="4248472" cy="12024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itchFamily="34" charset="0"/>
              <a:buChar char="•"/>
            </a:pPr>
            <a:r>
              <a:rPr lang="en-GB" dirty="0"/>
              <a:t>Lack of information</a:t>
            </a:r>
          </a:p>
          <a:p>
            <a:pPr marL="285750" indent="-285750">
              <a:buFont typeface="Arial" pitchFamily="34" charset="0"/>
              <a:buChar char="•"/>
            </a:pPr>
            <a:r>
              <a:rPr lang="en-GB" dirty="0"/>
              <a:t>Lack of money</a:t>
            </a:r>
          </a:p>
          <a:p>
            <a:pPr marL="285750" indent="-285750">
              <a:buFont typeface="Arial" pitchFamily="34" charset="0"/>
              <a:buChar char="•"/>
            </a:pPr>
            <a:r>
              <a:rPr lang="en-GB" dirty="0"/>
              <a:t>Large demand for services</a:t>
            </a:r>
          </a:p>
        </p:txBody>
      </p:sp>
    </p:spTree>
    <p:extLst>
      <p:ext uri="{BB962C8B-B14F-4D97-AF65-F5344CB8AC3E}">
        <p14:creationId xmlns:p14="http://schemas.microsoft.com/office/powerpoint/2010/main" val="4236263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691A9-E0AC-4A9F-97C7-85AD913AB0FA}"/>
              </a:ext>
            </a:extLst>
          </p:cNvPr>
          <p:cNvSpPr>
            <a:spLocks noGrp="1"/>
          </p:cNvSpPr>
          <p:nvPr>
            <p:ph type="title"/>
          </p:nvPr>
        </p:nvSpPr>
        <p:spPr/>
        <p:txBody>
          <a:bodyPr/>
          <a:lstStyle/>
          <a:p>
            <a:r>
              <a:rPr lang="en-GB" dirty="0"/>
              <a:t>Refer to Handout </a:t>
            </a:r>
            <a:r>
              <a:rPr lang="en-GB"/>
              <a:t>- table</a:t>
            </a:r>
          </a:p>
        </p:txBody>
      </p:sp>
      <p:sp>
        <p:nvSpPr>
          <p:cNvPr id="3" name="Content Placeholder 2">
            <a:extLst>
              <a:ext uri="{FF2B5EF4-FFF2-40B4-BE49-F238E27FC236}">
                <a16:creationId xmlns:a16="http://schemas.microsoft.com/office/drawing/2014/main" id="{C2A868B9-0188-4B47-BBFE-098C51169961}"/>
              </a:ext>
            </a:extLst>
          </p:cNvPr>
          <p:cNvSpPr>
            <a:spLocks noGrp="1"/>
          </p:cNvSpPr>
          <p:nvPr>
            <p:ph idx="1"/>
          </p:nvPr>
        </p:nvSpPr>
        <p:spPr/>
        <p:txBody>
          <a:bodyPr/>
          <a:lstStyle/>
          <a:p>
            <a:pPr marL="0" lvl="0" indent="0">
              <a:buNone/>
            </a:pPr>
            <a:r>
              <a:rPr lang="en-GB" sz="1800" dirty="0">
                <a:solidFill>
                  <a:prstClr val="black"/>
                </a:solidFill>
              </a:rPr>
              <a:t>You should be able to: </a:t>
            </a:r>
          </a:p>
          <a:p>
            <a:pPr marL="0" lvl="0" indent="0">
              <a:buNone/>
            </a:pPr>
            <a:r>
              <a:rPr lang="en-GB" sz="1800" dirty="0">
                <a:solidFill>
                  <a:prstClr val="black"/>
                </a:solidFill>
              </a:rPr>
              <a:t>Describe your chosen health or social care provider. </a:t>
            </a:r>
          </a:p>
          <a:p>
            <a:pPr marL="0" lvl="0" indent="0">
              <a:buNone/>
            </a:pPr>
            <a:r>
              <a:rPr lang="en-GB" sz="1800" dirty="0">
                <a:solidFill>
                  <a:prstClr val="black"/>
                </a:solidFill>
              </a:rPr>
              <a:t>Identify its place in national health and social care provision.</a:t>
            </a:r>
          </a:p>
          <a:p>
            <a:pPr marL="0" lvl="0" indent="0">
              <a:buNone/>
            </a:pPr>
            <a:r>
              <a:rPr lang="en-GB" sz="1800" dirty="0">
                <a:solidFill>
                  <a:prstClr val="black"/>
                </a:solidFill>
              </a:rPr>
              <a:t>Outline how the organisation is funded &amp; the services it provides. </a:t>
            </a:r>
          </a:p>
          <a:p>
            <a:pPr marL="0" lvl="0" indent="0">
              <a:buNone/>
            </a:pPr>
            <a:r>
              <a:rPr lang="en-GB" sz="1800" dirty="0">
                <a:solidFill>
                  <a:prstClr val="black"/>
                </a:solidFill>
              </a:rPr>
              <a:t>Identify the service users &amp; explain how they access the service</a:t>
            </a:r>
          </a:p>
          <a:p>
            <a:pPr marL="0" lvl="0" indent="0">
              <a:buNone/>
            </a:pPr>
            <a:r>
              <a:rPr lang="en-GB" sz="1800" dirty="0">
                <a:solidFill>
                  <a:prstClr val="black"/>
                </a:solidFill>
              </a:rPr>
              <a:t>Explain the possible barriers to accessing the service.                                          </a:t>
            </a:r>
          </a:p>
          <a:p>
            <a:pPr marL="0" lvl="0" indent="0">
              <a:buNone/>
            </a:pPr>
            <a:r>
              <a:rPr lang="en-GB" sz="1800" dirty="0">
                <a:solidFill>
                  <a:prstClr val="black"/>
                </a:solidFill>
              </a:rPr>
              <a:t>Describe the policies &amp; procedures the setting uses, identify why these are important.</a:t>
            </a:r>
          </a:p>
          <a:p>
            <a:endParaRPr lang="en-GB" dirty="0"/>
          </a:p>
        </p:txBody>
      </p:sp>
    </p:spTree>
    <p:extLst>
      <p:ext uri="{BB962C8B-B14F-4D97-AF65-F5344CB8AC3E}">
        <p14:creationId xmlns:p14="http://schemas.microsoft.com/office/powerpoint/2010/main" val="3241657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itchFamily="66" charset="0"/>
              </a:rPr>
              <a:t>Provision Of Health &amp; Social Care Services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8106050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Left Brace 2"/>
          <p:cNvSpPr/>
          <p:nvPr/>
        </p:nvSpPr>
        <p:spPr>
          <a:xfrm>
            <a:off x="1868534" y="1826915"/>
            <a:ext cx="515141" cy="403244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 name="TextBox 4"/>
          <p:cNvSpPr txBox="1"/>
          <p:nvPr/>
        </p:nvSpPr>
        <p:spPr>
          <a:xfrm>
            <a:off x="300590" y="2996952"/>
            <a:ext cx="1617014" cy="1323439"/>
          </a:xfrm>
          <a:prstGeom prst="rect">
            <a:avLst/>
          </a:prstGeom>
          <a:noFill/>
        </p:spPr>
        <p:txBody>
          <a:bodyPr wrap="square" rtlCol="0">
            <a:spAutoFit/>
          </a:bodyPr>
          <a:lstStyle/>
          <a:p>
            <a:r>
              <a:rPr lang="en-GB" sz="2000" dirty="0">
                <a:latin typeface="Comic Sans MS" pitchFamily="66" charset="0"/>
              </a:rPr>
              <a:t>Formal</a:t>
            </a:r>
          </a:p>
          <a:p>
            <a:r>
              <a:rPr lang="en-GB" sz="2000" dirty="0">
                <a:latin typeface="Comic Sans MS" pitchFamily="66" charset="0"/>
              </a:rPr>
              <a:t>Care - </a:t>
            </a:r>
          </a:p>
          <a:p>
            <a:r>
              <a:rPr lang="en-GB" sz="2000" dirty="0">
                <a:latin typeface="Comic Sans MS" pitchFamily="66" charset="0"/>
              </a:rPr>
              <a:t>Subject to regulation</a:t>
            </a:r>
          </a:p>
        </p:txBody>
      </p:sp>
      <p:sp>
        <p:nvSpPr>
          <p:cNvPr id="6" name="Right Brace 5"/>
          <p:cNvSpPr/>
          <p:nvPr/>
        </p:nvSpPr>
        <p:spPr>
          <a:xfrm>
            <a:off x="7164288" y="1844824"/>
            <a:ext cx="144016" cy="165618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 name="TextBox 6"/>
          <p:cNvSpPr txBox="1"/>
          <p:nvPr/>
        </p:nvSpPr>
        <p:spPr>
          <a:xfrm>
            <a:off x="7392304" y="2011196"/>
            <a:ext cx="1440160" cy="1323439"/>
          </a:xfrm>
          <a:prstGeom prst="rect">
            <a:avLst/>
          </a:prstGeom>
          <a:noFill/>
        </p:spPr>
        <p:txBody>
          <a:bodyPr wrap="square" rtlCol="0">
            <a:spAutoFit/>
          </a:bodyPr>
          <a:lstStyle/>
          <a:p>
            <a:r>
              <a:rPr lang="en-GB" sz="2000" dirty="0">
                <a:latin typeface="Comic Sans MS" pitchFamily="66" charset="0"/>
              </a:rPr>
              <a:t>Formal care –</a:t>
            </a:r>
          </a:p>
          <a:p>
            <a:r>
              <a:rPr lang="en-GB" sz="2000" dirty="0">
                <a:latin typeface="Comic Sans MS" pitchFamily="66" charset="0"/>
              </a:rPr>
              <a:t>subject to regulation</a:t>
            </a:r>
          </a:p>
        </p:txBody>
      </p:sp>
      <p:sp>
        <p:nvSpPr>
          <p:cNvPr id="8" name="Right Brace 7"/>
          <p:cNvSpPr/>
          <p:nvPr/>
        </p:nvSpPr>
        <p:spPr>
          <a:xfrm>
            <a:off x="6804248" y="3861048"/>
            <a:ext cx="144016" cy="187220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9" name="TextBox 8"/>
          <p:cNvSpPr txBox="1"/>
          <p:nvPr/>
        </p:nvSpPr>
        <p:spPr>
          <a:xfrm>
            <a:off x="7118724" y="3927276"/>
            <a:ext cx="1505095" cy="1938992"/>
          </a:xfrm>
          <a:prstGeom prst="rect">
            <a:avLst/>
          </a:prstGeom>
          <a:noFill/>
        </p:spPr>
        <p:txBody>
          <a:bodyPr wrap="square" rtlCol="0">
            <a:spAutoFit/>
          </a:bodyPr>
          <a:lstStyle/>
          <a:p>
            <a:r>
              <a:rPr lang="en-GB" sz="2000" dirty="0">
                <a:latin typeface="Comic Sans MS" pitchFamily="66" charset="0"/>
              </a:rPr>
              <a:t>Provided by family, friends, not subject to regulation</a:t>
            </a:r>
          </a:p>
        </p:txBody>
      </p:sp>
    </p:spTree>
    <p:extLst>
      <p:ext uri="{BB962C8B-B14F-4D97-AF65-F5344CB8AC3E}">
        <p14:creationId xmlns:p14="http://schemas.microsoft.com/office/powerpoint/2010/main" val="3063387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94048" y="253455"/>
            <a:ext cx="3456384" cy="1872208"/>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r>
              <a:rPr lang="en-GB" dirty="0">
                <a:solidFill>
                  <a:schemeClr val="tx1"/>
                </a:solidFill>
              </a:rPr>
              <a:t>Services that are paid for and provided by the government. Set up by Acts of Parliament </a:t>
            </a:r>
          </a:p>
        </p:txBody>
      </p:sp>
      <p:sp>
        <p:nvSpPr>
          <p:cNvPr id="5" name="Rounded Rectangle 4"/>
          <p:cNvSpPr/>
          <p:nvPr/>
        </p:nvSpPr>
        <p:spPr>
          <a:xfrm>
            <a:off x="4932040" y="188640"/>
            <a:ext cx="194421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i="1" dirty="0">
                <a:solidFill>
                  <a:schemeClr val="tx1"/>
                </a:solidFill>
              </a:rPr>
              <a:t>Statutory</a:t>
            </a:r>
            <a:endParaRPr lang="en-GB" sz="2000" b="1" dirty="0">
              <a:solidFill>
                <a:schemeClr val="tx1"/>
              </a:solidFill>
            </a:endParaRPr>
          </a:p>
        </p:txBody>
      </p:sp>
      <p:sp>
        <p:nvSpPr>
          <p:cNvPr id="6" name="Oval 5"/>
          <p:cNvSpPr/>
          <p:nvPr/>
        </p:nvSpPr>
        <p:spPr>
          <a:xfrm>
            <a:off x="107504" y="2835474"/>
            <a:ext cx="3168352" cy="163448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GB" sz="2000" dirty="0">
                <a:solidFill>
                  <a:schemeClr val="tx1"/>
                </a:solidFill>
              </a:rPr>
              <a:t>These are services that are run as a  business to make  a profit</a:t>
            </a:r>
          </a:p>
        </p:txBody>
      </p:sp>
      <p:sp>
        <p:nvSpPr>
          <p:cNvPr id="7" name="Rounded Rectangle 6"/>
          <p:cNvSpPr/>
          <p:nvPr/>
        </p:nvSpPr>
        <p:spPr>
          <a:xfrm>
            <a:off x="7020272" y="5639494"/>
            <a:ext cx="136419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Private</a:t>
            </a:r>
            <a:endParaRPr lang="en-GB" b="1" dirty="0">
              <a:solidFill>
                <a:schemeClr val="tx1"/>
              </a:solidFill>
            </a:endParaRPr>
          </a:p>
        </p:txBody>
      </p:sp>
      <p:sp>
        <p:nvSpPr>
          <p:cNvPr id="8" name="Oval 7"/>
          <p:cNvSpPr/>
          <p:nvPr/>
        </p:nvSpPr>
        <p:spPr>
          <a:xfrm>
            <a:off x="5220072" y="3429000"/>
            <a:ext cx="3816424" cy="1944216"/>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GB" sz="2000" dirty="0">
                <a:solidFill>
                  <a:schemeClr val="tx1"/>
                </a:solidFill>
              </a:rPr>
              <a:t>Services are provided by non-profit making organisations that are quite often a registered charity.  </a:t>
            </a:r>
          </a:p>
        </p:txBody>
      </p:sp>
      <p:sp>
        <p:nvSpPr>
          <p:cNvPr id="9" name="Rounded Rectangle 8"/>
          <p:cNvSpPr/>
          <p:nvPr/>
        </p:nvSpPr>
        <p:spPr>
          <a:xfrm>
            <a:off x="467544" y="5153397"/>
            <a:ext cx="201622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i="1" dirty="0">
                <a:solidFill>
                  <a:schemeClr val="tx1"/>
                </a:solidFill>
              </a:rPr>
              <a:t>Voluntary</a:t>
            </a:r>
            <a:endParaRPr lang="en-GB" sz="2000" b="1" dirty="0">
              <a:solidFill>
                <a:schemeClr val="tx1"/>
              </a:solidFill>
            </a:endParaRPr>
          </a:p>
        </p:txBody>
      </p:sp>
      <p:sp>
        <p:nvSpPr>
          <p:cNvPr id="13" name="Rounded Rectangle 12"/>
          <p:cNvSpPr/>
          <p:nvPr/>
        </p:nvSpPr>
        <p:spPr>
          <a:xfrm>
            <a:off x="2852403" y="4242792"/>
            <a:ext cx="1800200" cy="11304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a:solidFill>
                  <a:schemeClr val="tx1"/>
                </a:solidFill>
              </a:rPr>
              <a:t>NHS </a:t>
            </a:r>
          </a:p>
          <a:p>
            <a:pPr algn="ctr"/>
            <a:r>
              <a:rPr lang="en-GB" dirty="0">
                <a:solidFill>
                  <a:schemeClr val="tx1"/>
                </a:solidFill>
              </a:rPr>
              <a:t>Education</a:t>
            </a:r>
          </a:p>
          <a:p>
            <a:pPr algn="ctr"/>
            <a:r>
              <a:rPr lang="en-GB" dirty="0">
                <a:solidFill>
                  <a:schemeClr val="tx1"/>
                </a:solidFill>
              </a:rPr>
              <a:t>Social Services</a:t>
            </a:r>
            <a:endParaRPr lang="en-GB" dirty="0"/>
          </a:p>
        </p:txBody>
      </p:sp>
      <p:sp>
        <p:nvSpPr>
          <p:cNvPr id="14" name="Rounded Rectangle 13"/>
          <p:cNvSpPr/>
          <p:nvPr/>
        </p:nvSpPr>
        <p:spPr>
          <a:xfrm>
            <a:off x="5742012" y="1287066"/>
            <a:ext cx="3168352" cy="141845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2000" dirty="0">
                <a:solidFill>
                  <a:schemeClr val="tx1"/>
                </a:solidFill>
              </a:rPr>
              <a:t>Age concern, </a:t>
            </a:r>
            <a:r>
              <a:rPr lang="en-GB" sz="2000" dirty="0" err="1">
                <a:solidFill>
                  <a:schemeClr val="tx1"/>
                </a:solidFill>
              </a:rPr>
              <a:t>Mencap</a:t>
            </a:r>
            <a:r>
              <a:rPr lang="en-GB" sz="2000" dirty="0">
                <a:solidFill>
                  <a:schemeClr val="tx1"/>
                </a:solidFill>
              </a:rPr>
              <a:t>, Mind, National Society for the Prevention of Cruelty to Children(NSPCC)</a:t>
            </a:r>
          </a:p>
          <a:p>
            <a:pPr algn="ctr"/>
            <a:endParaRPr lang="en-GB" dirty="0"/>
          </a:p>
        </p:txBody>
      </p:sp>
      <p:sp>
        <p:nvSpPr>
          <p:cNvPr id="15" name="Rounded Rectangle 14"/>
          <p:cNvSpPr/>
          <p:nvPr/>
        </p:nvSpPr>
        <p:spPr>
          <a:xfrm>
            <a:off x="2951820" y="5562922"/>
            <a:ext cx="2448272" cy="9144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2000" dirty="0">
                <a:solidFill>
                  <a:schemeClr val="tx1"/>
                </a:solidFill>
              </a:rPr>
              <a:t>Private hospitals Residential homes Private nurseries</a:t>
            </a:r>
          </a:p>
        </p:txBody>
      </p:sp>
      <p:sp>
        <p:nvSpPr>
          <p:cNvPr id="16" name="Oval Callout 15"/>
          <p:cNvSpPr/>
          <p:nvPr/>
        </p:nvSpPr>
        <p:spPr>
          <a:xfrm>
            <a:off x="3095278" y="1899370"/>
            <a:ext cx="2682180" cy="1872208"/>
          </a:xfrm>
          <a:prstGeom prst="wedgeEllipseCallou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b="1" dirty="0">
                <a:solidFill>
                  <a:schemeClr val="tx1"/>
                </a:solidFill>
                <a:latin typeface="Comic Sans MS" pitchFamily="66" charset="0"/>
              </a:rPr>
              <a:t>What do you Know already?</a:t>
            </a:r>
          </a:p>
          <a:p>
            <a:pPr algn="ctr"/>
            <a:r>
              <a:rPr lang="en-GB" b="1" dirty="0">
                <a:solidFill>
                  <a:schemeClr val="tx1"/>
                </a:solidFill>
                <a:latin typeface="Comic Sans MS" pitchFamily="66" charset="0"/>
              </a:rPr>
              <a:t>Match the sector with its description and examples</a:t>
            </a:r>
          </a:p>
        </p:txBody>
      </p:sp>
    </p:spTree>
    <p:extLst>
      <p:ext uri="{BB962C8B-B14F-4D97-AF65-F5344CB8AC3E}">
        <p14:creationId xmlns:p14="http://schemas.microsoft.com/office/powerpoint/2010/main" val="1748722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latin typeface="Comic Sans MS" panose="030F0702030302020204" pitchFamily="66" charset="0"/>
              </a:rPr>
              <a:t>Are you correct?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6153239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7134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112443978"/>
              </p:ext>
            </p:extLst>
          </p:nvPr>
        </p:nvGraphicFramePr>
        <p:xfrm>
          <a:off x="395536" y="548680"/>
          <a:ext cx="8424936"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683568" y="5877272"/>
            <a:ext cx="2088232" cy="369332"/>
          </a:xfrm>
          <a:prstGeom prst="rect">
            <a:avLst/>
          </a:prstGeom>
          <a:solidFill>
            <a:schemeClr val="accent1"/>
          </a:solidFill>
        </p:spPr>
        <p:txBody>
          <a:bodyPr wrap="square" rtlCol="0">
            <a:spAutoFit/>
          </a:bodyPr>
          <a:lstStyle/>
          <a:p>
            <a:pPr algn="ctr"/>
            <a:r>
              <a:rPr lang="en-GB" dirty="0">
                <a:latin typeface="Comic Sans MS" panose="030F0702030302020204" pitchFamily="66" charset="0"/>
              </a:rPr>
              <a:t>Schools</a:t>
            </a:r>
          </a:p>
        </p:txBody>
      </p:sp>
    </p:spTree>
    <p:extLst>
      <p:ext uri="{BB962C8B-B14F-4D97-AF65-F5344CB8AC3E}">
        <p14:creationId xmlns:p14="http://schemas.microsoft.com/office/powerpoint/2010/main" val="3181209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GB" dirty="0">
                <a:latin typeface="Comic Sans MS" panose="030F0702030302020204" pitchFamily="66" charset="0"/>
              </a:rPr>
              <a:t>Over to you - Individual work </a:t>
            </a:r>
          </a:p>
        </p:txBody>
      </p:sp>
      <p:sp>
        <p:nvSpPr>
          <p:cNvPr id="4" name="Content Placeholder 3"/>
          <p:cNvSpPr>
            <a:spLocks noGrp="1"/>
          </p:cNvSpPr>
          <p:nvPr>
            <p:ph idx="1"/>
          </p:nvPr>
        </p:nvSpPr>
        <p:spPr/>
        <p:txBody>
          <a:bodyPr>
            <a:normAutofit/>
          </a:bodyPr>
          <a:lstStyle/>
          <a:p>
            <a:pPr marL="0" indent="0">
              <a:buNone/>
            </a:pPr>
            <a:r>
              <a:rPr lang="en-GB" dirty="0">
                <a:solidFill>
                  <a:srgbClr val="FF0000"/>
                </a:solidFill>
                <a:latin typeface="Comic Sans MS" panose="030F0702030302020204" pitchFamily="66" charset="0"/>
              </a:rPr>
              <a:t>Read &amp; make your own set of notes from:</a:t>
            </a:r>
          </a:p>
          <a:p>
            <a:r>
              <a:rPr lang="en-GB" dirty="0">
                <a:latin typeface="Comic Sans MS" panose="030F0702030302020204" pitchFamily="66" charset="0"/>
              </a:rPr>
              <a:t> Rasheed (2010) - pages 157 to 160 </a:t>
            </a:r>
          </a:p>
          <a:p>
            <a:r>
              <a:rPr lang="en-GB" dirty="0">
                <a:latin typeface="Comic Sans MS" panose="030F0702030302020204" pitchFamily="66" charset="0"/>
              </a:rPr>
              <a:t>Stretch &amp; Whitehouse(2010) - pages 283 -292 </a:t>
            </a:r>
          </a:p>
          <a:p>
            <a:r>
              <a:rPr lang="en-GB" dirty="0">
                <a:latin typeface="Comic Sans MS" panose="030F0702030302020204" pitchFamily="66" charset="0"/>
              </a:rPr>
              <a:t>Walsh (2010) - pages 290 – 295. </a:t>
            </a:r>
          </a:p>
          <a:p>
            <a:pPr marL="0" indent="0">
              <a:buNone/>
            </a:pPr>
            <a:r>
              <a:rPr lang="en-GB" dirty="0">
                <a:solidFill>
                  <a:srgbClr val="00B050"/>
                </a:solidFill>
                <a:latin typeface="Comic Sans MS" panose="030F0702030302020204" pitchFamily="66" charset="0"/>
              </a:rPr>
              <a:t>Additional useful reading:</a:t>
            </a:r>
          </a:p>
          <a:p>
            <a:r>
              <a:rPr lang="en-GB" dirty="0">
                <a:latin typeface="Comic Sans MS" panose="030F0702030302020204" pitchFamily="66" charset="0"/>
              </a:rPr>
              <a:t>BMJ &amp; NHS England (2014)  Simple guide to the NHS.</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6296" y="3356992"/>
            <a:ext cx="1525270" cy="1572443"/>
          </a:xfrm>
          <a:prstGeom prst="rect">
            <a:avLst/>
          </a:prstGeom>
        </p:spPr>
      </p:pic>
    </p:spTree>
    <p:extLst>
      <p:ext uri="{BB962C8B-B14F-4D97-AF65-F5344CB8AC3E}">
        <p14:creationId xmlns:p14="http://schemas.microsoft.com/office/powerpoint/2010/main" val="3070064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Legislation that governs Health &amp; Social Care</a:t>
            </a:r>
          </a:p>
        </p:txBody>
      </p:sp>
      <p:sp>
        <p:nvSpPr>
          <p:cNvPr id="3" name="Content Placeholder 2"/>
          <p:cNvSpPr>
            <a:spLocks noGrp="1"/>
          </p:cNvSpPr>
          <p:nvPr>
            <p:ph idx="1"/>
          </p:nvPr>
        </p:nvSpPr>
        <p:spPr/>
        <p:txBody>
          <a:bodyPr>
            <a:normAutofit lnSpcReduction="10000"/>
          </a:bodyPr>
          <a:lstStyle/>
          <a:p>
            <a:r>
              <a:rPr lang="en-GB" dirty="0"/>
              <a:t>Health &amp; Social Care Act 2012 – follow the link for more information</a:t>
            </a:r>
          </a:p>
          <a:p>
            <a:r>
              <a:rPr lang="en-GB" dirty="0">
                <a:hlinkClick r:id="rId2"/>
              </a:rPr>
              <a:t>https://www.gov.uk/government/publications/health-and-social-care-act-2012-fact-sheets</a:t>
            </a:r>
            <a:r>
              <a:rPr lang="en-GB" dirty="0"/>
              <a:t> </a:t>
            </a:r>
          </a:p>
          <a:p>
            <a:r>
              <a:rPr lang="en-GB" dirty="0"/>
              <a:t>Care act 2014 – follow the link for more information </a:t>
            </a:r>
            <a:r>
              <a:rPr lang="en-GB" dirty="0">
                <a:hlinkClick r:id="rId3"/>
              </a:rPr>
              <a:t>https://www.gov.uk/government/publications/care-act-2014-part-1-factsheets/care-act-factsheets</a:t>
            </a:r>
            <a:r>
              <a:rPr lang="en-GB" dirty="0"/>
              <a:t> </a:t>
            </a:r>
          </a:p>
        </p:txBody>
      </p:sp>
    </p:spTree>
    <p:extLst>
      <p:ext uri="{BB962C8B-B14F-4D97-AF65-F5344CB8AC3E}">
        <p14:creationId xmlns:p14="http://schemas.microsoft.com/office/powerpoint/2010/main" val="1518560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anose="030F0702030302020204" pitchFamily="66" charset="0"/>
              </a:rPr>
              <a:t>Legislation governing Early Years Care &amp; Schools</a:t>
            </a:r>
          </a:p>
        </p:txBody>
      </p:sp>
      <p:sp>
        <p:nvSpPr>
          <p:cNvPr id="4" name="Rectangle 1"/>
          <p:cNvSpPr>
            <a:spLocks noGrp="1" noChangeArrowheads="1"/>
          </p:cNvSpPr>
          <p:nvPr>
            <p:ph idx="1"/>
          </p:nvPr>
        </p:nvSpPr>
        <p:spPr bwMode="auto">
          <a:xfrm>
            <a:off x="60207" y="1954287"/>
            <a:ext cx="8904281"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hlinkClick r:id="rId2"/>
              </a:rPr>
              <a:t>The Children and Families Act 2014</a:t>
            </a:r>
            <a:r>
              <a:rPr kumimoji="0" lang="en-US" altLang="en-US" sz="2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hlinkClick r:id="rId3"/>
              </a:rPr>
              <a:t>Statutory framework for the EYFS</a:t>
            </a:r>
            <a:r>
              <a:rPr kumimoji="0" lang="en-US" altLang="en-US" sz="2400" b="0" i="0" u="none" strike="noStrike" cap="none" normalizeH="0" baseline="0" dirty="0">
                <a:ln>
                  <a:noFill/>
                </a:ln>
                <a:solidFill>
                  <a:schemeClr val="tx1"/>
                </a:solidFill>
                <a:effectLst/>
                <a:latin typeface="Arial" panose="020B0604020202020204" pitchFamily="34" charset="0"/>
              </a:rPr>
              <a:t>, 2014</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Arial" panose="020B0604020202020204" pitchFamily="34" charset="0"/>
              </a:rPr>
              <a:t>The following regulations cover childminder agencies: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hlinkClick r:id="rId4"/>
              </a:rPr>
              <a:t>The Childcare (Childminder Agencies) (Registration, Inspection &amp; Supply &amp;  Disclosure of Information) Regulations 2014</a:t>
            </a: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hlinkClick r:id="rId5"/>
              </a:rPr>
              <a:t>The Childcare (Childminder Agencies) (Miscellaneous Amendments) Regulations 2014</a:t>
            </a: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solidFill>
                  <a:schemeClr val="tx1"/>
                </a:solidFill>
                <a:effectLst/>
                <a:latin typeface="Arial" panose="020B0604020202020204" pitchFamily="34" charset="0"/>
                <a:hlinkClick r:id="rId6"/>
              </a:rPr>
              <a:t>The Childcare (Childminder Agencies) (Cancellation </a:t>
            </a:r>
            <a:r>
              <a:rPr kumimoji="0" lang="en-US" altLang="en-US" sz="2400" b="0" i="0" u="none" strike="noStrike" cap="none" normalizeH="0" baseline="0" dirty="0" err="1">
                <a:ln>
                  <a:noFill/>
                </a:ln>
                <a:solidFill>
                  <a:schemeClr val="tx1"/>
                </a:solidFill>
                <a:effectLst/>
                <a:latin typeface="Arial" panose="020B0604020202020204" pitchFamily="34" charset="0"/>
                <a:hlinkClick r:id="rId6"/>
              </a:rPr>
              <a:t>etc</a:t>
            </a:r>
            <a:r>
              <a:rPr kumimoji="0" lang="en-US" altLang="en-US" sz="2400" b="0" i="0" u="none" strike="noStrike" cap="none" normalizeH="0" baseline="0" dirty="0">
                <a:ln>
                  <a:noFill/>
                </a:ln>
                <a:solidFill>
                  <a:schemeClr val="tx1"/>
                </a:solidFill>
                <a:effectLst/>
                <a:latin typeface="Arial" panose="020B0604020202020204" pitchFamily="34" charset="0"/>
                <a:hlinkClick r:id="rId6"/>
              </a:rPr>
              <a:t>) Regulations 2014</a:t>
            </a: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19166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583</TotalTime>
  <Words>1139</Words>
  <Application>Microsoft Office PowerPoint</Application>
  <PresentationFormat>On-screen Show (4:3)</PresentationFormat>
  <Paragraphs>152</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Comic Sans MS</vt:lpstr>
      <vt:lpstr>Office Theme</vt:lpstr>
      <vt:lpstr>The Provision of Health &amp; Social Care Services.</vt:lpstr>
      <vt:lpstr>Refer to Handout - table</vt:lpstr>
      <vt:lpstr>Provision Of Health &amp; Social Care Services</vt:lpstr>
      <vt:lpstr>PowerPoint Presentation</vt:lpstr>
      <vt:lpstr>Are you correct?</vt:lpstr>
      <vt:lpstr>PowerPoint Presentation</vt:lpstr>
      <vt:lpstr>Over to you - Individual work </vt:lpstr>
      <vt:lpstr>Legislation that governs Health &amp; Social Care</vt:lpstr>
      <vt:lpstr>Legislation governing Early Years Care &amp; Schools</vt:lpstr>
      <vt:lpstr>Funding – Where does the money come from to provide the service?</vt:lpstr>
      <vt:lpstr>Funding continued -</vt:lpstr>
      <vt:lpstr>Funding continued -</vt:lpstr>
      <vt:lpstr>Private Care funding</vt:lpstr>
      <vt:lpstr>Voluntary Care funding</vt:lpstr>
      <vt:lpstr>Regulatory Bodies</vt:lpstr>
      <vt:lpstr>Accessing services</vt:lpstr>
      <vt:lpstr>Possible barriers to accessing the service.</vt:lpstr>
      <vt:lpstr>PowerPoint Presentation</vt:lpstr>
    </vt:vector>
  </TitlesOfParts>
  <Company>Carmel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Carmel College</dc:creator>
  <cp:lastModifiedBy>Pam Maggs</cp:lastModifiedBy>
  <cp:revision>47</cp:revision>
  <dcterms:created xsi:type="dcterms:W3CDTF">2013-11-15T10:22:37Z</dcterms:created>
  <dcterms:modified xsi:type="dcterms:W3CDTF">2019-10-15T12:09:40Z</dcterms:modified>
</cp:coreProperties>
</file>