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62" r:id="rId4"/>
    <p:sldId id="263" r:id="rId5"/>
    <p:sldId id="261" r:id="rId6"/>
    <p:sldId id="269" r:id="rId7"/>
    <p:sldId id="271" r:id="rId8"/>
    <p:sldId id="277" r:id="rId9"/>
    <p:sldId id="278" r:id="rId10"/>
    <p:sldId id="279" r:id="rId11"/>
    <p:sldId id="280" r:id="rId12"/>
    <p:sldId id="276" r:id="rId13"/>
    <p:sldId id="273" r:id="rId14"/>
    <p:sldId id="274" r:id="rId15"/>
    <p:sldId id="275" r:id="rId16"/>
    <p:sldId id="272" r:id="rId17"/>
    <p:sldId id="264" r:id="rId18"/>
    <p:sldId id="266"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92" autoAdjust="0"/>
    <p:restoredTop sz="94660"/>
  </p:normalViewPr>
  <p:slideViewPr>
    <p:cSldViewPr snapToGrid="0">
      <p:cViewPr varScale="1">
        <p:scale>
          <a:sx n="110" d="100"/>
          <a:sy n="110" d="100"/>
        </p:scale>
        <p:origin x="28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21/01/2020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7565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21/01/2020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3102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21/01/2020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498583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5A8234-1295-49D9-B56E-333DB5B74B7F}" type="datetimeFigureOut">
              <a:rPr lang="en-GB" smtClean="0"/>
              <a:t>21/01/2020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333711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5A8234-1295-49D9-B56E-333DB5B74B7F}" type="datetimeFigureOut">
              <a:rPr lang="en-GB" smtClean="0"/>
              <a:t>21/01/2020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406412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5A8234-1295-49D9-B56E-333DB5B74B7F}" type="datetimeFigureOut">
              <a:rPr lang="en-GB" smtClean="0"/>
              <a:t>21/01/2020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1391994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5A8234-1295-49D9-B56E-333DB5B74B7F}" type="datetimeFigureOut">
              <a:rPr lang="en-GB" smtClean="0"/>
              <a:t>21/01/2020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283463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5A8234-1295-49D9-B56E-333DB5B74B7F}" type="datetimeFigureOut">
              <a:rPr lang="en-GB" smtClean="0"/>
              <a:t>21/01/2020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17736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A8234-1295-49D9-B56E-333DB5B74B7F}" type="datetimeFigureOut">
              <a:rPr lang="en-GB" smtClean="0"/>
              <a:t>21/01/2020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105963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5A8234-1295-49D9-B56E-333DB5B74B7F}" type="datetimeFigureOut">
              <a:rPr lang="en-GB" smtClean="0"/>
              <a:t>21/01/2020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221392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5A8234-1295-49D9-B56E-333DB5B74B7F}" type="datetimeFigureOut">
              <a:rPr lang="en-GB" smtClean="0"/>
              <a:t>21/01/2020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92E55E-0879-443D-8EFA-7157B8710C4C}" type="slidenum">
              <a:rPr lang="en-GB" smtClean="0"/>
              <a:t>‹#›</a:t>
            </a:fld>
            <a:endParaRPr lang="en-GB"/>
          </a:p>
        </p:txBody>
      </p:sp>
    </p:spTree>
    <p:extLst>
      <p:ext uri="{BB962C8B-B14F-4D97-AF65-F5344CB8AC3E}">
        <p14:creationId xmlns:p14="http://schemas.microsoft.com/office/powerpoint/2010/main" val="2613488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5A8234-1295-49D9-B56E-333DB5B74B7F}" type="datetimeFigureOut">
              <a:rPr lang="en-GB" smtClean="0"/>
              <a:t>21/01/2020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2E55E-0879-443D-8EFA-7157B8710C4C}" type="slidenum">
              <a:rPr lang="en-GB" smtClean="0"/>
              <a:t>‹#›</a:t>
            </a:fld>
            <a:endParaRPr lang="en-GB"/>
          </a:p>
        </p:txBody>
      </p:sp>
    </p:spTree>
    <p:extLst>
      <p:ext uri="{BB962C8B-B14F-4D97-AF65-F5344CB8AC3E}">
        <p14:creationId xmlns:p14="http://schemas.microsoft.com/office/powerpoint/2010/main" val="3857318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Team working</a:t>
            </a:r>
          </a:p>
        </p:txBody>
      </p:sp>
      <p:sp>
        <p:nvSpPr>
          <p:cNvPr id="3" name="Subtitle 2"/>
          <p:cNvSpPr>
            <a:spLocks noGrp="1"/>
          </p:cNvSpPr>
          <p:nvPr>
            <p:ph type="subTitle" idx="1"/>
          </p:nvPr>
        </p:nvSpPr>
        <p:spPr/>
        <p:txBody>
          <a:bodyPr/>
          <a:lstStyle/>
          <a:p>
            <a:r>
              <a:rPr lang="en-GB" dirty="0"/>
              <a:t>The Roles People Play in Teams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21" y="3925887"/>
            <a:ext cx="2857500" cy="2847975"/>
          </a:xfrm>
          <a:prstGeom prst="rect">
            <a:avLst/>
          </a:prstGeom>
        </p:spPr>
      </p:pic>
    </p:spTree>
    <p:extLst>
      <p:ext uri="{BB962C8B-B14F-4D97-AF65-F5344CB8AC3E}">
        <p14:creationId xmlns:p14="http://schemas.microsoft.com/office/powerpoint/2010/main" val="332518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62595" y="1810280"/>
          <a:ext cx="7818810" cy="4382028"/>
        </p:xfrm>
        <a:graphic>
          <a:graphicData uri="http://schemas.openxmlformats.org/drawingml/2006/table">
            <a:tbl>
              <a:tblPr/>
              <a:tblGrid>
                <a:gridCol w="2580207">
                  <a:extLst>
                    <a:ext uri="{9D8B030D-6E8A-4147-A177-3AD203B41FA5}">
                      <a16:colId xmlns:a16="http://schemas.microsoft.com/office/drawing/2014/main" val="1374601809"/>
                    </a:ext>
                  </a:extLst>
                </a:gridCol>
                <a:gridCol w="2189267">
                  <a:extLst>
                    <a:ext uri="{9D8B030D-6E8A-4147-A177-3AD203B41FA5}">
                      <a16:colId xmlns:a16="http://schemas.microsoft.com/office/drawing/2014/main" val="1183405146"/>
                    </a:ext>
                  </a:extLst>
                </a:gridCol>
                <a:gridCol w="3049336">
                  <a:extLst>
                    <a:ext uri="{9D8B030D-6E8A-4147-A177-3AD203B41FA5}">
                      <a16:colId xmlns:a16="http://schemas.microsoft.com/office/drawing/2014/main" val="1369362354"/>
                    </a:ext>
                  </a:extLst>
                </a:gridCol>
              </a:tblGrid>
              <a:tr h="634570">
                <a:tc rowSpan="3">
                  <a:txBody>
                    <a:bodyPr/>
                    <a:lstStyle/>
                    <a:p>
                      <a:pPr algn="l" fontAlgn="ctr"/>
                      <a:r>
                        <a:rPr lang="en-GB" sz="1800" b="1">
                          <a:solidFill>
                            <a:srgbClr val="FFFFFF"/>
                          </a:solidFill>
                          <a:effectLst/>
                          <a:latin typeface="inherit"/>
                        </a:rPr>
                        <a:t>Action Oriented Roles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861A2"/>
                    </a:solidFill>
                  </a:tcPr>
                </a:tc>
                <a:tc>
                  <a:txBody>
                    <a:bodyPr/>
                    <a:lstStyle/>
                    <a:p>
                      <a:pPr fontAlgn="base"/>
                      <a:r>
                        <a:rPr lang="en-GB" sz="1800">
                          <a:effectLst/>
                          <a:latin typeface="inherit"/>
                        </a:rPr>
                        <a:t>Shaper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US" sz="1800">
                          <a:effectLst/>
                          <a:latin typeface="inherit"/>
                        </a:rPr>
                        <a:t>Challenges the team to improve.</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56389773"/>
                  </a:ext>
                </a:extLst>
              </a:tr>
              <a:tr h="362611">
                <a:tc vMerge="1">
                  <a:txBody>
                    <a:bodyPr/>
                    <a:lstStyle/>
                    <a:p>
                      <a:endParaRPr lang="en-GB"/>
                    </a:p>
                  </a:txBody>
                  <a:tcPr/>
                </a:tc>
                <a:tc>
                  <a:txBody>
                    <a:bodyPr/>
                    <a:lstStyle/>
                    <a:p>
                      <a:pPr fontAlgn="base"/>
                      <a:r>
                        <a:rPr lang="en-GB" sz="1800">
                          <a:effectLst/>
                          <a:latin typeface="inherit"/>
                        </a:rPr>
                        <a:t>Implementer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Puts ideas into action.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274731188"/>
                  </a:ext>
                </a:extLst>
              </a:tr>
              <a:tr h="634570">
                <a:tc vMerge="1">
                  <a:txBody>
                    <a:bodyPr/>
                    <a:lstStyle/>
                    <a:p>
                      <a:endParaRPr lang="en-GB"/>
                    </a:p>
                  </a:txBody>
                  <a:tcPr/>
                </a:tc>
                <a:tc>
                  <a:txBody>
                    <a:bodyPr/>
                    <a:lstStyle/>
                    <a:p>
                      <a:pPr fontAlgn="base"/>
                      <a:r>
                        <a:rPr lang="en-GB" sz="1800">
                          <a:effectLst/>
                          <a:latin typeface="inherit"/>
                        </a:rPr>
                        <a:t>Completer Finisher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GB" sz="1800">
                          <a:effectLst/>
                          <a:latin typeface="inherit"/>
                        </a:rPr>
                        <a:t>Ensures thorough, timely completion.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006831879"/>
                  </a:ext>
                </a:extLst>
              </a:tr>
              <a:tr h="362611">
                <a:tc rowSpan="3">
                  <a:txBody>
                    <a:bodyPr/>
                    <a:lstStyle/>
                    <a:p>
                      <a:pPr algn="l" fontAlgn="ctr"/>
                      <a:r>
                        <a:rPr lang="en-GB" sz="1800" b="1">
                          <a:solidFill>
                            <a:srgbClr val="FFFFFF"/>
                          </a:solidFill>
                          <a:effectLst/>
                          <a:latin typeface="inherit"/>
                        </a:rPr>
                        <a:t>People Oriented Roles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861A2"/>
                    </a:solidFill>
                  </a:tcPr>
                </a:tc>
                <a:tc>
                  <a:txBody>
                    <a:bodyPr/>
                    <a:lstStyle/>
                    <a:p>
                      <a:pPr fontAlgn="base"/>
                      <a:r>
                        <a:rPr lang="en-GB" sz="1800">
                          <a:effectLst/>
                          <a:latin typeface="inherit"/>
                        </a:rPr>
                        <a:t>Coordinator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Acts as a chairperson.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269697436"/>
                  </a:ext>
                </a:extLst>
              </a:tr>
              <a:tr h="362611">
                <a:tc vMerge="1">
                  <a:txBody>
                    <a:bodyPr/>
                    <a:lstStyle/>
                    <a:p>
                      <a:endParaRPr lang="en-GB"/>
                    </a:p>
                  </a:txBody>
                  <a:tcPr/>
                </a:tc>
                <a:tc>
                  <a:txBody>
                    <a:bodyPr/>
                    <a:lstStyle/>
                    <a:p>
                      <a:pPr fontAlgn="base"/>
                      <a:r>
                        <a:rPr lang="en-GB" sz="1800">
                          <a:effectLst/>
                          <a:latin typeface="inherit"/>
                        </a:rPr>
                        <a:t>Team Worker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GB" sz="1800">
                          <a:effectLst/>
                          <a:latin typeface="inherit"/>
                        </a:rPr>
                        <a:t>Encourages cooperation.</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845505058"/>
                  </a:ext>
                </a:extLst>
              </a:tr>
              <a:tr h="634570">
                <a:tc vMerge="1">
                  <a:txBody>
                    <a:bodyPr/>
                    <a:lstStyle/>
                    <a:p>
                      <a:endParaRPr lang="en-GB"/>
                    </a:p>
                  </a:txBody>
                  <a:tcPr/>
                </a:tc>
                <a:tc>
                  <a:txBody>
                    <a:bodyPr/>
                    <a:lstStyle/>
                    <a:p>
                      <a:pPr fontAlgn="base"/>
                      <a:r>
                        <a:rPr lang="en-GB" sz="1800">
                          <a:effectLst/>
                          <a:latin typeface="inherit"/>
                        </a:rPr>
                        <a:t>Resource Investigator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Explores outside opportunities.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177209910"/>
                  </a:ext>
                </a:extLst>
              </a:tr>
              <a:tr h="634570">
                <a:tc rowSpan="3">
                  <a:txBody>
                    <a:bodyPr/>
                    <a:lstStyle/>
                    <a:p>
                      <a:pPr algn="l" fontAlgn="ctr"/>
                      <a:r>
                        <a:rPr lang="en-GB" sz="1800" b="1">
                          <a:solidFill>
                            <a:srgbClr val="FFFFFF"/>
                          </a:solidFill>
                          <a:effectLst/>
                          <a:latin typeface="inherit"/>
                        </a:rPr>
                        <a:t>Thought Oriented Roles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861A2"/>
                    </a:solidFill>
                  </a:tcPr>
                </a:tc>
                <a:tc>
                  <a:txBody>
                    <a:bodyPr/>
                    <a:lstStyle/>
                    <a:p>
                      <a:pPr fontAlgn="base"/>
                      <a:r>
                        <a:rPr lang="en-GB" sz="1800">
                          <a:effectLst/>
                          <a:latin typeface="inherit"/>
                        </a:rPr>
                        <a:t>Plant</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US" sz="1800">
                          <a:effectLst/>
                          <a:latin typeface="inherit"/>
                        </a:rPr>
                        <a:t>Presents new ideas and approaches.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681121406"/>
                  </a:ext>
                </a:extLst>
              </a:tr>
              <a:tr h="362611">
                <a:tc vMerge="1">
                  <a:txBody>
                    <a:bodyPr/>
                    <a:lstStyle/>
                    <a:p>
                      <a:endParaRPr lang="en-GB"/>
                    </a:p>
                  </a:txBody>
                  <a:tcPr/>
                </a:tc>
                <a:tc>
                  <a:txBody>
                    <a:bodyPr/>
                    <a:lstStyle/>
                    <a:p>
                      <a:pPr fontAlgn="base"/>
                      <a:r>
                        <a:rPr lang="en-GB" sz="1800">
                          <a:effectLst/>
                          <a:latin typeface="inherit"/>
                        </a:rPr>
                        <a:t>Monitor-Evaluator</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tc>
                  <a:txBody>
                    <a:bodyPr/>
                    <a:lstStyle/>
                    <a:p>
                      <a:pPr fontAlgn="base"/>
                      <a:r>
                        <a:rPr lang="en-GB" sz="1800">
                          <a:effectLst/>
                          <a:latin typeface="inherit"/>
                        </a:rPr>
                        <a:t>Analyzes the options.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490958228"/>
                  </a:ext>
                </a:extLst>
              </a:tr>
              <a:tr h="362611">
                <a:tc vMerge="1">
                  <a:txBody>
                    <a:bodyPr/>
                    <a:lstStyle/>
                    <a:p>
                      <a:endParaRPr lang="en-GB"/>
                    </a:p>
                  </a:txBody>
                  <a:tcPr/>
                </a:tc>
                <a:tc>
                  <a:txBody>
                    <a:bodyPr/>
                    <a:lstStyle/>
                    <a:p>
                      <a:pPr fontAlgn="base"/>
                      <a:r>
                        <a:rPr lang="en-GB" sz="1800" dirty="0">
                          <a:effectLst/>
                          <a:latin typeface="inherit"/>
                        </a:rPr>
                        <a:t>Specialist</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tc>
                  <a:txBody>
                    <a:bodyPr/>
                    <a:lstStyle/>
                    <a:p>
                      <a:pPr fontAlgn="base"/>
                      <a:r>
                        <a:rPr lang="en-GB" sz="1800" dirty="0">
                          <a:effectLst/>
                          <a:latin typeface="inherit"/>
                        </a:rPr>
                        <a:t>Provides specialized skills.</a:t>
                      </a:r>
                    </a:p>
                  </a:txBody>
                  <a:tcPr marL="90653" marR="90653" marT="45326" marB="45326"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2F2F2"/>
                    </a:solidFill>
                  </a:tcPr>
                </a:tc>
                <a:extLst>
                  <a:ext uri="{0D108BD9-81ED-4DB2-BD59-A6C34878D82A}">
                    <a16:rowId xmlns:a16="http://schemas.microsoft.com/office/drawing/2014/main" val="1713699833"/>
                  </a:ext>
                </a:extLst>
              </a:tr>
            </a:tbl>
          </a:graphicData>
        </a:graphic>
      </p:graphicFrame>
      <p:sp>
        <p:nvSpPr>
          <p:cNvPr id="3" name="Title 2"/>
          <p:cNvSpPr>
            <a:spLocks noGrp="1"/>
          </p:cNvSpPr>
          <p:nvPr>
            <p:ph type="title"/>
          </p:nvPr>
        </p:nvSpPr>
        <p:spPr/>
        <p:txBody>
          <a:bodyPr/>
          <a:lstStyle/>
          <a:p>
            <a:r>
              <a:rPr lang="en-US" dirty="0"/>
              <a:t>Belbin categorised the nine roles into three groups: </a:t>
            </a:r>
            <a:endParaRPr lang="en-GB" dirty="0"/>
          </a:p>
        </p:txBody>
      </p:sp>
      <p:sp>
        <p:nvSpPr>
          <p:cNvPr id="4" name="Content Placeholder 3"/>
          <p:cNvSpPr>
            <a:spLocks noGrp="1"/>
          </p:cNvSpPr>
          <p:nvPr>
            <p:ph idx="1"/>
          </p:nvPr>
        </p:nvSpPr>
        <p:spPr/>
        <p:txBody>
          <a:bodyPr/>
          <a:lstStyle/>
          <a:p>
            <a:endParaRPr lang="en-GB" dirty="0"/>
          </a:p>
        </p:txBody>
      </p:sp>
    </p:spTree>
    <p:extLst>
      <p:ext uri="{BB962C8B-B14F-4D97-AF65-F5344CB8AC3E}">
        <p14:creationId xmlns:p14="http://schemas.microsoft.com/office/powerpoint/2010/main" val="4200201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US" dirty="0"/>
              <a:t>Each team role is associated with typical behavioral and interpersonal strengths.</a:t>
            </a:r>
          </a:p>
          <a:p>
            <a:r>
              <a:rPr lang="en-US" dirty="0"/>
              <a:t>Belbin also defined characteristic weaknesses that tend to accompany each team role. </a:t>
            </a:r>
          </a:p>
          <a:p>
            <a:r>
              <a:rPr lang="en-US" dirty="0"/>
              <a:t>He called the characteristic weaknesses of team roles the "allowable" weaknesses; as for any behavioral weakness, these are areas to be aware of and potentially improve.</a:t>
            </a:r>
            <a:endParaRPr lang="en-GB" dirty="0"/>
          </a:p>
        </p:txBody>
      </p:sp>
    </p:spTree>
    <p:extLst>
      <p:ext uri="{BB962C8B-B14F-4D97-AF65-F5344CB8AC3E}">
        <p14:creationId xmlns:p14="http://schemas.microsoft.com/office/powerpoint/2010/main" val="319709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br>
            <a:br>
              <a:rPr lang="en-GB" dirty="0"/>
            </a:br>
            <a:r>
              <a:rPr lang="en-GB" dirty="0"/>
              <a:t>See if you can identify yourself in the following descriptions &amp; make a list of the ones that you consider are relevant to you:</a:t>
            </a:r>
          </a:p>
        </p:txBody>
      </p:sp>
      <p:pic>
        <p:nvPicPr>
          <p:cNvPr id="4" name="Content Placeholder 3" descr="thinking.jp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3655" y="3065417"/>
            <a:ext cx="5625726" cy="3111546"/>
          </a:xfrm>
        </p:spPr>
      </p:pic>
      <p:sp>
        <p:nvSpPr>
          <p:cNvPr id="3" name="TextBox 2"/>
          <p:cNvSpPr txBox="1"/>
          <p:nvPr/>
        </p:nvSpPr>
        <p:spPr>
          <a:xfrm>
            <a:off x="5296619" y="3976777"/>
            <a:ext cx="2777706" cy="646331"/>
          </a:xfrm>
          <a:prstGeom prst="rect">
            <a:avLst/>
          </a:prstGeom>
          <a:noFill/>
        </p:spPr>
        <p:txBody>
          <a:bodyPr wrap="square" rtlCol="0">
            <a:spAutoFit/>
          </a:bodyPr>
          <a:lstStyle/>
          <a:p>
            <a:r>
              <a:rPr lang="en-GB" dirty="0"/>
              <a:t>Both the positive &amp; negative</a:t>
            </a:r>
          </a:p>
        </p:txBody>
      </p:sp>
    </p:spTree>
    <p:extLst>
      <p:ext uri="{BB962C8B-B14F-4D97-AF65-F5344CB8AC3E}">
        <p14:creationId xmlns:p14="http://schemas.microsoft.com/office/powerpoint/2010/main" val="3391020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943" y="444138"/>
            <a:ext cx="3918857" cy="5324535"/>
          </a:xfrm>
          <a:prstGeom prst="rect">
            <a:avLst/>
          </a:prstGeom>
          <a:solidFill>
            <a:schemeClr val="bg1">
              <a:lumMod val="95000"/>
            </a:schemeClr>
          </a:solidFill>
          <a:ln>
            <a:solidFill>
              <a:srgbClr val="FF0000"/>
            </a:solidFill>
          </a:ln>
        </p:spPr>
        <p:txBody>
          <a:bodyPr wrap="square" rtlCol="0">
            <a:spAutoFit/>
          </a:bodyPr>
          <a:lstStyle/>
          <a:p>
            <a:r>
              <a:rPr lang="en-US" sz="2000" b="1" dirty="0">
                <a:solidFill>
                  <a:srgbClr val="FF0000"/>
                </a:solidFill>
              </a:rPr>
              <a:t>ENCOURAGER </a:t>
            </a:r>
            <a:r>
              <a:rPr lang="en-US" sz="2000" b="1" dirty="0"/>
              <a:t>- Energises groups when motivation is low through humour or through being enthusiastic.</a:t>
            </a:r>
            <a:r>
              <a:rPr lang="en-US" sz="2000" dirty="0"/>
              <a:t> </a:t>
            </a:r>
          </a:p>
          <a:p>
            <a:r>
              <a:rPr lang="en-US" sz="2000" dirty="0"/>
              <a:t>Positive individuals - support and praise other group members. </a:t>
            </a:r>
          </a:p>
          <a:p>
            <a:r>
              <a:rPr lang="en-US" sz="2000" dirty="0"/>
              <a:t>Don't like sitting around. They like to move things along by suggesting ideas, by clarifying the ideas of others and by confronting problems. </a:t>
            </a:r>
          </a:p>
          <a:p>
            <a:r>
              <a:rPr lang="en-US" sz="2000" dirty="0"/>
              <a:t>May use humour to break tensions in the group.</a:t>
            </a:r>
          </a:p>
          <a:p>
            <a:br>
              <a:rPr lang="en-US" sz="2000" dirty="0"/>
            </a:br>
            <a:r>
              <a:rPr lang="en-US" sz="2000" i="1" dirty="0">
                <a:solidFill>
                  <a:srgbClr val="FF0000"/>
                </a:solidFill>
              </a:rPr>
              <a:t>"We CAN do this!"</a:t>
            </a:r>
            <a:br>
              <a:rPr lang="en-US" sz="2000" i="1" dirty="0">
                <a:solidFill>
                  <a:srgbClr val="FF0000"/>
                </a:solidFill>
              </a:rPr>
            </a:br>
            <a:r>
              <a:rPr lang="en-US" sz="2000" i="1" dirty="0">
                <a:solidFill>
                  <a:srgbClr val="FF0000"/>
                </a:solidFill>
              </a:rPr>
              <a:t>"That's a great idea!"</a:t>
            </a:r>
            <a:br>
              <a:rPr lang="en-US" sz="2000" dirty="0"/>
            </a:br>
            <a:endParaRPr lang="en-US" sz="2000" dirty="0"/>
          </a:p>
        </p:txBody>
      </p:sp>
      <p:sp>
        <p:nvSpPr>
          <p:cNvPr id="5" name="TextBox 4"/>
          <p:cNvSpPr txBox="1"/>
          <p:nvPr/>
        </p:nvSpPr>
        <p:spPr>
          <a:xfrm>
            <a:off x="4297681" y="444138"/>
            <a:ext cx="4689566" cy="6186309"/>
          </a:xfrm>
          <a:prstGeom prst="rect">
            <a:avLst/>
          </a:prstGeom>
          <a:solidFill>
            <a:schemeClr val="accent4">
              <a:lumMod val="20000"/>
              <a:lumOff val="80000"/>
            </a:schemeClr>
          </a:solidFill>
          <a:ln>
            <a:solidFill>
              <a:srgbClr val="00B0F0"/>
            </a:solidFill>
          </a:ln>
        </p:spPr>
        <p:txBody>
          <a:bodyPr wrap="square" rtlCol="0">
            <a:spAutoFit/>
          </a:bodyPr>
          <a:lstStyle/>
          <a:p>
            <a:r>
              <a:rPr lang="en-US" b="1" dirty="0">
                <a:solidFill>
                  <a:srgbClr val="00B0F0"/>
                </a:solidFill>
              </a:rPr>
              <a:t>COMPROMISER -</a:t>
            </a:r>
            <a:r>
              <a:rPr lang="en-US" b="1" dirty="0"/>
              <a:t>Tries to maintain harmony among the team members.</a:t>
            </a:r>
            <a:r>
              <a:rPr lang="en-US" dirty="0"/>
              <a:t> </a:t>
            </a:r>
          </a:p>
          <a:p>
            <a:r>
              <a:rPr lang="en-US" dirty="0"/>
              <a:t>Sociable -  will introduce people and make them feel comfortable. </a:t>
            </a:r>
          </a:p>
          <a:p>
            <a:r>
              <a:rPr lang="en-US" dirty="0"/>
              <a:t>Good judges of people, diplomatic &amp; sensitive to the feelings of others &amp; not seen as a threat. </a:t>
            </a:r>
          </a:p>
          <a:p>
            <a:r>
              <a:rPr lang="en-US" dirty="0"/>
              <a:t>Tolerant &amp; good listeners who will listen carefully to the views of other members. </a:t>
            </a:r>
            <a:endParaRPr lang="en-GB" dirty="0"/>
          </a:p>
          <a:p>
            <a:r>
              <a:rPr lang="en-US" dirty="0"/>
              <a:t>Work well with others, can be depended on to promote a positive atmosphere, helping the team to gel. They pull people and tasks together thereby developing rapport. </a:t>
            </a:r>
          </a:p>
          <a:p>
            <a:r>
              <a:rPr lang="en-US" dirty="0"/>
              <a:t>May be willing to change their own views to get a group decision. </a:t>
            </a:r>
          </a:p>
          <a:p>
            <a:r>
              <a:rPr lang="en-US" dirty="0"/>
              <a:t>Able to recognise &amp; resolve differences of opinion and the development of conflict, they enable "difficult" team-members to contribute positively.</a:t>
            </a:r>
            <a:br>
              <a:rPr lang="en-US" dirty="0"/>
            </a:br>
            <a:r>
              <a:rPr lang="en-US" i="1" dirty="0">
                <a:solidFill>
                  <a:srgbClr val="00B0F0"/>
                </a:solidFill>
              </a:rPr>
              <a:t>"We haven't heard from Mike yet: I'd like to hear what you think about this." </a:t>
            </a:r>
            <a:br>
              <a:rPr lang="en-US" i="1" dirty="0">
                <a:solidFill>
                  <a:srgbClr val="00B0F0"/>
                </a:solidFill>
              </a:rPr>
            </a:br>
            <a:r>
              <a:rPr lang="en-US" i="1" dirty="0">
                <a:solidFill>
                  <a:srgbClr val="00B0F0"/>
                </a:solidFill>
              </a:rPr>
              <a:t>"I'm not sure I agree. What are your reasons for saying that?"</a:t>
            </a:r>
            <a:endParaRPr lang="en-GB" dirty="0">
              <a:solidFill>
                <a:srgbClr val="00B0F0"/>
              </a:solidFill>
            </a:endParaRPr>
          </a:p>
        </p:txBody>
      </p:sp>
    </p:spTree>
    <p:extLst>
      <p:ext uri="{BB962C8B-B14F-4D97-AF65-F5344CB8AC3E}">
        <p14:creationId xmlns:p14="http://schemas.microsoft.com/office/powerpoint/2010/main" val="70124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262" y="313509"/>
            <a:ext cx="3762104" cy="6463308"/>
          </a:xfrm>
          <a:prstGeom prst="rect">
            <a:avLst/>
          </a:prstGeom>
          <a:solidFill>
            <a:schemeClr val="accent1">
              <a:lumMod val="20000"/>
              <a:lumOff val="80000"/>
            </a:schemeClr>
          </a:solidFill>
          <a:ln>
            <a:solidFill>
              <a:srgbClr val="00B050"/>
            </a:solidFill>
          </a:ln>
        </p:spPr>
        <p:txBody>
          <a:bodyPr wrap="square" rtlCol="0">
            <a:spAutoFit/>
          </a:bodyPr>
          <a:lstStyle/>
          <a:p>
            <a:r>
              <a:rPr lang="en-US" b="1" dirty="0">
                <a:solidFill>
                  <a:srgbClr val="00B050"/>
                </a:solidFill>
              </a:rPr>
              <a:t>LEADER -</a:t>
            </a:r>
            <a:r>
              <a:rPr lang="en-US" b="1" dirty="0"/>
              <a:t> direct the sequence of steps the group takes and keep the group "on-track".</a:t>
            </a:r>
            <a:r>
              <a:rPr lang="en-US" dirty="0"/>
              <a:t> </a:t>
            </a:r>
          </a:p>
          <a:p>
            <a:r>
              <a:rPr lang="en-US" dirty="0"/>
              <a:t>Good at controlling people / events &amp; coordinating resources. </a:t>
            </a:r>
          </a:p>
          <a:p>
            <a:r>
              <a:rPr lang="en-US" dirty="0"/>
              <a:t>Have the energy, determination and initiative to overcome obstacles and bring competitive drive to the team. They give shape to the team effort. They recognise the skills of each individual and how they can be used. </a:t>
            </a:r>
          </a:p>
          <a:p>
            <a:r>
              <a:rPr lang="en-US" dirty="0"/>
              <a:t>Outgoing individuals who have to be careful not to be domineering. They can sometimes steamroller the team but get results quickly. </a:t>
            </a:r>
          </a:p>
          <a:p>
            <a:r>
              <a:rPr lang="en-US" dirty="0"/>
              <a:t>They may become impatient with complacency and lack of progress and may sometimes overreact.</a:t>
            </a:r>
          </a:p>
          <a:p>
            <a:br>
              <a:rPr lang="en-US" dirty="0"/>
            </a:br>
            <a:r>
              <a:rPr lang="en-US" i="1" dirty="0"/>
              <a:t>"</a:t>
            </a:r>
            <a:r>
              <a:rPr lang="en-US" i="1" dirty="0">
                <a:solidFill>
                  <a:srgbClr val="00B050"/>
                </a:solidFill>
              </a:rPr>
              <a:t>Let's come back to this later if we have time." </a:t>
            </a:r>
            <a:br>
              <a:rPr lang="en-US" i="1" dirty="0">
                <a:solidFill>
                  <a:srgbClr val="00B050"/>
                </a:solidFill>
              </a:rPr>
            </a:br>
            <a:r>
              <a:rPr lang="en-US" i="1" dirty="0">
                <a:solidFill>
                  <a:srgbClr val="00B050"/>
                </a:solidFill>
              </a:rPr>
              <a:t>"We need to move on to the next step." </a:t>
            </a:r>
            <a:endParaRPr lang="en-GB" dirty="0">
              <a:solidFill>
                <a:srgbClr val="00B050"/>
              </a:solidFill>
            </a:endParaRPr>
          </a:p>
        </p:txBody>
      </p:sp>
      <p:sp>
        <p:nvSpPr>
          <p:cNvPr id="3" name="TextBox 2"/>
          <p:cNvSpPr txBox="1"/>
          <p:nvPr/>
        </p:nvSpPr>
        <p:spPr>
          <a:xfrm>
            <a:off x="4323806" y="326572"/>
            <a:ext cx="4611188" cy="3139321"/>
          </a:xfrm>
          <a:prstGeom prst="rect">
            <a:avLst/>
          </a:prstGeom>
          <a:solidFill>
            <a:schemeClr val="tx2">
              <a:lumMod val="20000"/>
              <a:lumOff val="80000"/>
            </a:schemeClr>
          </a:solidFill>
          <a:ln>
            <a:solidFill>
              <a:srgbClr val="7030A0"/>
            </a:solidFill>
          </a:ln>
        </p:spPr>
        <p:txBody>
          <a:bodyPr wrap="square" rtlCol="0">
            <a:spAutoFit/>
          </a:bodyPr>
          <a:lstStyle/>
          <a:p>
            <a:r>
              <a:rPr lang="en-US" b="1" dirty="0">
                <a:solidFill>
                  <a:srgbClr val="7030A0"/>
                </a:solidFill>
              </a:rPr>
              <a:t>SUMMARISER/CLARIFIER - </a:t>
            </a:r>
            <a:r>
              <a:rPr lang="en-US" b="1" dirty="0"/>
              <a:t>Calm, reflective individuals who summarise the group's discussion and conclusions. They clarify group objectives and elaborate on the ideas of others.</a:t>
            </a:r>
            <a:r>
              <a:rPr lang="en-US" dirty="0"/>
              <a:t> They may go into detail about how the group's plans would work and tie up loose ends. They are good mediators and seek consensus.</a:t>
            </a:r>
            <a:br>
              <a:rPr lang="en-US" dirty="0"/>
            </a:br>
            <a:r>
              <a:rPr lang="en-US" b="1" dirty="0"/>
              <a:t> </a:t>
            </a:r>
            <a:br>
              <a:rPr lang="en-US" dirty="0"/>
            </a:br>
            <a:r>
              <a:rPr lang="en-US" i="1" dirty="0">
                <a:solidFill>
                  <a:srgbClr val="7030A0"/>
                </a:solidFill>
              </a:rPr>
              <a:t>"So here's what we've decided so far"</a:t>
            </a:r>
            <a:br>
              <a:rPr lang="en-US" i="1" dirty="0">
                <a:solidFill>
                  <a:srgbClr val="7030A0"/>
                </a:solidFill>
              </a:rPr>
            </a:br>
            <a:r>
              <a:rPr lang="en-US" i="1" dirty="0">
                <a:solidFill>
                  <a:srgbClr val="7030A0"/>
                </a:solidFill>
              </a:rPr>
              <a:t>"I think you're right, but we could also add ...."</a:t>
            </a:r>
            <a:endParaRPr lang="en-US" dirty="0">
              <a:solidFill>
                <a:srgbClr val="7030A0"/>
              </a:solidFill>
            </a:endParaRPr>
          </a:p>
        </p:txBody>
      </p:sp>
      <p:sp>
        <p:nvSpPr>
          <p:cNvPr id="4" name="TextBox 3"/>
          <p:cNvSpPr txBox="1"/>
          <p:nvPr/>
        </p:nvSpPr>
        <p:spPr>
          <a:xfrm>
            <a:off x="4323806" y="3545163"/>
            <a:ext cx="4611188" cy="3139321"/>
          </a:xfrm>
          <a:prstGeom prst="rect">
            <a:avLst/>
          </a:prstGeom>
          <a:noFill/>
          <a:ln>
            <a:solidFill>
              <a:srgbClr val="FFC000"/>
            </a:solidFill>
          </a:ln>
        </p:spPr>
        <p:txBody>
          <a:bodyPr wrap="square" rtlCol="0">
            <a:spAutoFit/>
          </a:bodyPr>
          <a:lstStyle/>
          <a:p>
            <a:r>
              <a:rPr lang="en-US" b="1" dirty="0">
                <a:solidFill>
                  <a:srgbClr val="FFC000"/>
                </a:solidFill>
              </a:rPr>
              <a:t>IDEAS PERSON </a:t>
            </a:r>
            <a:r>
              <a:rPr lang="en-US" b="1" dirty="0"/>
              <a:t>- suggests new ideas to solve group problems or  new ways for the group to organize the task</a:t>
            </a:r>
            <a:r>
              <a:rPr lang="en-US" dirty="0"/>
              <a:t>. </a:t>
            </a:r>
          </a:p>
          <a:p>
            <a:r>
              <a:rPr lang="en-US" dirty="0"/>
              <a:t>They dislike orthodoxy and are not too concerned with practicalities. They provide suggestions and proposals that are often original and radical. They are more concerned with the big picture than with details. They may get bored after the initial impetus wears off. </a:t>
            </a:r>
            <a:br>
              <a:rPr lang="en-US" dirty="0"/>
            </a:br>
            <a:br>
              <a:rPr lang="en-US" dirty="0"/>
            </a:br>
            <a:r>
              <a:rPr lang="en-US" i="1" dirty="0">
                <a:solidFill>
                  <a:srgbClr val="FFC000"/>
                </a:solidFill>
              </a:rPr>
              <a:t>"Why don't we consider doing it this way?"</a:t>
            </a:r>
            <a:endParaRPr lang="en-US" dirty="0">
              <a:solidFill>
                <a:srgbClr val="FFC000"/>
              </a:solidFill>
            </a:endParaRPr>
          </a:p>
        </p:txBody>
      </p:sp>
    </p:spTree>
    <p:extLst>
      <p:ext uri="{BB962C8B-B14F-4D97-AF65-F5344CB8AC3E}">
        <p14:creationId xmlns:p14="http://schemas.microsoft.com/office/powerpoint/2010/main" val="383720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2069" y="404950"/>
            <a:ext cx="4284617" cy="4247317"/>
          </a:xfrm>
          <a:prstGeom prst="rect">
            <a:avLst/>
          </a:prstGeom>
          <a:solidFill>
            <a:schemeClr val="bg2"/>
          </a:solidFill>
          <a:ln>
            <a:solidFill>
              <a:srgbClr val="0070C0"/>
            </a:solidFill>
          </a:ln>
        </p:spPr>
        <p:txBody>
          <a:bodyPr wrap="square" rtlCol="0">
            <a:spAutoFit/>
          </a:bodyPr>
          <a:lstStyle/>
          <a:p>
            <a:r>
              <a:rPr lang="en-US" b="1" dirty="0">
                <a:solidFill>
                  <a:srgbClr val="0070C0"/>
                </a:solidFill>
              </a:rPr>
              <a:t>EVALUATOR -</a:t>
            </a:r>
            <a:r>
              <a:rPr lang="en-US" b="1" dirty="0"/>
              <a:t> help the group to avoid coming to agreement too quickly.</a:t>
            </a:r>
            <a:r>
              <a:rPr lang="en-US" dirty="0"/>
              <a:t> </a:t>
            </a:r>
          </a:p>
          <a:p>
            <a:r>
              <a:rPr lang="en-US" dirty="0"/>
              <a:t>Tend to be slow in coming to a decision because of a need to think things over. </a:t>
            </a:r>
          </a:p>
          <a:p>
            <a:r>
              <a:rPr lang="en-US" dirty="0"/>
              <a:t>The logical, analytical, objective people in the team and offer measured, dispassionate critical analysis. </a:t>
            </a:r>
          </a:p>
          <a:p>
            <a:r>
              <a:rPr lang="en-US" dirty="0"/>
              <a:t>Contribute at times of crucial decision making because they are capable of evaluating competing proposals. They may suggest alternative ideas.</a:t>
            </a:r>
            <a:br>
              <a:rPr lang="en-US" dirty="0"/>
            </a:br>
            <a:br>
              <a:rPr lang="en-US" dirty="0"/>
            </a:br>
            <a:r>
              <a:rPr lang="en-US" i="1" dirty="0"/>
              <a:t>"</a:t>
            </a:r>
            <a:r>
              <a:rPr lang="en-US" i="1" dirty="0">
                <a:solidFill>
                  <a:srgbClr val="0070C0"/>
                </a:solidFill>
              </a:rPr>
              <a:t>What other possibilities are there?" </a:t>
            </a:r>
            <a:br>
              <a:rPr lang="en-US" i="1" dirty="0">
                <a:solidFill>
                  <a:srgbClr val="0070C0"/>
                </a:solidFill>
              </a:rPr>
            </a:br>
            <a:r>
              <a:rPr lang="en-US" i="1" dirty="0">
                <a:solidFill>
                  <a:srgbClr val="0070C0"/>
                </a:solidFill>
              </a:rPr>
              <a:t>or "Let's try to look at this another way." </a:t>
            </a:r>
            <a:br>
              <a:rPr lang="en-US" i="1" dirty="0">
                <a:solidFill>
                  <a:srgbClr val="0070C0"/>
                </a:solidFill>
              </a:rPr>
            </a:br>
            <a:r>
              <a:rPr lang="en-US" i="1" dirty="0">
                <a:solidFill>
                  <a:srgbClr val="0070C0"/>
                </a:solidFill>
              </a:rPr>
              <a:t>or "I'm not sure we're on the right track."</a:t>
            </a:r>
            <a:r>
              <a:rPr lang="en-US" dirty="0">
                <a:solidFill>
                  <a:srgbClr val="0070C0"/>
                </a:solidFill>
              </a:rPr>
              <a:t> </a:t>
            </a:r>
          </a:p>
        </p:txBody>
      </p:sp>
      <p:sp>
        <p:nvSpPr>
          <p:cNvPr id="7" name="TextBox 6"/>
          <p:cNvSpPr txBox="1"/>
          <p:nvPr/>
        </p:nvSpPr>
        <p:spPr>
          <a:xfrm>
            <a:off x="4637313" y="1136467"/>
            <a:ext cx="4206241" cy="5632311"/>
          </a:xfrm>
          <a:prstGeom prst="rect">
            <a:avLst/>
          </a:prstGeom>
          <a:solidFill>
            <a:schemeClr val="accent1">
              <a:lumMod val="40000"/>
              <a:lumOff val="60000"/>
            </a:schemeClr>
          </a:solidFill>
          <a:ln>
            <a:solidFill>
              <a:srgbClr val="00B050"/>
            </a:solidFill>
          </a:ln>
        </p:spPr>
        <p:txBody>
          <a:bodyPr wrap="square" rtlCol="0">
            <a:spAutoFit/>
          </a:bodyPr>
          <a:lstStyle/>
          <a:p>
            <a:r>
              <a:rPr lang="en-US" b="1" dirty="0">
                <a:solidFill>
                  <a:srgbClr val="00B050"/>
                </a:solidFill>
              </a:rPr>
              <a:t>RECORDER -</a:t>
            </a:r>
            <a:r>
              <a:rPr lang="en-US" b="1" dirty="0"/>
              <a:t> keeps the group focused and </a:t>
            </a:r>
            <a:r>
              <a:rPr lang="en-US" b="1" dirty="0" err="1"/>
              <a:t>organised</a:t>
            </a:r>
            <a:r>
              <a:rPr lang="en-US" b="1" dirty="0"/>
              <a:t>. They make sure that everyone is helping with the project.</a:t>
            </a:r>
            <a:r>
              <a:rPr lang="en-US" dirty="0"/>
              <a:t> </a:t>
            </a:r>
          </a:p>
          <a:p>
            <a:r>
              <a:rPr lang="en-US" dirty="0"/>
              <a:t>Usually the first person to offer to take notes to keep a record of ideas and decisions. </a:t>
            </a:r>
          </a:p>
          <a:p>
            <a:r>
              <a:rPr lang="en-US" dirty="0"/>
              <a:t>They also like to act as time-keeper, to allocate times to specific tasks and remind the team to keep to them, or act as a spokesperson, to deliver the ideas and findings of the group. </a:t>
            </a:r>
          </a:p>
          <a:p>
            <a:r>
              <a:rPr lang="en-US" dirty="0"/>
              <a:t>They may check that all members understand and agree on plans and actions and know their roles and responsibilities. They act as the memory of the group.</a:t>
            </a:r>
          </a:p>
          <a:p>
            <a:br>
              <a:rPr lang="en-US" dirty="0"/>
            </a:br>
            <a:r>
              <a:rPr lang="en-US" i="1" dirty="0">
                <a:solidFill>
                  <a:srgbClr val="00B050"/>
                </a:solidFill>
              </a:rPr>
              <a:t>"We only have five minutes left, so we need to come to agreement now!"</a:t>
            </a:r>
            <a:br>
              <a:rPr lang="en-US" i="1" dirty="0">
                <a:solidFill>
                  <a:srgbClr val="00B050"/>
                </a:solidFill>
              </a:rPr>
            </a:br>
            <a:r>
              <a:rPr lang="en-US" i="1" dirty="0">
                <a:solidFill>
                  <a:srgbClr val="00B050"/>
                </a:solidFill>
              </a:rPr>
              <a:t>"Do we all understand this chart?"</a:t>
            </a:r>
            <a:br>
              <a:rPr lang="en-US" i="1" dirty="0">
                <a:solidFill>
                  <a:srgbClr val="00B050"/>
                </a:solidFill>
              </a:rPr>
            </a:br>
            <a:r>
              <a:rPr lang="en-US" i="1" dirty="0">
                <a:solidFill>
                  <a:srgbClr val="00B050"/>
                </a:solidFill>
              </a:rPr>
              <a:t>"Are we all in agreement on this?"</a:t>
            </a:r>
            <a:endParaRPr lang="en-US" dirty="0">
              <a:solidFill>
                <a:srgbClr val="00B050"/>
              </a:solidFill>
            </a:endParaRPr>
          </a:p>
        </p:txBody>
      </p:sp>
    </p:spTree>
    <p:extLst>
      <p:ext uri="{BB962C8B-B14F-4D97-AF65-F5344CB8AC3E}">
        <p14:creationId xmlns:p14="http://schemas.microsoft.com/office/powerpoint/2010/main" val="88305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Things to think about when you have undertaken the Christmas decoration activity.</a:t>
            </a:r>
          </a:p>
        </p:txBody>
      </p:sp>
      <p:pic>
        <p:nvPicPr>
          <p:cNvPr id="5" name="Content Placeholder 4"/>
          <p:cNvPicPr>
            <a:picLocks noGrp="1" noChangeAspect="1"/>
          </p:cNvPicPr>
          <p:nvPr>
            <p:ph sz="half" idx="1"/>
          </p:nvPr>
        </p:nvPicPr>
        <p:blipFill>
          <a:blip r:embed="rId2"/>
          <a:stretch>
            <a:fillRect/>
          </a:stretch>
        </p:blipFill>
        <p:spPr>
          <a:xfrm>
            <a:off x="104174" y="2508069"/>
            <a:ext cx="4524975" cy="3433478"/>
          </a:xfrm>
          <a:prstGeom prst="rect">
            <a:avLst/>
          </a:prstGeom>
        </p:spPr>
      </p:pic>
      <p:sp>
        <p:nvSpPr>
          <p:cNvPr id="4" name="Content Placeholder 3"/>
          <p:cNvSpPr>
            <a:spLocks noGrp="1"/>
          </p:cNvSpPr>
          <p:nvPr>
            <p:ph sz="half" idx="2"/>
          </p:nvPr>
        </p:nvSpPr>
        <p:spPr/>
        <p:txBody>
          <a:bodyPr>
            <a:normAutofit lnSpcReduction="10000"/>
          </a:bodyPr>
          <a:lstStyle/>
          <a:p>
            <a:endParaRPr lang="en-GB" dirty="0"/>
          </a:p>
          <a:p>
            <a:r>
              <a:rPr lang="en-GB" dirty="0"/>
              <a:t>Although you have been part of a large group for some time did you find yourself or your group going through any of these stages?</a:t>
            </a:r>
          </a:p>
          <a:p>
            <a:r>
              <a:rPr lang="en-GB" dirty="0"/>
              <a:t>Maybe because you were working with different people? </a:t>
            </a:r>
          </a:p>
        </p:txBody>
      </p:sp>
    </p:spTree>
    <p:extLst>
      <p:ext uri="{BB962C8B-B14F-4D97-AF65-F5344CB8AC3E}">
        <p14:creationId xmlns:p14="http://schemas.microsoft.com/office/powerpoint/2010/main" val="3865701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5238" y="439947"/>
            <a:ext cx="1524000" cy="2413958"/>
          </a:xfrm>
          <a:prstGeom prst="rect">
            <a:avLst/>
          </a:prstGeom>
        </p:spPr>
      </p:pic>
      <p:sp>
        <p:nvSpPr>
          <p:cNvPr id="2" name="Title 1"/>
          <p:cNvSpPr>
            <a:spLocks noGrp="1"/>
          </p:cNvSpPr>
          <p:nvPr>
            <p:ph type="title"/>
          </p:nvPr>
        </p:nvSpPr>
        <p:spPr/>
        <p:txBody>
          <a:bodyPr>
            <a:normAutofit/>
          </a:bodyPr>
          <a:lstStyle/>
          <a:p>
            <a:r>
              <a:rPr lang="en-GB" sz="3600" dirty="0"/>
              <a:t>Assessing yourself &amp; your contribution.</a:t>
            </a:r>
          </a:p>
        </p:txBody>
      </p:sp>
      <p:sp>
        <p:nvSpPr>
          <p:cNvPr id="3" name="Content Placeholder 2"/>
          <p:cNvSpPr>
            <a:spLocks noGrp="1"/>
          </p:cNvSpPr>
          <p:nvPr>
            <p:ph idx="1"/>
          </p:nvPr>
        </p:nvSpPr>
        <p:spPr/>
        <p:txBody>
          <a:bodyPr>
            <a:normAutofit fontScale="85000" lnSpcReduction="20000"/>
          </a:bodyPr>
          <a:lstStyle/>
          <a:p>
            <a:r>
              <a:rPr lang="en-US" b="1" dirty="0"/>
              <a:t>You can also benefit by asking yourself some other questions: </a:t>
            </a:r>
          </a:p>
          <a:p>
            <a:r>
              <a:rPr lang="en-US" dirty="0"/>
              <a:t>Where do you fit in? What is your role in groups? </a:t>
            </a:r>
          </a:p>
          <a:p>
            <a:r>
              <a:rPr lang="en-US" dirty="0"/>
              <a:t>Are you a player or an observer? </a:t>
            </a:r>
          </a:p>
          <a:p>
            <a:r>
              <a:rPr lang="en-US" dirty="0"/>
              <a:t>Do you cooperate with others, lead, follow, contribute, guide, advise or just watch? </a:t>
            </a:r>
          </a:p>
          <a:p>
            <a:r>
              <a:rPr lang="en-US" dirty="0"/>
              <a:t>Should you take a more active role? </a:t>
            </a:r>
          </a:p>
          <a:p>
            <a:r>
              <a:rPr lang="en-US" dirty="0"/>
              <a:t>Should you contribute more? </a:t>
            </a:r>
          </a:p>
          <a:p>
            <a:r>
              <a:rPr lang="en-US" dirty="0"/>
              <a:t>Have you a dominant personality? If so - should you encourage others to contribute? </a:t>
            </a:r>
          </a:p>
          <a:p>
            <a:r>
              <a:rPr lang="en-US" dirty="0"/>
              <a:t>Good group work is based on effective contributions from everyone. Where do you fit in? Cooperating with others is vital for every type of management task! </a:t>
            </a:r>
          </a:p>
        </p:txBody>
      </p:sp>
    </p:spTree>
    <p:extLst>
      <p:ext uri="{BB962C8B-B14F-4D97-AF65-F5344CB8AC3E}">
        <p14:creationId xmlns:p14="http://schemas.microsoft.com/office/powerpoint/2010/main" val="1842688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and evaluating your contributions to the team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1606" y="776378"/>
            <a:ext cx="2143125" cy="2156604"/>
          </a:xfrm>
          <a:prstGeom prst="rect">
            <a:avLst/>
          </a:prstGeom>
        </p:spPr>
      </p:pic>
      <p:sp>
        <p:nvSpPr>
          <p:cNvPr id="3" name="Content Placeholder 2"/>
          <p:cNvSpPr>
            <a:spLocks noGrp="1"/>
          </p:cNvSpPr>
          <p:nvPr>
            <p:ph idx="1"/>
          </p:nvPr>
        </p:nvSpPr>
        <p:spPr/>
        <p:txBody>
          <a:bodyPr>
            <a:normAutofit fontScale="92500" lnSpcReduction="20000"/>
          </a:bodyPr>
          <a:lstStyle/>
          <a:p>
            <a:pPr marL="0" indent="0">
              <a:buNone/>
            </a:pPr>
            <a:r>
              <a:rPr lang="en-US" dirty="0">
                <a:effectLst/>
              </a:rPr>
              <a:t>Ask yourself :</a:t>
            </a:r>
          </a:p>
          <a:p>
            <a:r>
              <a:rPr lang="en-US" dirty="0">
                <a:effectLst/>
              </a:rPr>
              <a:t>What roles did you adopt within the team?</a:t>
            </a:r>
          </a:p>
          <a:p>
            <a:r>
              <a:rPr lang="en-US" dirty="0"/>
              <a:t>How did these contribute to the effectiveness of the team?</a:t>
            </a:r>
            <a:endParaRPr lang="en-US" dirty="0">
              <a:effectLst/>
            </a:endParaRPr>
          </a:p>
          <a:p>
            <a:r>
              <a:rPr lang="en-US" dirty="0">
                <a:effectLst/>
              </a:rPr>
              <a:t>What were my strongest attributes?</a:t>
            </a:r>
          </a:p>
          <a:p>
            <a:r>
              <a:rPr lang="en-US" dirty="0">
                <a:effectLst/>
              </a:rPr>
              <a:t>What were my areas for improvement?</a:t>
            </a:r>
          </a:p>
          <a:p>
            <a:r>
              <a:rPr lang="en-US" dirty="0">
                <a:effectLst/>
              </a:rPr>
              <a:t>In retrospect, were there any aspects of team working that you could have improved upon?</a:t>
            </a:r>
          </a:p>
          <a:p>
            <a:r>
              <a:rPr lang="en-US" dirty="0">
                <a:effectLst/>
              </a:rPr>
              <a:t>If so, what were they and how would you manage the situation differently?</a:t>
            </a:r>
          </a:p>
          <a:p>
            <a:r>
              <a:rPr lang="en-US" dirty="0"/>
              <a:t>A</a:t>
            </a:r>
            <a:r>
              <a:rPr lang="en-US" dirty="0">
                <a:effectLst/>
              </a:rPr>
              <a:t>re there any aspects of team working in which you think you need to develop?</a:t>
            </a:r>
          </a:p>
          <a:p>
            <a:endParaRPr lang="en-GB" dirty="0"/>
          </a:p>
        </p:txBody>
      </p:sp>
    </p:spTree>
    <p:extLst>
      <p:ext uri="{BB962C8B-B14F-4D97-AF65-F5344CB8AC3E}">
        <p14:creationId xmlns:p14="http://schemas.microsoft.com/office/powerpoint/2010/main" val="66603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3799-72F3-4305-B3F3-737A5FFA9545}"/>
              </a:ext>
            </a:extLst>
          </p:cNvPr>
          <p:cNvSpPr>
            <a:spLocks noGrp="1"/>
          </p:cNvSpPr>
          <p:nvPr>
            <p:ph type="title"/>
          </p:nvPr>
        </p:nvSpPr>
        <p:spPr/>
        <p:txBody>
          <a:bodyPr/>
          <a:lstStyle/>
          <a:p>
            <a:r>
              <a:rPr lang="en-GB" b="1" u="sng" dirty="0"/>
              <a:t>What is a team?</a:t>
            </a:r>
          </a:p>
        </p:txBody>
      </p:sp>
      <p:sp>
        <p:nvSpPr>
          <p:cNvPr id="3" name="Content Placeholder 2">
            <a:extLst>
              <a:ext uri="{FF2B5EF4-FFF2-40B4-BE49-F238E27FC236}">
                <a16:creationId xmlns:a16="http://schemas.microsoft.com/office/drawing/2014/main" id="{5E9E5C32-33AB-4AC4-91C2-6588E87DE7F4}"/>
              </a:ext>
            </a:extLst>
          </p:cNvPr>
          <p:cNvSpPr>
            <a:spLocks noGrp="1"/>
          </p:cNvSpPr>
          <p:nvPr>
            <p:ph idx="1"/>
          </p:nvPr>
        </p:nvSpPr>
        <p:spPr/>
        <p:txBody>
          <a:bodyPr>
            <a:normAutofit lnSpcReduction="10000"/>
          </a:bodyPr>
          <a:lstStyle/>
          <a:p>
            <a:r>
              <a:rPr lang="en-US" dirty="0"/>
              <a:t>A team is a group of individuals (human or non-human) working together to achieve their goal.</a:t>
            </a:r>
          </a:p>
          <a:p>
            <a:r>
              <a:rPr lang="en-US" dirty="0"/>
              <a:t>The team members must complement each other.</a:t>
            </a:r>
          </a:p>
          <a:p>
            <a:r>
              <a:rPr lang="en-US" dirty="0"/>
              <a:t> All team members should help each other and work in unison. </a:t>
            </a:r>
          </a:p>
          <a:p>
            <a:r>
              <a:rPr lang="en-US" dirty="0"/>
              <a:t>Personal interests must take a back seat and all of them must deliver their level best to achieve the team objective. </a:t>
            </a:r>
          </a:p>
          <a:p>
            <a:r>
              <a:rPr lang="en-US" dirty="0"/>
              <a:t>Team members must not argue among themselves or underestimate the other member.</a:t>
            </a:r>
            <a:endParaRPr lang="en-GB" dirty="0"/>
          </a:p>
        </p:txBody>
      </p:sp>
    </p:spTree>
    <p:extLst>
      <p:ext uri="{BB962C8B-B14F-4D97-AF65-F5344CB8AC3E}">
        <p14:creationId xmlns:p14="http://schemas.microsoft.com/office/powerpoint/2010/main" val="4203762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557900"/>
          </a:xfrm>
        </p:spPr>
        <p:txBody>
          <a:bodyPr>
            <a:noAutofit/>
          </a:bodyPr>
          <a:lstStyle/>
          <a:p>
            <a:r>
              <a:rPr lang="en-US" sz="3600" b="1" dirty="0">
                <a:solidFill>
                  <a:srgbClr val="0070C0"/>
                </a:solidFill>
              </a:rPr>
              <a:t>What makes an effective team? </a:t>
            </a:r>
            <a:endParaRPr lang="en-GB" sz="3600" dirty="0">
              <a:solidFill>
                <a:srgbClr val="0070C0"/>
              </a:solidFill>
            </a:endParaRPr>
          </a:p>
        </p:txBody>
      </p:sp>
      <p:sp>
        <p:nvSpPr>
          <p:cNvPr id="6" name="Content Placeholder 5"/>
          <p:cNvSpPr>
            <a:spLocks noGrp="1"/>
          </p:cNvSpPr>
          <p:nvPr>
            <p:ph idx="1"/>
          </p:nvPr>
        </p:nvSpPr>
        <p:spPr>
          <a:xfrm>
            <a:off x="276045" y="1121434"/>
            <a:ext cx="8583283" cy="5339751"/>
          </a:xfrm>
        </p:spPr>
        <p:txBody>
          <a:bodyPr>
            <a:noAutofit/>
          </a:bodyPr>
          <a:lstStyle/>
          <a:p>
            <a:r>
              <a:rPr lang="en-US" sz="1800" b="1" dirty="0">
                <a:solidFill>
                  <a:srgbClr val="FF0000"/>
                </a:solidFill>
              </a:rPr>
              <a:t>A range of individuals who contribute in different ways and complement each other. </a:t>
            </a:r>
            <a:r>
              <a:rPr lang="en-US" sz="1800" dirty="0"/>
              <a:t>A team made up just of planners would find it difficult to cope with changing deadlines or plans whereas a team full of spontaneous individuals would be </a:t>
            </a:r>
            <a:r>
              <a:rPr lang="en-US" sz="1800" dirty="0" err="1"/>
              <a:t>disorganised</a:t>
            </a:r>
            <a:r>
              <a:rPr lang="en-US" sz="1800" dirty="0"/>
              <a:t>: you need both types. A good team produces more than the individual contributions of members. </a:t>
            </a:r>
          </a:p>
          <a:p>
            <a:r>
              <a:rPr lang="en-US" sz="1800" b="1" dirty="0">
                <a:solidFill>
                  <a:srgbClr val="FF0000"/>
                </a:solidFill>
              </a:rPr>
              <a:t>Clear goals are agreed</a:t>
            </a:r>
            <a:r>
              <a:rPr lang="en-US" sz="1800" dirty="0">
                <a:solidFill>
                  <a:srgbClr val="FF0000"/>
                </a:solidFill>
              </a:rPr>
              <a:t> </a:t>
            </a:r>
            <a:r>
              <a:rPr lang="en-US" sz="1800" dirty="0"/>
              <a:t>on that everyone understands and is committed to.</a:t>
            </a:r>
            <a:r>
              <a:rPr lang="en-US" sz="1800" b="1" dirty="0"/>
              <a:t> </a:t>
            </a:r>
          </a:p>
          <a:p>
            <a:r>
              <a:rPr lang="en-US" sz="1800" b="1" dirty="0">
                <a:solidFill>
                  <a:srgbClr val="FF0000"/>
                </a:solidFill>
              </a:rPr>
              <a:t>Everyone understands the tasks they have to do </a:t>
            </a:r>
            <a:r>
              <a:rPr lang="en-US" sz="1800" dirty="0"/>
              <a:t>and helps each other.  </a:t>
            </a:r>
          </a:p>
          <a:p>
            <a:r>
              <a:rPr lang="en-US" sz="1800" dirty="0"/>
              <a:t>It has a</a:t>
            </a:r>
            <a:r>
              <a:rPr lang="en-US" sz="1800" b="1" dirty="0"/>
              <a:t> </a:t>
            </a:r>
            <a:r>
              <a:rPr lang="en-US" sz="1800" b="1" dirty="0">
                <a:solidFill>
                  <a:srgbClr val="FF0000"/>
                </a:solidFill>
              </a:rPr>
              <a:t>coordinator</a:t>
            </a:r>
            <a:r>
              <a:rPr lang="en-US" sz="1800" dirty="0">
                <a:solidFill>
                  <a:srgbClr val="FF0000"/>
                </a:solidFill>
              </a:rPr>
              <a:t> </a:t>
            </a:r>
            <a:r>
              <a:rPr lang="en-US" sz="1800" dirty="0"/>
              <a:t>who may adopt different leadership styles from autocratic to democratic depending on the circumstances. Different people may assume the role of leader for different tasks.</a:t>
            </a:r>
          </a:p>
          <a:p>
            <a:r>
              <a:rPr lang="en-US" sz="1800" dirty="0"/>
              <a:t>There is a</a:t>
            </a:r>
            <a:r>
              <a:rPr lang="en-US" sz="1800" b="1" dirty="0"/>
              <a:t> </a:t>
            </a:r>
            <a:r>
              <a:rPr lang="en-US" sz="1800" b="1" dirty="0">
                <a:solidFill>
                  <a:srgbClr val="FF0000"/>
                </a:solidFill>
              </a:rPr>
              <a:t>balance between the task</a:t>
            </a:r>
            <a:r>
              <a:rPr lang="en-US" sz="1800" dirty="0">
                <a:solidFill>
                  <a:srgbClr val="FF0000"/>
                </a:solidFill>
              </a:rPr>
              <a:t> </a:t>
            </a:r>
            <a:r>
              <a:rPr lang="en-US" sz="1800" dirty="0"/>
              <a:t>(what do we need to do?) </a:t>
            </a:r>
            <a:r>
              <a:rPr lang="en-US" sz="1800" b="1" dirty="0">
                <a:solidFill>
                  <a:srgbClr val="FF0000"/>
                </a:solidFill>
              </a:rPr>
              <a:t>and the process</a:t>
            </a:r>
            <a:r>
              <a:rPr lang="en-US" sz="1800" dirty="0">
                <a:solidFill>
                  <a:srgbClr val="FF0000"/>
                </a:solidFill>
              </a:rPr>
              <a:t> </a:t>
            </a:r>
            <a:r>
              <a:rPr lang="en-US" sz="1800" dirty="0"/>
              <a:t>(how do we achieve this?) </a:t>
            </a:r>
          </a:p>
          <a:p>
            <a:r>
              <a:rPr lang="en-US" sz="1800" dirty="0"/>
              <a:t>There is a </a:t>
            </a:r>
            <a:r>
              <a:rPr lang="en-US" sz="1800" b="1" dirty="0">
                <a:solidFill>
                  <a:srgbClr val="FF0000"/>
                </a:solidFill>
              </a:rPr>
              <a:t>supportive, informal atmosphere</a:t>
            </a:r>
            <a:r>
              <a:rPr lang="en-US" sz="1800" dirty="0">
                <a:solidFill>
                  <a:srgbClr val="FF0000"/>
                </a:solidFill>
              </a:rPr>
              <a:t> </a:t>
            </a:r>
            <a:r>
              <a:rPr lang="en-US" sz="1800" dirty="0"/>
              <a:t>where members feel able to take risks and say what they think.</a:t>
            </a:r>
          </a:p>
          <a:p>
            <a:r>
              <a:rPr lang="en-US" sz="1800" dirty="0"/>
              <a:t>The group is</a:t>
            </a:r>
            <a:r>
              <a:rPr lang="en-US" sz="1800" b="1" dirty="0"/>
              <a:t> </a:t>
            </a:r>
            <a:r>
              <a:rPr lang="en-US" sz="1800" b="1" dirty="0">
                <a:solidFill>
                  <a:srgbClr val="FF0000"/>
                </a:solidFill>
              </a:rPr>
              <a:t>comfortable with disagreement </a:t>
            </a:r>
            <a:r>
              <a:rPr lang="en-US" sz="1800" dirty="0"/>
              <a:t>and can successfully overcome differences in opinion. </a:t>
            </a:r>
          </a:p>
          <a:p>
            <a:r>
              <a:rPr lang="en-US" sz="1800" dirty="0"/>
              <a:t>There is </a:t>
            </a:r>
            <a:r>
              <a:rPr lang="en-US" sz="1800" dirty="0">
                <a:solidFill>
                  <a:srgbClr val="FF0000"/>
                </a:solidFill>
              </a:rPr>
              <a:t>a</a:t>
            </a:r>
            <a:r>
              <a:rPr lang="en-US" sz="1800" b="1" dirty="0">
                <a:solidFill>
                  <a:srgbClr val="FF0000"/>
                </a:solidFill>
              </a:rPr>
              <a:t> lot of discussion</a:t>
            </a:r>
            <a:r>
              <a:rPr lang="en-US" sz="1800" dirty="0">
                <a:solidFill>
                  <a:srgbClr val="FF0000"/>
                </a:solidFill>
              </a:rPr>
              <a:t> </a:t>
            </a:r>
            <a:r>
              <a:rPr lang="en-US" sz="1800" dirty="0"/>
              <a:t>in which everyone participates. Group members</a:t>
            </a:r>
            <a:r>
              <a:rPr lang="en-US" sz="1800" b="1" dirty="0"/>
              <a:t> </a:t>
            </a:r>
            <a:r>
              <a:rPr lang="en-US" sz="1800" b="1" dirty="0">
                <a:solidFill>
                  <a:srgbClr val="FF0000"/>
                </a:solidFill>
              </a:rPr>
              <a:t>listen</a:t>
            </a:r>
            <a:r>
              <a:rPr lang="en-US" sz="1800" dirty="0">
                <a:solidFill>
                  <a:srgbClr val="FF0000"/>
                </a:solidFill>
              </a:rPr>
              <a:t> </a:t>
            </a:r>
            <a:r>
              <a:rPr lang="en-US" sz="1800" dirty="0"/>
              <a:t>to each other and everyone's ideas are heard. </a:t>
            </a:r>
          </a:p>
          <a:p>
            <a:r>
              <a:rPr lang="en-US" sz="1800" dirty="0"/>
              <a:t>Members</a:t>
            </a:r>
            <a:r>
              <a:rPr lang="en-US" sz="1800" b="1" dirty="0"/>
              <a:t> </a:t>
            </a:r>
            <a:r>
              <a:rPr lang="en-US" sz="1800" b="1" dirty="0">
                <a:solidFill>
                  <a:srgbClr val="FF0000"/>
                </a:solidFill>
              </a:rPr>
              <a:t>feel free to </a:t>
            </a:r>
            <a:r>
              <a:rPr lang="en-US" sz="1800" b="1" dirty="0" err="1">
                <a:solidFill>
                  <a:srgbClr val="FF0000"/>
                </a:solidFill>
              </a:rPr>
              <a:t>criticise</a:t>
            </a:r>
            <a:r>
              <a:rPr lang="en-US" sz="1800" dirty="0"/>
              <a:t> and say what they think but this is done in a </a:t>
            </a:r>
            <a:r>
              <a:rPr lang="en-US" sz="1800" b="1" dirty="0">
                <a:solidFill>
                  <a:srgbClr val="FF0000"/>
                </a:solidFill>
              </a:rPr>
              <a:t>positive, constructive manner. </a:t>
            </a:r>
            <a:endParaRPr lang="en-US" sz="1800" dirty="0">
              <a:solidFill>
                <a:srgbClr val="FF0000"/>
              </a:solidFill>
            </a:endParaRPr>
          </a:p>
          <a:p>
            <a:r>
              <a:rPr lang="en-US" sz="1800" dirty="0"/>
              <a:t>The group </a:t>
            </a:r>
            <a:r>
              <a:rPr lang="en-US" sz="1800" b="1" dirty="0">
                <a:solidFill>
                  <a:srgbClr val="FF0000"/>
                </a:solidFill>
              </a:rPr>
              <a:t>learns from experience</a:t>
            </a:r>
            <a:r>
              <a:rPr lang="en-US" sz="1800" dirty="0">
                <a:solidFill>
                  <a:srgbClr val="FF0000"/>
                </a:solidFill>
              </a:rPr>
              <a:t>: </a:t>
            </a:r>
            <a:r>
              <a:rPr lang="en-US" sz="1800" dirty="0"/>
              <a:t>reviewing and improving performance in the light of both successes and failures.</a:t>
            </a:r>
          </a:p>
        </p:txBody>
      </p:sp>
    </p:spTree>
    <p:extLst>
      <p:ext uri="{BB962C8B-B14F-4D97-AF65-F5344CB8AC3E}">
        <p14:creationId xmlns:p14="http://schemas.microsoft.com/office/powerpoint/2010/main" val="3202315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566527"/>
          </a:xfrm>
        </p:spPr>
        <p:txBody>
          <a:bodyPr>
            <a:normAutofit fontScale="90000"/>
          </a:bodyPr>
          <a:lstStyle/>
          <a:p>
            <a:r>
              <a:rPr lang="en-US" b="1" dirty="0">
                <a:solidFill>
                  <a:srgbClr val="0070C0"/>
                </a:solidFill>
              </a:rPr>
              <a:t>What makes an ineffective team?</a:t>
            </a:r>
            <a:endParaRPr lang="en-GB" dirty="0">
              <a:solidFill>
                <a:srgbClr val="0070C0"/>
              </a:solidFill>
            </a:endParaRPr>
          </a:p>
        </p:txBody>
      </p:sp>
      <p:sp>
        <p:nvSpPr>
          <p:cNvPr id="3" name="Content Placeholder 2"/>
          <p:cNvSpPr>
            <a:spLocks noGrp="1"/>
          </p:cNvSpPr>
          <p:nvPr>
            <p:ph idx="1"/>
          </p:nvPr>
        </p:nvSpPr>
        <p:spPr>
          <a:xfrm>
            <a:off x="319177" y="1061049"/>
            <a:ext cx="8600535" cy="5115914"/>
          </a:xfrm>
        </p:spPr>
        <p:txBody>
          <a:bodyPr>
            <a:noAutofit/>
          </a:bodyPr>
          <a:lstStyle/>
          <a:p>
            <a:r>
              <a:rPr lang="en-US" sz="2000" b="1" dirty="0"/>
              <a:t>People talk more than they listen </a:t>
            </a:r>
            <a:r>
              <a:rPr lang="en-US" sz="2000" dirty="0"/>
              <a:t>and only a few people may contribute. </a:t>
            </a:r>
          </a:p>
          <a:p>
            <a:r>
              <a:rPr lang="en-US" sz="2000" dirty="0"/>
              <a:t>Some members are </a:t>
            </a:r>
            <a:r>
              <a:rPr lang="en-US" sz="2000" b="1" dirty="0"/>
              <a:t>silent and don't contribute.</a:t>
            </a:r>
            <a:r>
              <a:rPr lang="en-US" sz="2000" dirty="0"/>
              <a:t> They may be indifferent, bored or afraid to contribute.</a:t>
            </a:r>
          </a:p>
          <a:p>
            <a:r>
              <a:rPr lang="en-US" sz="2000" dirty="0"/>
              <a:t>Members</a:t>
            </a:r>
            <a:r>
              <a:rPr lang="en-US" sz="2000" b="1" dirty="0"/>
              <a:t> ideas are dismissed </a:t>
            </a:r>
            <a:r>
              <a:rPr lang="en-US" sz="2000" dirty="0"/>
              <a:t>or even ridiculed and their views are ignored. </a:t>
            </a:r>
          </a:p>
          <a:p>
            <a:r>
              <a:rPr lang="en-US" sz="2000" dirty="0"/>
              <a:t>There are </a:t>
            </a:r>
            <a:r>
              <a:rPr lang="en-US" sz="2000" b="1" dirty="0"/>
              <a:t>arguments between members </a:t>
            </a:r>
            <a:r>
              <a:rPr lang="en-US" sz="2000" dirty="0"/>
              <a:t>of the group (as opposed to constructive differences of opinion).</a:t>
            </a:r>
          </a:p>
          <a:p>
            <a:r>
              <a:rPr lang="en-US" sz="2000" b="1" dirty="0"/>
              <a:t>One or two members dominate </a:t>
            </a:r>
            <a:r>
              <a:rPr lang="en-US" sz="2000" dirty="0"/>
              <a:t>the others and make the decisions. </a:t>
            </a:r>
          </a:p>
          <a:p>
            <a:r>
              <a:rPr lang="en-US" sz="2000" b="1" dirty="0"/>
              <a:t>Disagreements are put to the vote</a:t>
            </a:r>
            <a:r>
              <a:rPr lang="en-US" sz="2000" dirty="0"/>
              <a:t> without being discussed. </a:t>
            </a:r>
          </a:p>
          <a:p>
            <a:r>
              <a:rPr lang="en-US" sz="2000" b="1" dirty="0"/>
              <a:t>Some members are unhappy with decisions</a:t>
            </a:r>
            <a:r>
              <a:rPr lang="en-US" sz="2000" dirty="0"/>
              <a:t> and grumble privately afterwards.</a:t>
            </a:r>
          </a:p>
          <a:p>
            <a:r>
              <a:rPr lang="en-US" sz="2000" b="1" dirty="0"/>
              <a:t>Little effort is made to keep to the point</a:t>
            </a:r>
            <a:r>
              <a:rPr lang="en-US" sz="2000" dirty="0"/>
              <a:t> </a:t>
            </a:r>
            <a:r>
              <a:rPr lang="en-US" sz="2000" b="1" dirty="0"/>
              <a:t>or to work to deadlines.</a:t>
            </a:r>
            <a:endParaRPr lang="en-US" sz="2000" dirty="0"/>
          </a:p>
          <a:p>
            <a:r>
              <a:rPr lang="en-US" sz="2000" dirty="0"/>
              <a:t>There is a </a:t>
            </a:r>
            <a:r>
              <a:rPr lang="en-US" sz="2000" b="1" dirty="0"/>
              <a:t>lack of clarity regarding goals</a:t>
            </a:r>
            <a:r>
              <a:rPr lang="en-US" sz="2000" dirty="0"/>
              <a:t> and specific tasks are not agreed to. </a:t>
            </a:r>
          </a:p>
          <a:p>
            <a:r>
              <a:rPr lang="en-US" sz="2000" b="1" dirty="0"/>
              <a:t>Roles are not delegated</a:t>
            </a:r>
            <a:r>
              <a:rPr lang="en-US" sz="2000" dirty="0"/>
              <a:t> to particular team members.</a:t>
            </a:r>
          </a:p>
          <a:p>
            <a:r>
              <a:rPr lang="en-US" sz="2000" dirty="0"/>
              <a:t>There is a </a:t>
            </a:r>
            <a:r>
              <a:rPr lang="en-US" sz="2000" b="1" dirty="0"/>
              <a:t>lack of trust and helpfulness. </a:t>
            </a:r>
            <a:endParaRPr lang="en-US" sz="2000" dirty="0"/>
          </a:p>
          <a:p>
            <a:r>
              <a:rPr lang="en-US" sz="2000" b="1" dirty="0"/>
              <a:t>Members don't talk about how the group is working</a:t>
            </a:r>
            <a:r>
              <a:rPr lang="en-US" sz="2000" dirty="0"/>
              <a:t> or the problems it faces.  </a:t>
            </a:r>
          </a:p>
        </p:txBody>
      </p:sp>
    </p:spTree>
    <p:extLst>
      <p:ext uri="{BB962C8B-B14F-4D97-AF65-F5344CB8AC3E}">
        <p14:creationId xmlns:p14="http://schemas.microsoft.com/office/powerpoint/2010/main" val="271851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7886700" cy="497023"/>
          </a:xfrm>
        </p:spPr>
        <p:txBody>
          <a:bodyPr>
            <a:normAutofit fontScale="90000"/>
          </a:bodyPr>
          <a:lstStyle/>
          <a:p>
            <a:br>
              <a:rPr lang="en-US" b="1" dirty="0"/>
            </a:br>
            <a:r>
              <a:rPr lang="en-US" sz="3600" b="1" dirty="0">
                <a:solidFill>
                  <a:srgbClr val="FF0000"/>
                </a:solidFill>
              </a:rPr>
              <a:t>Destructive or selfish group roles to avoid when working in a team! </a:t>
            </a:r>
            <a:br>
              <a:rPr lang="en-US" b="1" dirty="0"/>
            </a:br>
            <a:endParaRPr lang="en-GB" dirty="0"/>
          </a:p>
        </p:txBody>
      </p:sp>
      <p:sp>
        <p:nvSpPr>
          <p:cNvPr id="4" name="Content Placeholder 3"/>
          <p:cNvSpPr>
            <a:spLocks noGrp="1"/>
          </p:cNvSpPr>
          <p:nvPr>
            <p:ph idx="1"/>
          </p:nvPr>
        </p:nvSpPr>
        <p:spPr>
          <a:xfrm>
            <a:off x="628650" y="1061049"/>
            <a:ext cx="7886700" cy="5287500"/>
          </a:xfrm>
        </p:spPr>
        <p:txBody>
          <a:bodyPr>
            <a:noAutofit/>
          </a:bodyPr>
          <a:lstStyle/>
          <a:p>
            <a:r>
              <a:rPr lang="en-US" sz="2000" b="1" dirty="0"/>
              <a:t>Autocrat:</a:t>
            </a:r>
            <a:r>
              <a:rPr lang="en-US" sz="2000" dirty="0"/>
              <a:t> tries to dominate or constantly interrupt other members of the team. </a:t>
            </a:r>
          </a:p>
          <a:p>
            <a:r>
              <a:rPr lang="en-US" sz="2000" b="1" dirty="0"/>
              <a:t>Show Off:</a:t>
            </a:r>
            <a:r>
              <a:rPr lang="en-US" sz="2000" dirty="0"/>
              <a:t> talks all the time and thinks they know all the answers. </a:t>
            </a:r>
          </a:p>
          <a:p>
            <a:r>
              <a:rPr lang="en-US" sz="2000" b="1" dirty="0"/>
              <a:t>Butterfly:</a:t>
            </a:r>
            <a:r>
              <a:rPr lang="en-US" sz="2000" dirty="0"/>
              <a:t> keeps changing the topic before others are ready. </a:t>
            </a:r>
          </a:p>
          <a:p>
            <a:r>
              <a:rPr lang="en-US" sz="2000" b="1" dirty="0"/>
              <a:t>Aggressor:</a:t>
            </a:r>
            <a:r>
              <a:rPr lang="en-US" sz="2000" dirty="0"/>
              <a:t> doesn't show respect to others, comments negatively about them. </a:t>
            </a:r>
          </a:p>
          <a:p>
            <a:r>
              <a:rPr lang="en-US" sz="2000" b="1" dirty="0"/>
              <a:t>Avoider:</a:t>
            </a:r>
            <a:r>
              <a:rPr lang="en-US" sz="2000" dirty="0"/>
              <a:t> refuses to focus on the task or on group relationship problems.</a:t>
            </a:r>
          </a:p>
          <a:p>
            <a:r>
              <a:rPr lang="en-US" sz="2000" b="1" dirty="0"/>
              <a:t>Critic:</a:t>
            </a:r>
            <a:r>
              <a:rPr lang="en-US" sz="2000" dirty="0"/>
              <a:t> always sees the negative side to any argument, but never suggests alternatives. Puts down the ideas of others. </a:t>
            </a:r>
          </a:p>
          <a:p>
            <a:r>
              <a:rPr lang="en-US" sz="2000" b="1" dirty="0"/>
              <a:t>Help seeker: </a:t>
            </a:r>
            <a:r>
              <a:rPr lang="en-US" sz="2000" dirty="0"/>
              <a:t>looks for sympathy from others: victim </a:t>
            </a:r>
          </a:p>
          <a:p>
            <a:r>
              <a:rPr lang="en-US" sz="2000" b="1" dirty="0"/>
              <a:t>Self-confessor:</a:t>
            </a:r>
            <a:r>
              <a:rPr lang="en-US" sz="2000" dirty="0"/>
              <a:t> uses the group as a forum for inappropriate talk about self.</a:t>
            </a:r>
          </a:p>
          <a:p>
            <a:r>
              <a:rPr lang="en-US" sz="2000" b="1" dirty="0"/>
              <a:t>Clown:</a:t>
            </a:r>
            <a:r>
              <a:rPr lang="en-US" sz="2000" dirty="0"/>
              <a:t> shows no involvement in group and engages in distracting communication.</a:t>
            </a:r>
          </a:p>
          <a:p>
            <a:pPr marL="0" indent="0">
              <a:buNone/>
            </a:pPr>
            <a:r>
              <a:rPr lang="en-US" sz="2000" i="1" dirty="0">
                <a:solidFill>
                  <a:srgbClr val="FF0000"/>
                </a:solidFill>
              </a:rPr>
              <a:t>By being aware of these you can avoid the potential pitfalls of ineffective teamwork</a:t>
            </a:r>
          </a:p>
        </p:txBody>
      </p:sp>
    </p:spTree>
    <p:extLst>
      <p:ext uri="{BB962C8B-B14F-4D97-AF65-F5344CB8AC3E}">
        <p14:creationId xmlns:p14="http://schemas.microsoft.com/office/powerpoint/2010/main" val="808815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Theories of Team work</a:t>
            </a:r>
          </a:p>
        </p:txBody>
      </p:sp>
      <p:sp>
        <p:nvSpPr>
          <p:cNvPr id="3" name="Content Placeholder 2"/>
          <p:cNvSpPr>
            <a:spLocks noGrp="1"/>
          </p:cNvSpPr>
          <p:nvPr>
            <p:ph idx="1"/>
          </p:nvPr>
        </p:nvSpPr>
        <p:spPr/>
        <p:txBody>
          <a:bodyPr/>
          <a:lstStyle/>
          <a:p>
            <a:r>
              <a:rPr lang="en-GB" dirty="0"/>
              <a:t>Tuckman – How teams form &amp; perform</a:t>
            </a:r>
          </a:p>
          <a:p>
            <a:r>
              <a:rPr lang="en-GB" dirty="0"/>
              <a:t>Belbin – Roles within the team</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3851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Tuckman’s Theory</a:t>
            </a:r>
          </a:p>
        </p:txBody>
      </p:sp>
      <p:sp>
        <p:nvSpPr>
          <p:cNvPr id="5" name="Content Placeholder 4"/>
          <p:cNvSpPr>
            <a:spLocks noGrp="1"/>
          </p:cNvSpPr>
          <p:nvPr>
            <p:ph sz="half" idx="1"/>
          </p:nvPr>
        </p:nvSpPr>
        <p:spPr/>
        <p:txBody>
          <a:bodyPr/>
          <a:lstStyle/>
          <a:p>
            <a:r>
              <a:rPr lang="en-GB" dirty="0"/>
              <a:t>Refresh your memory of Tuckman’s theory</a:t>
            </a:r>
          </a:p>
          <a:p>
            <a:pPr marL="0" indent="0">
              <a:buNone/>
            </a:pPr>
            <a:endParaRPr lang="en-GB" dirty="0"/>
          </a:p>
          <a:p>
            <a:pPr marL="0" indent="0">
              <a:buNone/>
            </a:pPr>
            <a:r>
              <a:rPr lang="en-GB" b="1" dirty="0"/>
              <a:t>Read</a:t>
            </a:r>
            <a:r>
              <a:rPr lang="en-GB" dirty="0"/>
              <a:t> </a:t>
            </a:r>
          </a:p>
          <a:p>
            <a:r>
              <a:rPr lang="en-GB" dirty="0"/>
              <a:t>Rasheed pages 3 – 4 </a:t>
            </a:r>
          </a:p>
          <a:p>
            <a:r>
              <a:rPr lang="en-GB" dirty="0"/>
              <a:t>Stretch &amp; Whitehouse page 19</a:t>
            </a:r>
          </a:p>
          <a:p>
            <a:endParaRPr lang="en-GB" dirty="0"/>
          </a:p>
        </p:txBody>
      </p:sp>
      <p:pic>
        <p:nvPicPr>
          <p:cNvPr id="7" name="Content Placeholder 6" descr="external image tuckman_team_development-600x324.pn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67152" y="1940943"/>
            <a:ext cx="3810196" cy="4236020"/>
          </a:xfrm>
        </p:spPr>
      </p:pic>
    </p:spTree>
    <p:extLst>
      <p:ext uri="{BB962C8B-B14F-4D97-AF65-F5344CB8AC3E}">
        <p14:creationId xmlns:p14="http://schemas.microsoft.com/office/powerpoint/2010/main" val="5914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997848"/>
          </a:xfrm>
        </p:spPr>
        <p:txBody>
          <a:bodyPr/>
          <a:lstStyle/>
          <a:p>
            <a:r>
              <a:rPr lang="en-GB" dirty="0"/>
              <a:t>Belbin’s Theory</a:t>
            </a:r>
          </a:p>
        </p:txBody>
      </p:sp>
      <p:sp>
        <p:nvSpPr>
          <p:cNvPr id="6" name="Content Placeholder 5"/>
          <p:cNvSpPr>
            <a:spLocks noGrp="1"/>
          </p:cNvSpPr>
          <p:nvPr>
            <p:ph idx="1"/>
          </p:nvPr>
        </p:nvSpPr>
        <p:spPr>
          <a:xfrm>
            <a:off x="628650" y="1362975"/>
            <a:ext cx="7886700" cy="4813988"/>
          </a:xfrm>
        </p:spPr>
        <p:txBody>
          <a:bodyPr>
            <a:normAutofit/>
          </a:bodyPr>
          <a:lstStyle/>
          <a:p>
            <a:r>
              <a:rPr lang="en-GB" dirty="0" err="1"/>
              <a:t>Merideth</a:t>
            </a:r>
            <a:r>
              <a:rPr lang="en-GB" dirty="0"/>
              <a:t> Belbin developed his theory from observations of how teams function during the 1970’s.</a:t>
            </a:r>
          </a:p>
          <a:p>
            <a:r>
              <a:rPr lang="en-GB" dirty="0"/>
              <a:t>The Belbin Team Inventory first appeared in Belbin's book </a:t>
            </a:r>
            <a:r>
              <a:rPr lang="en-GB" i="1" dirty="0"/>
              <a:t>Management Teams: Why They Succeed or Fail</a:t>
            </a:r>
            <a:r>
              <a:rPr lang="en-GB" dirty="0"/>
              <a:t> (1981).</a:t>
            </a:r>
            <a:endParaRPr lang="en-GB" baseline="30000" dirty="0"/>
          </a:p>
          <a:p>
            <a:r>
              <a:rPr lang="en-US" dirty="0"/>
              <a:t>Over the years Belbin has identified 9 Team Roles.</a:t>
            </a:r>
            <a:r>
              <a:rPr lang="en-GB" dirty="0"/>
              <a:t> </a:t>
            </a:r>
          </a:p>
          <a:p>
            <a:r>
              <a:rPr lang="en-US" dirty="0"/>
              <a:t>A Team Role is defined as "a tendency to behave, contribute and interrelate with others in a particular way."</a:t>
            </a:r>
            <a:endParaRPr lang="en-GB" dirty="0"/>
          </a:p>
        </p:txBody>
      </p:sp>
    </p:spTree>
    <p:extLst>
      <p:ext uri="{BB962C8B-B14F-4D97-AF65-F5344CB8AC3E}">
        <p14:creationId xmlns:p14="http://schemas.microsoft.com/office/powerpoint/2010/main" val="1473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sp>
        <p:nvSpPr>
          <p:cNvPr id="6" name="Content Placeholder 5"/>
          <p:cNvSpPr>
            <a:spLocks noGrp="1"/>
          </p:cNvSpPr>
          <p:nvPr>
            <p:ph idx="1"/>
          </p:nvPr>
        </p:nvSpPr>
        <p:spPr/>
        <p:txBody>
          <a:bodyPr>
            <a:normAutofit/>
          </a:bodyPr>
          <a:lstStyle/>
          <a:p>
            <a:pPr marL="0" indent="0">
              <a:buNone/>
            </a:pPr>
            <a:r>
              <a:rPr lang="en-US" dirty="0"/>
              <a:t>Most people have </a:t>
            </a:r>
          </a:p>
          <a:p>
            <a:pPr>
              <a:buFontTx/>
              <a:buChar char="-"/>
            </a:pPr>
            <a:r>
              <a:rPr lang="en-US" dirty="0">
                <a:solidFill>
                  <a:srgbClr val="00B050"/>
                </a:solidFill>
              </a:rPr>
              <a:t>2 or 3 Team Roles that they are most comfortable </a:t>
            </a:r>
            <a:r>
              <a:rPr lang="en-US" dirty="0"/>
              <a:t>with</a:t>
            </a:r>
          </a:p>
          <a:p>
            <a:pPr>
              <a:buFontTx/>
              <a:buChar char="-"/>
            </a:pPr>
            <a:r>
              <a:rPr lang="en-US" dirty="0">
                <a:solidFill>
                  <a:srgbClr val="00B050"/>
                </a:solidFill>
              </a:rPr>
              <a:t>a few others that they can manage to cover if they need to</a:t>
            </a:r>
          </a:p>
          <a:p>
            <a:pPr>
              <a:buFontTx/>
              <a:buChar char="-"/>
            </a:pPr>
            <a:r>
              <a:rPr lang="en-US" dirty="0"/>
              <a:t>finally the rest that they prefer not to adopt at all.</a:t>
            </a:r>
          </a:p>
          <a:p>
            <a:r>
              <a:rPr lang="en-US" i="1" dirty="0">
                <a:solidFill>
                  <a:srgbClr val="FF0000"/>
                </a:solidFill>
              </a:rPr>
              <a:t>Try to identify which roles you are most comfortable with, which roles would you prefer not to adopt.</a:t>
            </a:r>
          </a:p>
          <a:p>
            <a:endParaRPr lang="en-GB" dirty="0"/>
          </a:p>
        </p:txBody>
      </p:sp>
    </p:spTree>
    <p:extLst>
      <p:ext uri="{BB962C8B-B14F-4D97-AF65-F5344CB8AC3E}">
        <p14:creationId xmlns:p14="http://schemas.microsoft.com/office/powerpoint/2010/main" val="31367787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422</TotalTime>
  <Words>1783</Words>
  <Application>Microsoft Office PowerPoint</Application>
  <PresentationFormat>On-screen Show (4:3)</PresentationFormat>
  <Paragraphs>142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inherit</vt:lpstr>
      <vt:lpstr>Office Theme</vt:lpstr>
      <vt:lpstr>Team working</vt:lpstr>
      <vt:lpstr>What is a team?</vt:lpstr>
      <vt:lpstr>What makes an effective team? </vt:lpstr>
      <vt:lpstr>What makes an ineffective team?</vt:lpstr>
      <vt:lpstr> Destructive or selfish group roles to avoid when working in a team!  </vt:lpstr>
      <vt:lpstr>Theories of Team work</vt:lpstr>
      <vt:lpstr>Tuckman’s Theory</vt:lpstr>
      <vt:lpstr>Belbin’s Theory</vt:lpstr>
      <vt:lpstr>PowerPoint Presentation</vt:lpstr>
      <vt:lpstr>Belbin categorised the nine roles into three groups: </vt:lpstr>
      <vt:lpstr>PowerPoint Presentation</vt:lpstr>
      <vt:lpstr>  See if you can identify yourself in the following descriptions &amp; make a list of the ones that you consider are relevant to you:</vt:lpstr>
      <vt:lpstr>PowerPoint Presentation</vt:lpstr>
      <vt:lpstr>PowerPoint Presentation</vt:lpstr>
      <vt:lpstr>PowerPoint Presentation</vt:lpstr>
      <vt:lpstr>Things to think about when you have undertaken the Christmas decoration activity.</vt:lpstr>
      <vt:lpstr>Assessing yourself &amp; your contribution.</vt:lpstr>
      <vt:lpstr>Assessing and evaluating your contributions to the team</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working</dc:title>
  <dc:creator>Ann Hodson</dc:creator>
  <cp:lastModifiedBy>Pam Maggs</cp:lastModifiedBy>
  <cp:revision>34</cp:revision>
  <dcterms:created xsi:type="dcterms:W3CDTF">2016-11-23T14:54:43Z</dcterms:created>
  <dcterms:modified xsi:type="dcterms:W3CDTF">2020-01-21T15:05:11Z</dcterms:modified>
</cp:coreProperties>
</file>