
<file path=[Content_Types].xml><?xml version="1.0" encoding="utf-8"?>
<Types xmlns="http://schemas.openxmlformats.org/package/2006/content-types">
  <Default Extension="jpg&amp;ehk=4cKDCOdUR5ocBg0QF7iUJg&amp;r=0&amp;pid=OfficeInsert" ContentType="image/jpeg"/>
  <Default Extension="jpeg" ContentType="image/jpeg"/>
  <Default Extension="rels" ContentType="application/vnd.openxmlformats-package.relationships+xml"/>
  <Default Extension="xml" ContentType="application/xml"/>
  <Default Extension="jpg&amp;ehk=xJhW6qL2k9ViiVt8UCa3IQ&amp;r=0&amp;pid=OfficeInsert" ContentType="image/jpeg"/>
  <Default Extension="jpg&amp;ehk=h9" ContentType="image/jpeg"/>
  <Default Extension="gif&amp;ehk=iNC3wAylr2Ld97AcqJ9yRQ&amp;r=0&amp;pid=OfficeInsert"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3" r:id="rId5"/>
    <p:sldId id="259" r:id="rId6"/>
    <p:sldId id="264" r:id="rId7"/>
    <p:sldId id="273" r:id="rId8"/>
    <p:sldId id="272" r:id="rId9"/>
    <p:sldId id="274" r:id="rId10"/>
    <p:sldId id="267" r:id="rId11"/>
    <p:sldId id="275" r:id="rId12"/>
    <p:sldId id="270" r:id="rId13"/>
    <p:sldId id="258" r:id="rId14"/>
    <p:sldId id="265" r:id="rId15"/>
    <p:sldId id="268"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2" d="100"/>
          <a:sy n="7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9DC75CC-E77B-4F45-A922-C1FCD92DE82E}" type="datetimeFigureOut">
              <a:rPr lang="en-GB" smtClean="0"/>
              <a:t>14/02/2018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844421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DC75CC-E77B-4F45-A922-C1FCD92DE82E}" type="datetimeFigureOut">
              <a:rPr lang="en-GB" smtClean="0"/>
              <a:t>14/02/2018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3461805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DC75CC-E77B-4F45-A922-C1FCD92DE82E}" type="datetimeFigureOut">
              <a:rPr lang="en-GB" smtClean="0"/>
              <a:t>14/02/2018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1346602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DC75CC-E77B-4F45-A922-C1FCD92DE82E}" type="datetimeFigureOut">
              <a:rPr lang="en-GB" smtClean="0"/>
              <a:t>14/02/2018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143116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DC75CC-E77B-4F45-A922-C1FCD92DE82E}" type="datetimeFigureOut">
              <a:rPr lang="en-GB" smtClean="0"/>
              <a:t>14/02/2018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3363996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9DC75CC-E77B-4F45-A922-C1FCD92DE82E}" type="datetimeFigureOut">
              <a:rPr lang="en-GB" smtClean="0"/>
              <a:t>14/02/2018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2497896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9DC75CC-E77B-4F45-A922-C1FCD92DE82E}" type="datetimeFigureOut">
              <a:rPr lang="en-GB" smtClean="0"/>
              <a:t>14/02/2018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3872840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9DC75CC-E77B-4F45-A922-C1FCD92DE82E}" type="datetimeFigureOut">
              <a:rPr lang="en-GB" smtClean="0"/>
              <a:t>14/02/2018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3698524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C75CC-E77B-4F45-A922-C1FCD92DE82E}" type="datetimeFigureOut">
              <a:rPr lang="en-GB" smtClean="0"/>
              <a:t>14/02/2018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1103158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DC75CC-E77B-4F45-A922-C1FCD92DE82E}" type="datetimeFigureOut">
              <a:rPr lang="en-GB" smtClean="0"/>
              <a:t>14/02/2018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637331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DC75CC-E77B-4F45-A922-C1FCD92DE82E}" type="datetimeFigureOut">
              <a:rPr lang="en-GB" smtClean="0"/>
              <a:t>14/02/2018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B48BF1-0308-409E-86A3-0023A3AA91F2}" type="slidenum">
              <a:rPr lang="en-GB" smtClean="0"/>
              <a:t>‹#›</a:t>
            </a:fld>
            <a:endParaRPr lang="en-GB"/>
          </a:p>
        </p:txBody>
      </p:sp>
    </p:spTree>
    <p:extLst>
      <p:ext uri="{BB962C8B-B14F-4D97-AF65-F5344CB8AC3E}">
        <p14:creationId xmlns:p14="http://schemas.microsoft.com/office/powerpoint/2010/main" val="724611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C75CC-E77B-4F45-A922-C1FCD92DE82E}" type="datetimeFigureOut">
              <a:rPr lang="en-GB" smtClean="0"/>
              <a:t>14/02/2018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48BF1-0308-409E-86A3-0023A3AA91F2}" type="slidenum">
              <a:rPr lang="en-GB" smtClean="0"/>
              <a:t>‹#›</a:t>
            </a:fld>
            <a:endParaRPr lang="en-GB"/>
          </a:p>
        </p:txBody>
      </p:sp>
    </p:spTree>
    <p:extLst>
      <p:ext uri="{BB962C8B-B14F-4D97-AF65-F5344CB8AC3E}">
        <p14:creationId xmlns:p14="http://schemas.microsoft.com/office/powerpoint/2010/main" val="2276593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amp;ehk=4cKDCOdUR5ocBg0QF7iUJg&amp;r=0&amp;pid=OfficeInsert"/><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amp;ehk=h9"/><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cie.org.uk/socialcaretv/video-player.asp?v=supervision02" TargetMode="External"/><Relationship Id="rId2" Type="http://schemas.openxmlformats.org/officeDocument/2006/relationships/hyperlink" Target="https://www.scie.org.uk/socialcaretv/video-player.asp?v=supervision01"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amp;ehk=iNC3wAylr2Ld97AcqJ9yRQ&amp;r=0&amp;pid=OfficeInsert"/><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jobs.ac.uk/careers-advice/managing-your-career/1318/what-is-continuing-professional-development-cp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amp;ehk=4cKDCOdUR5ocBg0QF7iUJg&amp;r=0&amp;pid=OfficeInsert"/><Relationship Id="rId2" Type="http://schemas.openxmlformats.org/officeDocument/2006/relationships/image" Target="../media/image2.jpg&amp;ehk=xJhW6qL2k9ViiVt8UCa3IQ&amp;r=0&amp;pid=OfficeInsert"/><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amp;ehk=4cKDCOdUR5ocBg0QF7iUJg&amp;r=0&amp;pid=OfficeInsert"/><Relationship Id="rId2" Type="http://schemas.openxmlformats.org/officeDocument/2006/relationships/hyperlink" Target="https://www.youtube.com/watch?v=eMbF_dKw3eY"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lPazmLm5igw&amp;index=5&amp;list=PL4OVAO3NSPYvuKxLmd3XfLT6osxWAs9zu"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www.skillsforcare.org.uk/Standards/Care-Quality-Commission-regulations/Care-Quality-Commission-regulations.asp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ystic-Fibrosis - Health &lt;strong&gt;Care Workers&lt;/strong&g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0835" y="308300"/>
            <a:ext cx="2200674" cy="2364363"/>
          </a:xfrm>
          <a:prstGeom prst="rect">
            <a:avLst/>
          </a:prstGeom>
        </p:spPr>
      </p:pic>
      <p:sp>
        <p:nvSpPr>
          <p:cNvPr id="2" name="Title 1"/>
          <p:cNvSpPr>
            <a:spLocks noGrp="1"/>
          </p:cNvSpPr>
          <p:nvPr>
            <p:ph type="ctrTitle"/>
          </p:nvPr>
        </p:nvSpPr>
        <p:spPr/>
        <p:txBody>
          <a:bodyPr/>
          <a:lstStyle/>
          <a:p>
            <a:r>
              <a:rPr lang="en-GB" dirty="0">
                <a:latin typeface="Comic Sans MS" panose="030F0702030302020204" pitchFamily="66" charset="0"/>
              </a:rPr>
              <a:t>Continuing Professional development</a:t>
            </a:r>
          </a:p>
        </p:txBody>
      </p:sp>
      <p:sp>
        <p:nvSpPr>
          <p:cNvPr id="3" name="Subtitle 2"/>
          <p:cNvSpPr>
            <a:spLocks noGrp="1"/>
          </p:cNvSpPr>
          <p:nvPr>
            <p:ph type="subTitle" idx="1"/>
          </p:nvPr>
        </p:nvSpPr>
        <p:spPr/>
        <p:txBody>
          <a:bodyPr>
            <a:normAutofit fontScale="92500" lnSpcReduction="20000"/>
          </a:bodyPr>
          <a:lstStyle/>
          <a:p>
            <a:r>
              <a:rPr lang="en-GB" dirty="0">
                <a:latin typeface="Comic Sans MS" panose="030F0702030302020204" pitchFamily="66" charset="0"/>
              </a:rPr>
              <a:t>Unit 44 </a:t>
            </a:r>
          </a:p>
          <a:p>
            <a:r>
              <a:rPr lang="en-GB" dirty="0">
                <a:latin typeface="Comic Sans MS" panose="030F0702030302020204" pitchFamily="66" charset="0"/>
              </a:rPr>
              <a:t>P5 – Explain how continuing development of staff influences practice in settings</a:t>
            </a:r>
          </a:p>
          <a:p>
            <a:r>
              <a:rPr lang="en-GB" dirty="0">
                <a:latin typeface="Comic Sans MS" panose="030F0702030302020204" pitchFamily="66" charset="0"/>
              </a:rPr>
              <a:t>M3 – Assess how continuing development of staff can enhance the care of patients/users of the service.</a:t>
            </a:r>
          </a:p>
        </p:txBody>
      </p:sp>
    </p:spTree>
    <p:extLst>
      <p:ext uri="{BB962C8B-B14F-4D97-AF65-F5344CB8AC3E}">
        <p14:creationId xmlns:p14="http://schemas.microsoft.com/office/powerpoint/2010/main" val="3223571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dirty="0">
                <a:latin typeface="Comic Sans MS" panose="030F0702030302020204" pitchFamily="66" charset="0"/>
              </a:rPr>
              <a:t>A joint statement from nursing, midwifery, and allied health professional bodies, in 2007, highlighted the importance of CPD for </a:t>
            </a:r>
            <a:r>
              <a:rPr lang="en-GB" dirty="0">
                <a:solidFill>
                  <a:srgbClr val="FF0000"/>
                </a:solidFill>
                <a:latin typeface="Comic Sans MS" panose="030F0702030302020204" pitchFamily="66" charset="0"/>
              </a:rPr>
              <a:t>improved quality care outcomes </a:t>
            </a:r>
            <a:r>
              <a:rPr lang="en-GB" dirty="0">
                <a:latin typeface="Comic Sans MS" panose="030F0702030302020204" pitchFamily="66" charset="0"/>
              </a:rPr>
              <a:t>and  the positive development of </a:t>
            </a:r>
            <a:r>
              <a:rPr lang="en-GB" dirty="0">
                <a:solidFill>
                  <a:srgbClr val="0070C0"/>
                </a:solidFill>
                <a:latin typeface="Comic Sans MS" panose="030F0702030302020204" pitchFamily="66" charset="0"/>
              </a:rPr>
              <a:t>healthcare workers</a:t>
            </a:r>
            <a:r>
              <a:rPr lang="en-GB" dirty="0">
                <a:latin typeface="Comic Sans MS" panose="030F0702030302020204" pitchFamily="66" charset="0"/>
              </a:rPr>
              <a:t>, who remain </a:t>
            </a:r>
            <a:r>
              <a:rPr lang="en-GB" dirty="0">
                <a:solidFill>
                  <a:srgbClr val="0070C0"/>
                </a:solidFill>
                <a:latin typeface="Comic Sans MS" panose="030F0702030302020204" pitchFamily="66" charset="0"/>
              </a:rPr>
              <a:t>more motivated and satisfied, when helped to engage in CPD</a:t>
            </a:r>
            <a:r>
              <a:rPr lang="en-GB" dirty="0">
                <a:latin typeface="Comic Sans MS" panose="030F0702030302020204" pitchFamily="66" charset="0"/>
              </a:rPr>
              <a:t> (RCN 2007). This statement identifies consensus from both government and regulatory bodies (</a:t>
            </a:r>
            <a:r>
              <a:rPr lang="en-GB" dirty="0" err="1">
                <a:latin typeface="Comic Sans MS" panose="030F0702030302020204" pitchFamily="66" charset="0"/>
              </a:rPr>
              <a:t>DoH</a:t>
            </a:r>
            <a:r>
              <a:rPr lang="en-GB" dirty="0">
                <a:latin typeface="Comic Sans MS" panose="030F0702030302020204" pitchFamily="66" charset="0"/>
              </a:rPr>
              <a:t> 1998, 2000a, 2000b, 2002, 2004; HCPC 2005)</a:t>
            </a:r>
          </a:p>
          <a:p>
            <a:endParaRPr lang="en-GB" dirty="0"/>
          </a:p>
          <a:p>
            <a:r>
              <a:rPr lang="en-GB" i="1" dirty="0">
                <a:solidFill>
                  <a:srgbClr val="FF0000"/>
                </a:solidFill>
              </a:rPr>
              <a:t>This document is on Connect</a:t>
            </a:r>
          </a:p>
        </p:txBody>
      </p:sp>
    </p:spTree>
    <p:extLst>
      <p:ext uri="{BB962C8B-B14F-4D97-AF65-F5344CB8AC3E}">
        <p14:creationId xmlns:p14="http://schemas.microsoft.com/office/powerpoint/2010/main" val="1320947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Ways in which adult social care workers can develop their skills</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latin typeface="Comic Sans MS" panose="030F0702030302020204" pitchFamily="66" charset="0"/>
              </a:rPr>
              <a:t>■ Classroom-delivered training</a:t>
            </a:r>
          </a:p>
          <a:p>
            <a:pPr marL="0" indent="0">
              <a:buNone/>
            </a:pPr>
            <a:r>
              <a:rPr lang="en-GB" dirty="0">
                <a:latin typeface="Comic Sans MS" panose="030F0702030302020204" pitchFamily="66" charset="0"/>
              </a:rPr>
              <a:t> ■ One to one knowledge sharing </a:t>
            </a:r>
          </a:p>
          <a:p>
            <a:pPr marL="0" indent="0">
              <a:buNone/>
            </a:pPr>
            <a:r>
              <a:rPr lang="en-GB" dirty="0">
                <a:latin typeface="Comic Sans MS" panose="030F0702030302020204" pitchFamily="66" charset="0"/>
              </a:rPr>
              <a:t>■ Workshops</a:t>
            </a:r>
          </a:p>
          <a:p>
            <a:pPr marL="0" indent="0">
              <a:buNone/>
            </a:pPr>
            <a:r>
              <a:rPr lang="en-GB" dirty="0">
                <a:latin typeface="Comic Sans MS" panose="030F0702030302020204" pitchFamily="66" charset="0"/>
              </a:rPr>
              <a:t> ■ Workbooks </a:t>
            </a:r>
          </a:p>
          <a:p>
            <a:pPr marL="0" indent="0">
              <a:buNone/>
            </a:pPr>
            <a:r>
              <a:rPr lang="en-GB" dirty="0">
                <a:latin typeface="Comic Sans MS" panose="030F0702030302020204" pitchFamily="66" charset="0"/>
              </a:rPr>
              <a:t>■ E-Learning</a:t>
            </a:r>
          </a:p>
          <a:p>
            <a:pPr marL="0" indent="0">
              <a:buNone/>
            </a:pPr>
            <a:r>
              <a:rPr lang="en-GB" dirty="0">
                <a:latin typeface="Comic Sans MS" panose="030F0702030302020204" pitchFamily="66" charset="0"/>
              </a:rPr>
              <a:t> ■ Research/reading </a:t>
            </a:r>
          </a:p>
          <a:p>
            <a:pPr marL="0" indent="0">
              <a:buNone/>
            </a:pPr>
            <a:r>
              <a:rPr lang="en-GB" dirty="0">
                <a:latin typeface="Comic Sans MS" panose="030F0702030302020204" pitchFamily="66" charset="0"/>
              </a:rPr>
              <a:t>■ Role-play</a:t>
            </a:r>
          </a:p>
          <a:p>
            <a:pPr marL="0" indent="0">
              <a:buNone/>
            </a:pPr>
            <a:r>
              <a:rPr lang="en-GB" dirty="0">
                <a:latin typeface="Comic Sans MS" panose="030F0702030302020204" pitchFamily="66" charset="0"/>
              </a:rPr>
              <a:t> ■ Mentoring/coaching </a:t>
            </a:r>
          </a:p>
          <a:p>
            <a:pPr marL="0" indent="0">
              <a:buNone/>
            </a:pPr>
            <a:r>
              <a:rPr lang="en-GB" dirty="0">
                <a:latin typeface="Comic Sans MS" panose="030F0702030302020204" pitchFamily="66" charset="0"/>
              </a:rPr>
              <a:t>■ Observing/shadowing </a:t>
            </a:r>
          </a:p>
          <a:p>
            <a:pPr marL="0" indent="0">
              <a:buNone/>
            </a:pPr>
            <a:r>
              <a:rPr lang="en-GB" dirty="0">
                <a:latin typeface="Comic Sans MS" panose="030F0702030302020204" pitchFamily="66" charset="0"/>
              </a:rPr>
              <a:t>■ Team discussions/knowledge sharing </a:t>
            </a:r>
          </a:p>
          <a:p>
            <a:endParaRPr lang="en-GB" dirty="0"/>
          </a:p>
        </p:txBody>
      </p:sp>
      <p:pic>
        <p:nvPicPr>
          <p:cNvPr id="4" name="Picture 3" descr="Home Health and Personal &lt;strong&gt;Care&lt;/strong&gt; Aide Overtim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01897" y="1571778"/>
            <a:ext cx="3210846" cy="2127823"/>
          </a:xfrm>
          <a:prstGeom prst="rect">
            <a:avLst/>
          </a:prstGeom>
        </p:spPr>
      </p:pic>
    </p:spTree>
    <p:extLst>
      <p:ext uri="{BB962C8B-B14F-4D97-AF65-F5344CB8AC3E}">
        <p14:creationId xmlns:p14="http://schemas.microsoft.com/office/powerpoint/2010/main" val="1727198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latin typeface="Comic Sans MS" panose="030F0702030302020204" pitchFamily="66" charset="0"/>
              </a:rPr>
              <a:t>Supervision as part of CPD</a:t>
            </a:r>
          </a:p>
        </p:txBody>
      </p:sp>
      <p:sp>
        <p:nvSpPr>
          <p:cNvPr id="3" name="Content Placeholder 2"/>
          <p:cNvSpPr>
            <a:spLocks noGrp="1"/>
          </p:cNvSpPr>
          <p:nvPr>
            <p:ph sz="half" idx="1"/>
          </p:nvPr>
        </p:nvSpPr>
        <p:spPr/>
        <p:txBody>
          <a:bodyPr>
            <a:normAutofit fontScale="92500" lnSpcReduction="10000"/>
          </a:bodyPr>
          <a:lstStyle/>
          <a:p>
            <a:r>
              <a:rPr lang="en-GB" dirty="0">
                <a:hlinkClick r:id="rId2"/>
              </a:rPr>
              <a:t>https://www.scie.org.uk/socialcaretv/video-player.asp?v=supervision01</a:t>
            </a:r>
            <a:endParaRPr lang="en-GB" dirty="0"/>
          </a:p>
          <a:p>
            <a:endParaRPr lang="en-GB" dirty="0"/>
          </a:p>
          <a:p>
            <a:endParaRPr lang="en-GB" dirty="0"/>
          </a:p>
          <a:p>
            <a:r>
              <a:rPr lang="en-GB" dirty="0">
                <a:hlinkClick r:id="rId3"/>
              </a:rPr>
              <a:t>https://www.scie.org.uk/socialcaretv/video-player.asp?v=supervision02</a:t>
            </a:r>
            <a:r>
              <a:rPr lang="en-GB" dirty="0"/>
              <a:t> </a:t>
            </a:r>
          </a:p>
        </p:txBody>
      </p:sp>
      <p:sp>
        <p:nvSpPr>
          <p:cNvPr id="5" name="Content Placeholder 4"/>
          <p:cNvSpPr>
            <a:spLocks noGrp="1"/>
          </p:cNvSpPr>
          <p:nvPr>
            <p:ph sz="half" idx="2"/>
          </p:nvPr>
        </p:nvSpPr>
        <p:spPr/>
        <p:txBody>
          <a:bodyPr>
            <a:normAutofit fontScale="92500" lnSpcReduction="10000"/>
          </a:bodyPr>
          <a:lstStyle/>
          <a:p>
            <a:r>
              <a:rPr lang="en-GB" dirty="0">
                <a:latin typeface="Comic Sans MS" panose="030F0702030302020204" pitchFamily="66" charset="0"/>
              </a:rPr>
              <a:t>1) Supervision works best when it occurs regularly, is based on a respectful relationship and is embedded in an organisation’s culture.</a:t>
            </a:r>
          </a:p>
          <a:p>
            <a:r>
              <a:rPr lang="en-GB" dirty="0">
                <a:latin typeface="Comic Sans MS" panose="030F0702030302020204" pitchFamily="66" charset="0"/>
              </a:rPr>
              <a:t>2) Good supervision can improve outcomes for people who use services by allowing people to reflect on the care they are providing.</a:t>
            </a:r>
            <a:br>
              <a:rPr lang="en-GB" dirty="0">
                <a:latin typeface="Comic Sans MS" panose="030F0702030302020204" pitchFamily="66" charset="0"/>
              </a:rPr>
            </a:br>
            <a:br>
              <a:rPr lang="en-GB" dirty="0">
                <a:latin typeface="Comic Sans MS" panose="030F0702030302020204" pitchFamily="66" charset="0"/>
              </a:rPr>
            </a:br>
            <a:r>
              <a:rPr lang="en-GB" dirty="0">
                <a:latin typeface="Comic Sans MS" panose="030F0702030302020204" pitchFamily="66" charset="0"/>
              </a:rPr>
              <a:t>3) Training is important to support good supervisors. </a:t>
            </a:r>
          </a:p>
        </p:txBody>
      </p:sp>
    </p:spTree>
    <p:extLst>
      <p:ext uri="{BB962C8B-B14F-4D97-AF65-F5344CB8AC3E}">
        <p14:creationId xmlns:p14="http://schemas.microsoft.com/office/powerpoint/2010/main" val="1507024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How can continuing development of staff influence practice in settings?</a:t>
            </a:r>
          </a:p>
        </p:txBody>
      </p:sp>
      <p:sp>
        <p:nvSpPr>
          <p:cNvPr id="3" name="Content Placeholder 2"/>
          <p:cNvSpPr>
            <a:spLocks noGrp="1"/>
          </p:cNvSpPr>
          <p:nvPr>
            <p:ph idx="1"/>
          </p:nvPr>
        </p:nvSpPr>
        <p:spPr/>
        <p:txBody>
          <a:bodyPr/>
          <a:lstStyle/>
          <a:p>
            <a:r>
              <a:rPr lang="en-GB" dirty="0">
                <a:latin typeface="Comic Sans MS" panose="030F0702030302020204" pitchFamily="66" charset="0"/>
              </a:rPr>
              <a:t>Continuing Professional Development (CPD) is crucial for enabling individual practitioners to gain a deeper understanding of what it means to be a professional along with greater appreciation of the implications and impacts of their work on the </a:t>
            </a:r>
            <a:r>
              <a:rPr lang="en-GB" dirty="0">
                <a:solidFill>
                  <a:srgbClr val="FF0000"/>
                </a:solidFill>
                <a:latin typeface="Comic Sans MS" panose="030F0702030302020204" pitchFamily="66" charset="0"/>
              </a:rPr>
              <a:t>delivery of person centred safe and effective evidence informed care</a:t>
            </a:r>
            <a:r>
              <a:rPr lang="en-GB" dirty="0">
                <a:latin typeface="Comic Sans MS" panose="030F0702030302020204" pitchFamily="66" charset="0"/>
              </a:rPr>
              <a:t>. </a:t>
            </a:r>
          </a:p>
          <a:p>
            <a:r>
              <a:rPr lang="en-GB" dirty="0">
                <a:latin typeface="Comic Sans MS" panose="030F0702030302020204" pitchFamily="66" charset="0"/>
              </a:rPr>
              <a:t>Continuing education is intended to ensure healthcare &amp; social  practitioners’ </a:t>
            </a:r>
            <a:r>
              <a:rPr lang="en-GB" dirty="0">
                <a:solidFill>
                  <a:srgbClr val="FF0000"/>
                </a:solidFill>
                <a:latin typeface="Comic Sans MS" panose="030F0702030302020204" pitchFamily="66" charset="0"/>
              </a:rPr>
              <a:t>knowledge is current  and in line with evidence based practice.</a:t>
            </a:r>
          </a:p>
        </p:txBody>
      </p:sp>
    </p:spTree>
    <p:extLst>
      <p:ext uri="{BB962C8B-B14F-4D97-AF65-F5344CB8AC3E}">
        <p14:creationId xmlns:p14="http://schemas.microsoft.com/office/powerpoint/2010/main" val="3332049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3101"/>
          </a:xfrm>
        </p:spPr>
        <p:txBody>
          <a:bodyPr>
            <a:normAutofit/>
          </a:bodyPr>
          <a:lstStyle/>
          <a:p>
            <a:r>
              <a:rPr lang="en-GB" sz="3200" dirty="0">
                <a:latin typeface="Comic Sans MS" panose="030F0702030302020204" pitchFamily="66" charset="0"/>
              </a:rPr>
              <a:t>Assessing the effectiveness Of CPD in influencing practice in H&amp;SC</a:t>
            </a:r>
          </a:p>
        </p:txBody>
      </p:sp>
      <p:sp>
        <p:nvSpPr>
          <p:cNvPr id="3" name="Content Placeholder 2"/>
          <p:cNvSpPr>
            <a:spLocks noGrp="1"/>
          </p:cNvSpPr>
          <p:nvPr>
            <p:ph idx="1"/>
          </p:nvPr>
        </p:nvSpPr>
        <p:spPr>
          <a:xfrm>
            <a:off x="397565" y="1563756"/>
            <a:ext cx="11463131" cy="4969565"/>
          </a:xfrm>
        </p:spPr>
        <p:txBody>
          <a:bodyPr>
            <a:normAutofit fontScale="47500" lnSpcReduction="20000"/>
          </a:bodyPr>
          <a:lstStyle/>
          <a:p>
            <a:r>
              <a:rPr lang="en-GB" sz="4400" dirty="0">
                <a:latin typeface="Comic Sans MS" panose="030F0702030302020204" pitchFamily="66" charset="0"/>
              </a:rPr>
              <a:t>Educational meetings are commonly used for continuing medical education with the aim of improving professional practice and, thereby, patient outcomes. Educational meetings include courses, conferences, lectures, workshops &amp; seminars.</a:t>
            </a:r>
          </a:p>
          <a:p>
            <a:r>
              <a:rPr lang="en-GB" sz="4400" dirty="0">
                <a:latin typeface="Comic Sans MS" panose="030F0702030302020204" pitchFamily="66" charset="0"/>
              </a:rPr>
              <a:t>Eighty-one trials that evaluated the effects of educational meetings were included in this review. Based on these studies, we concluded that educational meetings alone or combined with other interventions can improve professional practice and the achievement of treatment goals by patients. The effect on professional practice tended to be small but varied between studies, and the effect on patient outcomes was generally less. It is not possible to explain the observed differences in effect with conﬁdence but it appeared that higher attendance at the meetings was associated with greater effects, that mixed interactive and didactic education was more effective than either alone, and that the effects were less for more complex behaviours and less serious outcomes. </a:t>
            </a:r>
          </a:p>
          <a:p>
            <a:endParaRPr lang="en-GB" sz="3800" dirty="0">
              <a:latin typeface="Comic Sans MS" panose="030F0702030302020204" pitchFamily="66" charset="0"/>
            </a:endParaRPr>
          </a:p>
          <a:p>
            <a:pPr marL="0" indent="0">
              <a:buNone/>
            </a:pPr>
            <a:r>
              <a:rPr lang="en-GB" sz="3400" dirty="0">
                <a:latin typeface="Comic Sans MS" panose="030F0702030302020204" pitchFamily="66" charset="0"/>
              </a:rPr>
              <a:t>REF: </a:t>
            </a:r>
            <a:r>
              <a:rPr lang="en-GB" sz="3400" dirty="0" err="1">
                <a:latin typeface="Comic Sans MS" panose="030F0702030302020204" pitchFamily="66" charset="0"/>
              </a:rPr>
              <a:t>Forsetlund</a:t>
            </a:r>
            <a:r>
              <a:rPr lang="en-GB" sz="3400" dirty="0">
                <a:latin typeface="Comic Sans MS" panose="030F0702030302020204" pitchFamily="66" charset="0"/>
              </a:rPr>
              <a:t> L et al (2009) Continuing education meetings and workshops: effects on professional practice and health care outcomes. </a:t>
            </a:r>
          </a:p>
          <a:p>
            <a:pPr marL="0" indent="0">
              <a:buNone/>
            </a:pPr>
            <a:r>
              <a:rPr lang="en-GB" sz="3400" dirty="0">
                <a:latin typeface="Comic Sans MS" panose="030F0702030302020204" pitchFamily="66" charset="0"/>
              </a:rPr>
              <a:t>Cochrane Database of Systematic Reviews 2009, Issue 2. .</a:t>
            </a:r>
          </a:p>
          <a:p>
            <a:endParaRPr lang="en-GB" dirty="0"/>
          </a:p>
        </p:txBody>
      </p:sp>
    </p:spTree>
    <p:extLst>
      <p:ext uri="{BB962C8B-B14F-4D97-AF65-F5344CB8AC3E}">
        <p14:creationId xmlns:p14="http://schemas.microsoft.com/office/powerpoint/2010/main" val="1881201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8539"/>
            <a:ext cx="10515600" cy="1152939"/>
          </a:xfrm>
        </p:spPr>
        <p:txBody>
          <a:bodyPr>
            <a:normAutofit fontScale="90000"/>
          </a:bodyPr>
          <a:lstStyle/>
          <a:p>
            <a:br>
              <a:rPr lang="en-GB" sz="4000" b="1" dirty="0">
                <a:latin typeface="Comic Sans MS" panose="030F0702030302020204" pitchFamily="66" charset="0"/>
              </a:rPr>
            </a:br>
            <a:r>
              <a:rPr lang="en-GB" sz="4000" b="1" dirty="0">
                <a:latin typeface="Comic Sans MS" panose="030F0702030302020204" pitchFamily="66" charset="0"/>
              </a:rPr>
              <a:t>Using Continuing Professional Development for quality patient care -25 August 2015</a:t>
            </a:r>
            <a:br>
              <a:rPr lang="en-GB" b="1" dirty="0">
                <a:latin typeface="Comic Sans MS" panose="030F0702030302020204" pitchFamily="66" charset="0"/>
              </a:rPr>
            </a:br>
            <a:endParaRPr lang="en-GB" dirty="0"/>
          </a:p>
        </p:txBody>
      </p:sp>
      <p:sp>
        <p:nvSpPr>
          <p:cNvPr id="3" name="Content Placeholder 2"/>
          <p:cNvSpPr>
            <a:spLocks noGrp="1"/>
          </p:cNvSpPr>
          <p:nvPr>
            <p:ph idx="1"/>
          </p:nvPr>
        </p:nvSpPr>
        <p:spPr>
          <a:xfrm>
            <a:off x="838200" y="1391478"/>
            <a:ext cx="10515600" cy="4785485"/>
          </a:xfrm>
        </p:spPr>
        <p:txBody>
          <a:bodyPr>
            <a:normAutofit fontScale="77500" lnSpcReduction="20000"/>
          </a:bodyPr>
          <a:lstStyle/>
          <a:p>
            <a:r>
              <a:rPr lang="en-GB" sz="3100" dirty="0">
                <a:latin typeface="Comic Sans MS" panose="030F0702030302020204" pitchFamily="66" charset="0"/>
              </a:rPr>
              <a:t>Carrie Jackson, Director of the England Centre for Practice Development, said: “The workplace and the culture within it can have either a positive or negative effect upon the success of CPD in developing the skills of professional staff to improve the care offered within hospitals”.</a:t>
            </a:r>
          </a:p>
          <a:p>
            <a:r>
              <a:rPr lang="en-GB" sz="3100" dirty="0">
                <a:latin typeface="Comic Sans MS" panose="030F0702030302020204" pitchFamily="66" charset="0"/>
              </a:rPr>
              <a:t>“The main purpose of CPD is to deliver safe, person centred care to patients in hospital and provide effective evidence informed care in the workplace.”</a:t>
            </a:r>
          </a:p>
          <a:p>
            <a:r>
              <a:rPr lang="en-GB" sz="3100" dirty="0">
                <a:latin typeface="Comic Sans MS" panose="030F0702030302020204" pitchFamily="66" charset="0"/>
              </a:rPr>
              <a:t>“Our findings suggest that the focus of the development of an individual professional practitioner should be seen in the context of them as a team leader. So it is not only the individual that reaps the benefits of enhanced knowledge and skills,  but that they are encouraged to pass the changes onto other staff members within their team which will enhance the whole team’s effectiveness  within the workplace.”</a:t>
            </a:r>
          </a:p>
          <a:p>
            <a:r>
              <a:rPr lang="en-GB" b="1" dirty="0">
                <a:latin typeface="Comic Sans MS" panose="030F0702030302020204" pitchFamily="66" charset="0"/>
              </a:rPr>
              <a:t>https://www.canterbury.ac.uk/news-centre/press-releases/2015/using-continuing-professional-development-for-quality-patient-care.aspx</a:t>
            </a:r>
          </a:p>
          <a:p>
            <a:endParaRPr lang="en-GB" dirty="0"/>
          </a:p>
        </p:txBody>
      </p:sp>
    </p:spTree>
    <p:extLst>
      <p:ext uri="{BB962C8B-B14F-4D97-AF65-F5344CB8AC3E}">
        <p14:creationId xmlns:p14="http://schemas.microsoft.com/office/powerpoint/2010/main" val="2128661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Individual reading and note taking</a:t>
            </a:r>
          </a:p>
        </p:txBody>
      </p:sp>
      <p:sp>
        <p:nvSpPr>
          <p:cNvPr id="3" name="Content Placeholder 2"/>
          <p:cNvSpPr>
            <a:spLocks noGrp="1"/>
          </p:cNvSpPr>
          <p:nvPr>
            <p:ph idx="1"/>
          </p:nvPr>
        </p:nvSpPr>
        <p:spPr/>
        <p:txBody>
          <a:bodyPr/>
          <a:lstStyle/>
          <a:p>
            <a:r>
              <a:rPr lang="en-GB" dirty="0">
                <a:latin typeface="Comic Sans MS" panose="030F0702030302020204" pitchFamily="66" charset="0"/>
              </a:rPr>
              <a:t>Using the documents on Connect </a:t>
            </a:r>
          </a:p>
          <a:p>
            <a:r>
              <a:rPr lang="en-GB" dirty="0">
                <a:latin typeface="Comic Sans MS" panose="030F0702030302020204" pitchFamily="66" charset="0"/>
              </a:rPr>
              <a:t>Make your own notes to assist your understanding of continuing learning &amp; development in Health &amp; Social Care.</a:t>
            </a:r>
          </a:p>
        </p:txBody>
      </p:sp>
      <p:pic>
        <p:nvPicPr>
          <p:cNvPr id="4" name="Picture 3" descr="HoGGPAT - Free Resourc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3556" y="3952568"/>
            <a:ext cx="5240018" cy="2224395"/>
          </a:xfrm>
          <a:prstGeom prst="rect">
            <a:avLst/>
          </a:prstGeom>
        </p:spPr>
      </p:pic>
    </p:spTree>
    <p:extLst>
      <p:ext uri="{BB962C8B-B14F-4D97-AF65-F5344CB8AC3E}">
        <p14:creationId xmlns:p14="http://schemas.microsoft.com/office/powerpoint/2010/main" val="841583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anose="030F0702030302020204" pitchFamily="66" charset="0"/>
              </a:rPr>
              <a:t>What is continuing professional development?</a:t>
            </a:r>
          </a:p>
        </p:txBody>
      </p:sp>
      <p:sp>
        <p:nvSpPr>
          <p:cNvPr id="3" name="Content Placeholder 2"/>
          <p:cNvSpPr>
            <a:spLocks noGrp="1"/>
          </p:cNvSpPr>
          <p:nvPr>
            <p:ph idx="1"/>
          </p:nvPr>
        </p:nvSpPr>
        <p:spPr>
          <a:xfrm>
            <a:off x="364434" y="1690688"/>
            <a:ext cx="11463131" cy="4351338"/>
          </a:xfrm>
        </p:spPr>
        <p:txBody>
          <a:bodyPr>
            <a:normAutofit/>
          </a:bodyPr>
          <a:lstStyle/>
          <a:p>
            <a:pPr marL="0" indent="0">
              <a:buNone/>
            </a:pPr>
            <a:r>
              <a:rPr lang="en-US" dirty="0"/>
              <a:t>“</a:t>
            </a:r>
            <a:r>
              <a:rPr lang="en-US" dirty="0">
                <a:latin typeface="Comic Sans MS" panose="030F0702030302020204" pitchFamily="66" charset="0"/>
              </a:rPr>
              <a:t>This refers to the process of tracking and documenting the skills, knowledge and experience that you gain both formally and informally as you work, beyond any initial training. It's a record of what you experience, learn and then apply. The term is generally used to mean a physical folder or portfolio documenting your development as a professional.”</a:t>
            </a:r>
          </a:p>
          <a:p>
            <a:r>
              <a:rPr lang="en-US" sz="2400" dirty="0">
                <a:latin typeface="Comic Sans MS" panose="030F0702030302020204" pitchFamily="66" charset="0"/>
              </a:rPr>
              <a:t>Allen M (2009)</a:t>
            </a:r>
            <a:r>
              <a:rPr lang="en-US" sz="2400" b="1" dirty="0">
                <a:latin typeface="Comic Sans MS" panose="030F0702030302020204" pitchFamily="66" charset="0"/>
              </a:rPr>
              <a:t> What is Continuing Professional Development (CPD)?</a:t>
            </a:r>
            <a:r>
              <a:rPr lang="en-US" b="1" dirty="0">
                <a:latin typeface="Comic Sans MS" panose="030F0702030302020204" pitchFamily="66" charset="0"/>
              </a:rPr>
              <a:t> </a:t>
            </a:r>
            <a:r>
              <a:rPr lang="en-US" sz="2000" b="1" dirty="0">
                <a:latin typeface="Comic Sans MS" panose="030F0702030302020204" pitchFamily="66" charset="0"/>
                <a:hlinkClick r:id="rId2"/>
              </a:rPr>
              <a:t>http://www.jobs.ac.uk/careers-advice/managing-your-career/1318/what-is-continuing-professional-development-cpd</a:t>
            </a:r>
            <a:r>
              <a:rPr lang="en-US" sz="2000" b="1" dirty="0">
                <a:latin typeface="Comic Sans MS" panose="030F0702030302020204" pitchFamily="66" charset="0"/>
              </a:rPr>
              <a:t> </a:t>
            </a:r>
            <a:endParaRPr lang="en-GB" sz="2000" dirty="0">
              <a:latin typeface="Comic Sans MS" panose="030F0702030302020204" pitchFamily="66" charset="0"/>
            </a:endParaRPr>
          </a:p>
        </p:txBody>
      </p:sp>
    </p:spTree>
    <p:extLst>
      <p:ext uri="{BB962C8B-B14F-4D97-AF65-F5344CB8AC3E}">
        <p14:creationId xmlns:p14="http://schemas.microsoft.com/office/powerpoint/2010/main" val="2992203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Health &amp; Care Professions Council (HCPC) definition of CPD</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“We define continuing professional development (CPD) as ‘a range of learning activities through which health and care professionals maintain and develop throughout their career to ensure that they retain their capacity to practice safely and effectively within their evolving scope of practice.”</a:t>
            </a:r>
          </a:p>
          <a:p>
            <a:r>
              <a:rPr lang="en-GB" dirty="0"/>
              <a:t>http://www.hcpc-uk.co.uk/registrants/cpd/</a:t>
            </a:r>
          </a:p>
          <a:p>
            <a:pPr marL="0" indent="0">
              <a:buNone/>
            </a:pPr>
            <a:endParaRPr lang="en-GB" dirty="0">
              <a:latin typeface="Comic Sans MS" panose="030F0702030302020204" pitchFamily="66" charset="0"/>
            </a:endParaRPr>
          </a:p>
        </p:txBody>
      </p:sp>
      <p:pic>
        <p:nvPicPr>
          <p:cNvPr id="4" name="Picture 3" descr="Not all &lt;strong&gt;care workers&lt;/strong&gt; prey on the weak – but some are more prone to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4274855"/>
            <a:ext cx="2848897" cy="1902108"/>
          </a:xfrm>
          <a:prstGeom prst="rect">
            <a:avLst/>
          </a:prstGeom>
        </p:spPr>
      </p:pic>
      <p:pic>
        <p:nvPicPr>
          <p:cNvPr id="5" name="Picture 4" descr="Cystic-Fibrosis - Health &lt;strong&gt;Care Workers&lt;/strong&g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0074" y="4303120"/>
            <a:ext cx="2483726" cy="1873843"/>
          </a:xfrm>
          <a:prstGeom prst="rect">
            <a:avLst/>
          </a:prstGeom>
        </p:spPr>
      </p:pic>
    </p:spTree>
    <p:extLst>
      <p:ext uri="{BB962C8B-B14F-4D97-AF65-F5344CB8AC3E}">
        <p14:creationId xmlns:p14="http://schemas.microsoft.com/office/powerpoint/2010/main" val="297431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Another definition</a:t>
            </a:r>
          </a:p>
        </p:txBody>
      </p:sp>
      <p:sp>
        <p:nvSpPr>
          <p:cNvPr id="3" name="Content Placeholder 2"/>
          <p:cNvSpPr>
            <a:spLocks noGrp="1"/>
          </p:cNvSpPr>
          <p:nvPr>
            <p:ph idx="1"/>
          </p:nvPr>
        </p:nvSpPr>
        <p:spPr/>
        <p:txBody>
          <a:bodyPr>
            <a:normAutofit/>
          </a:bodyPr>
          <a:lstStyle/>
          <a:p>
            <a:pPr marL="0" indent="0">
              <a:buNone/>
            </a:pPr>
            <a:r>
              <a:rPr lang="en-GB" sz="2400" dirty="0">
                <a:latin typeface="Comic Sans MS" panose="030F0702030302020204" pitchFamily="66" charset="0"/>
              </a:rPr>
              <a:t>Skills for Care, the Children’s Workforce Development Council (CWDC) and partners define CPD as an ongoing, planned learning and development process that enables workers to expand and fulfil their potential contributing to work-based and personal development. It can be applied or assessed against competences and organisational performance and         includes any activity that increases knowledge, experience and understanding, improves performance and contributes to lifelong learning. It ensures continuing confidence and competence, particularly in ever-changing environments.</a:t>
            </a:r>
          </a:p>
          <a:p>
            <a:pPr marL="0" indent="0">
              <a:buNone/>
            </a:pPr>
            <a:r>
              <a:rPr lang="en-GB" sz="2400" dirty="0">
                <a:latin typeface="Comic Sans MS" panose="030F0702030302020204" pitchFamily="66" charset="0"/>
              </a:rPr>
              <a:t> Fran McDonnell and Harry </a:t>
            </a:r>
            <a:r>
              <a:rPr lang="en-GB" sz="2400" dirty="0" err="1">
                <a:latin typeface="Comic Sans MS" panose="030F0702030302020204" pitchFamily="66" charset="0"/>
              </a:rPr>
              <a:t>Zutshi</a:t>
            </a:r>
            <a:r>
              <a:rPr lang="en-GB" sz="2400" dirty="0">
                <a:latin typeface="Comic Sans MS" panose="030F0702030302020204" pitchFamily="66" charset="0"/>
              </a:rPr>
              <a:t> (2006) Continuing Professional Development strategy  for the social care workforce. Skills for care.</a:t>
            </a:r>
          </a:p>
        </p:txBody>
      </p:sp>
    </p:spTree>
    <p:extLst>
      <p:ext uri="{BB962C8B-B14F-4D97-AF65-F5344CB8AC3E}">
        <p14:creationId xmlns:p14="http://schemas.microsoft.com/office/powerpoint/2010/main" val="3640959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Professional Requirements for CPD. </a:t>
            </a:r>
          </a:p>
        </p:txBody>
      </p:sp>
      <p:sp>
        <p:nvSpPr>
          <p:cNvPr id="3" name="Content Placeholder 2"/>
          <p:cNvSpPr>
            <a:spLocks noGrp="1"/>
          </p:cNvSpPr>
          <p:nvPr>
            <p:ph sz="half" idx="1"/>
          </p:nvPr>
        </p:nvSpPr>
        <p:spPr>
          <a:xfrm>
            <a:off x="838199" y="1690688"/>
            <a:ext cx="6410739" cy="4486275"/>
          </a:xfrm>
        </p:spPr>
        <p:txBody>
          <a:bodyPr>
            <a:normAutofit fontScale="55000" lnSpcReduction="20000"/>
          </a:bodyPr>
          <a:lstStyle/>
          <a:p>
            <a:r>
              <a:rPr lang="en-US" sz="5100" dirty="0">
                <a:latin typeface="Comic Sans MS" panose="030F0702030302020204" pitchFamily="66" charset="0"/>
              </a:rPr>
              <a:t>CPD may be a requirement of membership of a professional body. </a:t>
            </a:r>
          </a:p>
          <a:p>
            <a:r>
              <a:rPr lang="en-US" sz="5100" dirty="0">
                <a:latin typeface="Comic Sans MS" panose="030F0702030302020204" pitchFamily="66" charset="0"/>
              </a:rPr>
              <a:t>At it’s core it is the personal responsibility of professionals to keep their knowledge and skills current enabling them to deliver the high quality of service that safeguards the public and meets the expectations of service users and the requirements of their profession. (continuing professional development.org 2017)</a:t>
            </a:r>
          </a:p>
          <a:p>
            <a:endParaRPr lang="en-US" sz="3600" dirty="0">
              <a:latin typeface="Comic Sans MS" panose="030F0702030302020204" pitchFamily="66" charset="0"/>
            </a:endParaRPr>
          </a:p>
          <a:p>
            <a:endParaRPr lang="en-GB" dirty="0"/>
          </a:p>
        </p:txBody>
      </p:sp>
      <p:sp>
        <p:nvSpPr>
          <p:cNvPr id="5" name="TextBox 4"/>
          <p:cNvSpPr txBox="1"/>
          <p:nvPr/>
        </p:nvSpPr>
        <p:spPr>
          <a:xfrm>
            <a:off x="8017565" y="1855304"/>
            <a:ext cx="3882887" cy="3108543"/>
          </a:xfrm>
          <a:prstGeom prst="rect">
            <a:avLst/>
          </a:prstGeom>
          <a:noFill/>
        </p:spPr>
        <p:txBody>
          <a:bodyPr wrap="square" rtlCol="0">
            <a:spAutoFit/>
          </a:bodyPr>
          <a:lstStyle/>
          <a:p>
            <a:r>
              <a:rPr lang="en-GB" sz="2800" dirty="0">
                <a:latin typeface="Comic Sans MS" panose="030F0702030302020204" pitchFamily="66" charset="0"/>
              </a:rPr>
              <a:t>NMC – revalidation</a:t>
            </a:r>
          </a:p>
          <a:p>
            <a:r>
              <a:rPr lang="en-GB" sz="2800" dirty="0">
                <a:latin typeface="Comic Sans MS" panose="030F0702030302020204" pitchFamily="66" charset="0"/>
                <a:hlinkClick r:id="rId2"/>
              </a:rPr>
              <a:t>https://www.youtube.com/watch?v=eMbF_dKw3eY</a:t>
            </a:r>
            <a:r>
              <a:rPr lang="en-GB" sz="2800" dirty="0">
                <a:latin typeface="Comic Sans MS" panose="030F0702030302020204" pitchFamily="66" charset="0"/>
              </a:rPr>
              <a:t> </a:t>
            </a:r>
          </a:p>
          <a:p>
            <a:endParaRPr lang="en-GB" sz="2800" dirty="0">
              <a:latin typeface="Comic Sans MS" panose="030F0702030302020204" pitchFamily="66" charset="0"/>
            </a:endParaRPr>
          </a:p>
          <a:p>
            <a:endParaRPr lang="en-GB" sz="2800" dirty="0">
              <a:latin typeface="Comic Sans MS" panose="030F0702030302020204" pitchFamily="66" charset="0"/>
            </a:endParaRPr>
          </a:p>
          <a:p>
            <a:endParaRPr lang="en-GB" sz="2800" dirty="0">
              <a:latin typeface="Comic Sans MS" panose="030F0702030302020204" pitchFamily="66" charset="0"/>
            </a:endParaRPr>
          </a:p>
        </p:txBody>
      </p:sp>
      <p:sp>
        <p:nvSpPr>
          <p:cNvPr id="6" name="TextBox 5"/>
          <p:cNvSpPr txBox="1"/>
          <p:nvPr/>
        </p:nvSpPr>
        <p:spPr>
          <a:xfrm>
            <a:off x="8017564" y="4271350"/>
            <a:ext cx="3882887" cy="523220"/>
          </a:xfrm>
          <a:prstGeom prst="rect">
            <a:avLst/>
          </a:prstGeom>
          <a:noFill/>
        </p:spPr>
        <p:txBody>
          <a:bodyPr wrap="square" rtlCol="0">
            <a:spAutoFit/>
          </a:bodyPr>
          <a:lstStyle/>
          <a:p>
            <a:r>
              <a:rPr lang="en-GB" sz="2800" dirty="0">
                <a:latin typeface="Comic Sans MS" panose="030F0702030302020204" pitchFamily="66" charset="0"/>
              </a:rPr>
              <a:t>HCPC</a:t>
            </a:r>
          </a:p>
        </p:txBody>
      </p:sp>
      <p:pic>
        <p:nvPicPr>
          <p:cNvPr id="7" name="Picture 6" descr="Cystic-Fibrosis - &lt;strong&gt;Health Care Workers&lt;/strong&g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4345" y="5391807"/>
            <a:ext cx="2968549" cy="1247532"/>
          </a:xfrm>
          <a:prstGeom prst="rect">
            <a:avLst/>
          </a:prstGeom>
        </p:spPr>
      </p:pic>
    </p:spTree>
    <p:extLst>
      <p:ext uri="{BB962C8B-B14F-4D97-AF65-F5344CB8AC3E}">
        <p14:creationId xmlns:p14="http://schemas.microsoft.com/office/powerpoint/2010/main" val="125741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Research supporting CPD in nursing</a:t>
            </a:r>
          </a:p>
        </p:txBody>
      </p:sp>
      <p:sp>
        <p:nvSpPr>
          <p:cNvPr id="3" name="Content Placeholder 2"/>
          <p:cNvSpPr>
            <a:spLocks noGrp="1"/>
          </p:cNvSpPr>
          <p:nvPr>
            <p:ph idx="1"/>
          </p:nvPr>
        </p:nvSpPr>
        <p:spPr/>
        <p:txBody>
          <a:bodyPr>
            <a:normAutofit fontScale="77500" lnSpcReduction="20000"/>
          </a:bodyPr>
          <a:lstStyle/>
          <a:p>
            <a:r>
              <a:rPr lang="en-GB" sz="3300" dirty="0">
                <a:latin typeface="Comic Sans MS" panose="030F0702030302020204" pitchFamily="66" charset="0"/>
              </a:rPr>
              <a:t>Continuing professional development (CPD) of nurses is considered to be increasingly necessary to keep abreast of rapid changes in patient care due to advancements in knowledge and technology (</a:t>
            </a:r>
            <a:r>
              <a:rPr lang="en-GB" sz="3300" dirty="0" err="1">
                <a:latin typeface="Comic Sans MS" panose="030F0702030302020204" pitchFamily="66" charset="0"/>
              </a:rPr>
              <a:t>Atack</a:t>
            </a:r>
            <a:r>
              <a:rPr lang="en-GB" sz="3300" dirty="0">
                <a:latin typeface="Comic Sans MS" panose="030F0702030302020204" pitchFamily="66" charset="0"/>
              </a:rPr>
              <a:t> 2003, </a:t>
            </a:r>
            <a:r>
              <a:rPr lang="en-GB" sz="3300" dirty="0" err="1">
                <a:latin typeface="Comic Sans MS" panose="030F0702030302020204" pitchFamily="66" charset="0"/>
              </a:rPr>
              <a:t>Berings</a:t>
            </a:r>
            <a:r>
              <a:rPr lang="en-GB" sz="3300" dirty="0">
                <a:latin typeface="Comic Sans MS" panose="030F0702030302020204" pitchFamily="66" charset="0"/>
              </a:rPr>
              <a:t> 2006, </a:t>
            </a:r>
            <a:r>
              <a:rPr lang="en-GB" sz="3300" dirty="0" err="1">
                <a:latin typeface="Comic Sans MS" panose="030F0702030302020204" pitchFamily="66" charset="0"/>
              </a:rPr>
              <a:t>Gopee</a:t>
            </a:r>
            <a:r>
              <a:rPr lang="en-GB" sz="3300" dirty="0">
                <a:latin typeface="Comic Sans MS" panose="030F0702030302020204" pitchFamily="66" charset="0"/>
              </a:rPr>
              <a:t> 2001). </a:t>
            </a:r>
          </a:p>
          <a:p>
            <a:r>
              <a:rPr lang="en-GB" sz="3300" dirty="0">
                <a:latin typeface="Comic Sans MS" panose="030F0702030302020204" pitchFamily="66" charset="0"/>
              </a:rPr>
              <a:t>It also contributes to a nurses’ job satisfaction and commitment (</a:t>
            </a:r>
            <a:r>
              <a:rPr lang="en-GB" sz="3300" dirty="0" err="1">
                <a:latin typeface="Comic Sans MS" panose="030F0702030302020204" pitchFamily="66" charset="0"/>
              </a:rPr>
              <a:t>Berings</a:t>
            </a:r>
            <a:r>
              <a:rPr lang="en-GB" sz="3300" dirty="0">
                <a:latin typeface="Comic Sans MS" panose="030F0702030302020204" pitchFamily="66" charset="0"/>
              </a:rPr>
              <a:t> 2006, </a:t>
            </a:r>
            <a:r>
              <a:rPr lang="en-GB" sz="3300" dirty="0" err="1">
                <a:latin typeface="Comic Sans MS" panose="030F0702030302020204" pitchFamily="66" charset="0"/>
              </a:rPr>
              <a:t>Chien</a:t>
            </a:r>
            <a:r>
              <a:rPr lang="en-GB" sz="3300" dirty="0">
                <a:latin typeface="Comic Sans MS" panose="030F0702030302020204" pitchFamily="66" charset="0"/>
              </a:rPr>
              <a:t>, Chou &amp; Hung 2008). </a:t>
            </a:r>
          </a:p>
          <a:p>
            <a:pPr marL="0" indent="0">
              <a:buNone/>
            </a:pPr>
            <a:r>
              <a:rPr lang="en-GB" sz="2400" dirty="0">
                <a:solidFill>
                  <a:srgbClr val="0070C0"/>
                </a:solidFill>
                <a:latin typeface="Comic Sans MS" panose="030F0702030302020204" pitchFamily="66" charset="0"/>
              </a:rPr>
              <a:t>References:</a:t>
            </a:r>
          </a:p>
          <a:p>
            <a:r>
              <a:rPr lang="en-GB" sz="2400" dirty="0" err="1">
                <a:solidFill>
                  <a:srgbClr val="0070C0"/>
                </a:solidFill>
                <a:latin typeface="Comic Sans MS" panose="030F0702030302020204" pitchFamily="66" charset="0"/>
              </a:rPr>
              <a:t>Atack</a:t>
            </a:r>
            <a:r>
              <a:rPr lang="en-GB" sz="2400" dirty="0">
                <a:solidFill>
                  <a:srgbClr val="0070C0"/>
                </a:solidFill>
                <a:latin typeface="Comic Sans MS" panose="030F0702030302020204" pitchFamily="66" charset="0"/>
              </a:rPr>
              <a:t>, L. 2003, "Becoming a web-based learner: registered nurses' experiences", Journal of advanced nursing, vol. 44, no. 3, pp. 289-297. </a:t>
            </a:r>
          </a:p>
          <a:p>
            <a:r>
              <a:rPr lang="en-GB" sz="2400" dirty="0" err="1">
                <a:solidFill>
                  <a:srgbClr val="0070C0"/>
                </a:solidFill>
                <a:latin typeface="Comic Sans MS" panose="030F0702030302020204" pitchFamily="66" charset="0"/>
              </a:rPr>
              <a:t>Berings</a:t>
            </a:r>
            <a:r>
              <a:rPr lang="en-GB" sz="2400" dirty="0">
                <a:solidFill>
                  <a:srgbClr val="0070C0"/>
                </a:solidFill>
                <a:latin typeface="Comic Sans MS" panose="030F0702030302020204" pitchFamily="66" charset="0"/>
              </a:rPr>
              <a:t>, M.G.M.C. 2006, On-the-job learning styles. Conceptualization and instrument development for the nursing profession, PhD diss., University of Tilburg, Tilburg. </a:t>
            </a:r>
          </a:p>
          <a:p>
            <a:r>
              <a:rPr lang="en-GB" sz="2400" dirty="0" err="1">
                <a:solidFill>
                  <a:srgbClr val="0070C0"/>
                </a:solidFill>
                <a:latin typeface="Comic Sans MS" panose="030F0702030302020204" pitchFamily="66" charset="0"/>
              </a:rPr>
              <a:t>Gopee</a:t>
            </a:r>
            <a:r>
              <a:rPr lang="en-GB" sz="2400" dirty="0">
                <a:solidFill>
                  <a:srgbClr val="0070C0"/>
                </a:solidFill>
                <a:latin typeface="Comic Sans MS" panose="030F0702030302020204" pitchFamily="66" charset="0"/>
              </a:rPr>
              <a:t>, N. 2001, "Lifelong learning in nursing: perceptions and realities", Nurse education today, vol. 21, no. 8, pp. 607-615. </a:t>
            </a:r>
          </a:p>
        </p:txBody>
      </p:sp>
    </p:spTree>
    <p:extLst>
      <p:ext uri="{BB962C8B-B14F-4D97-AF65-F5344CB8AC3E}">
        <p14:creationId xmlns:p14="http://schemas.microsoft.com/office/powerpoint/2010/main" val="2780830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What counts as CPD?</a:t>
            </a:r>
          </a:p>
        </p:txBody>
      </p:sp>
      <p:sp>
        <p:nvSpPr>
          <p:cNvPr id="4" name="Content Placeholder 3"/>
          <p:cNvSpPr>
            <a:spLocks noGrp="1"/>
          </p:cNvSpPr>
          <p:nvPr>
            <p:ph sz="half" idx="1"/>
          </p:nvPr>
        </p:nvSpPr>
        <p:spPr/>
        <p:txBody>
          <a:bodyPr>
            <a:normAutofit lnSpcReduction="10000"/>
          </a:bodyPr>
          <a:lstStyle/>
          <a:p>
            <a:r>
              <a:rPr lang="en-GB" dirty="0">
                <a:latin typeface="Comic Sans MS" panose="030F0702030302020204" pitchFamily="66" charset="0"/>
              </a:rPr>
              <a:t>In groups draw up a list of activities that could count as CPD.</a:t>
            </a:r>
          </a:p>
          <a:p>
            <a:endParaRPr lang="en-GB" dirty="0">
              <a:latin typeface="Comic Sans MS" panose="030F0702030302020204" pitchFamily="66" charset="0"/>
            </a:endParaRPr>
          </a:p>
          <a:p>
            <a:r>
              <a:rPr lang="en-GB" dirty="0">
                <a:latin typeface="Comic Sans MS" panose="030F0702030302020204" pitchFamily="66" charset="0"/>
              </a:rPr>
              <a:t>Individual research for your assignment - ask about mandatory training within your work placement  organisation. (This is training /learning that must be undertaken).</a:t>
            </a:r>
          </a:p>
        </p:txBody>
      </p:sp>
      <p:sp>
        <p:nvSpPr>
          <p:cNvPr id="5" name="Content Placeholder 4"/>
          <p:cNvSpPr>
            <a:spLocks noGrp="1"/>
          </p:cNvSpPr>
          <p:nvPr>
            <p:ph sz="half" idx="2"/>
          </p:nvPr>
        </p:nvSpPr>
        <p:spPr/>
        <p:txBody>
          <a:bodyPr>
            <a:normAutofit lnSpcReduction="10000"/>
          </a:bodyPr>
          <a:lstStyle/>
          <a:p>
            <a:r>
              <a:rPr lang="en-GB" dirty="0">
                <a:hlinkClick r:id="rId2"/>
              </a:rPr>
              <a:t>https://www.youtube.com/watch?v=lPazmLm5igw&amp;index=5&amp;list=PL4OVAO3NSPYvuKxLmd3XfLT6osxWAs9zu</a:t>
            </a:r>
            <a:endParaRPr lang="en-GB" dirty="0"/>
          </a:p>
          <a:p>
            <a:pPr marL="0" indent="0">
              <a:buNone/>
            </a:pPr>
            <a:endParaRPr lang="en-GB" dirty="0"/>
          </a:p>
        </p:txBody>
      </p:sp>
    </p:spTree>
    <p:extLst>
      <p:ext uri="{BB962C8B-B14F-4D97-AF65-F5344CB8AC3E}">
        <p14:creationId xmlns:p14="http://schemas.microsoft.com/office/powerpoint/2010/main" val="104298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Legal requirements for ongoing learning</a:t>
            </a:r>
          </a:p>
        </p:txBody>
      </p:sp>
      <p:sp>
        <p:nvSpPr>
          <p:cNvPr id="3" name="Content Placeholder 2"/>
          <p:cNvSpPr>
            <a:spLocks noGrp="1"/>
          </p:cNvSpPr>
          <p:nvPr>
            <p:ph idx="1"/>
          </p:nvPr>
        </p:nvSpPr>
        <p:spPr/>
        <p:txBody>
          <a:bodyPr/>
          <a:lstStyle/>
          <a:p>
            <a:r>
              <a:rPr lang="en-GB" dirty="0">
                <a:latin typeface="Comic Sans MS" panose="030F0702030302020204" pitchFamily="66" charset="0"/>
              </a:rPr>
              <a:t>Some ongoing learning is a legal requirement. </a:t>
            </a:r>
            <a:r>
              <a:rPr lang="en-GB" dirty="0" err="1">
                <a:latin typeface="Comic Sans MS" panose="030F0702030302020204" pitchFamily="66" charset="0"/>
              </a:rPr>
              <a:t>Eg</a:t>
            </a:r>
            <a:r>
              <a:rPr lang="en-GB" dirty="0">
                <a:latin typeface="Comic Sans MS" panose="030F0702030302020204" pitchFamily="66" charset="0"/>
              </a:rPr>
              <a:t> Health and safety training.  </a:t>
            </a:r>
          </a:p>
          <a:p>
            <a:r>
              <a:rPr lang="en-GB" dirty="0">
                <a:latin typeface="Comic Sans MS" panose="030F0702030302020204" pitchFamily="66" charset="0"/>
              </a:rPr>
              <a:t>Health and safety training is also part of the national standards for induction expected of care organisations regulated by the</a:t>
            </a:r>
            <a:r>
              <a:rPr lang="en-GB" b="1" dirty="0">
                <a:latin typeface="Comic Sans MS" panose="030F0702030302020204" pitchFamily="66" charset="0"/>
              </a:rPr>
              <a:t> </a:t>
            </a:r>
            <a:r>
              <a:rPr lang="en-GB" b="1" dirty="0">
                <a:latin typeface="Comic Sans MS" panose="030F0702030302020204" pitchFamily="66" charset="0"/>
                <a:hlinkClick r:id="rId2" tooltip="Care Quality Commission regulations"/>
              </a:rPr>
              <a:t>Care Quality Commission</a:t>
            </a:r>
            <a:r>
              <a:rPr lang="en-GB" dirty="0">
                <a:latin typeface="Comic Sans MS" panose="030F0702030302020204" pitchFamily="66" charset="0"/>
              </a:rPr>
              <a:t> (CQC).</a:t>
            </a:r>
          </a:p>
          <a:p>
            <a:endParaRPr lang="en-GB" dirty="0"/>
          </a:p>
        </p:txBody>
      </p:sp>
    </p:spTree>
    <p:extLst>
      <p:ext uri="{BB962C8B-B14F-4D97-AF65-F5344CB8AC3E}">
        <p14:creationId xmlns:p14="http://schemas.microsoft.com/office/powerpoint/2010/main" val="4273788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Why is continuing learning and development  important for all Health &amp; Social workers?</a:t>
            </a:r>
          </a:p>
        </p:txBody>
      </p:sp>
      <p:sp>
        <p:nvSpPr>
          <p:cNvPr id="3" name="Content Placeholder 2"/>
          <p:cNvSpPr>
            <a:spLocks noGrp="1"/>
          </p:cNvSpPr>
          <p:nvPr>
            <p:ph idx="1"/>
          </p:nvPr>
        </p:nvSpPr>
        <p:spPr/>
        <p:txBody>
          <a:bodyPr>
            <a:normAutofit lnSpcReduction="10000"/>
          </a:bodyPr>
          <a:lstStyle/>
          <a:p>
            <a:r>
              <a:rPr lang="en-GB" dirty="0">
                <a:latin typeface="Comic Sans MS" panose="030F0702030302020204" pitchFamily="66" charset="0"/>
              </a:rPr>
              <a:t>To meet service users needs</a:t>
            </a:r>
          </a:p>
          <a:p>
            <a:r>
              <a:rPr lang="en-GB" dirty="0">
                <a:latin typeface="Comic Sans MS" panose="030F0702030302020204" pitchFamily="66" charset="0"/>
              </a:rPr>
              <a:t>To develop and maintain practical skills – practical caring skills, life saving &amp; first aid skills.</a:t>
            </a:r>
          </a:p>
          <a:p>
            <a:r>
              <a:rPr lang="en-GB" dirty="0">
                <a:latin typeface="Comic Sans MS" panose="030F0702030302020204" pitchFamily="66" charset="0"/>
              </a:rPr>
              <a:t>Develop effective communication skills</a:t>
            </a:r>
          </a:p>
          <a:p>
            <a:r>
              <a:rPr lang="en-GB" dirty="0">
                <a:latin typeface="Comic Sans MS" panose="030F0702030302020204" pitchFamily="66" charset="0"/>
              </a:rPr>
              <a:t>Respect of diversity &amp; equality of opportunity</a:t>
            </a:r>
          </a:p>
          <a:p>
            <a:r>
              <a:rPr lang="en-GB" dirty="0">
                <a:latin typeface="Comic Sans MS" panose="030F0702030302020204" pitchFamily="66" charset="0"/>
              </a:rPr>
              <a:t>To understand service provision funding</a:t>
            </a:r>
          </a:p>
          <a:p>
            <a:endParaRPr lang="en-GB" dirty="0">
              <a:latin typeface="Comic Sans MS" panose="030F0702030302020204" pitchFamily="66" charset="0"/>
            </a:endParaRPr>
          </a:p>
          <a:p>
            <a:pPr marL="0" indent="0">
              <a:buNone/>
            </a:pPr>
            <a:r>
              <a:rPr lang="en-GB" i="1" dirty="0">
                <a:solidFill>
                  <a:srgbClr val="FF0000"/>
                </a:solidFill>
                <a:latin typeface="Comic Sans MS" panose="030F0702030302020204" pitchFamily="66" charset="0"/>
              </a:rPr>
              <a:t>How do the above influence practice in settings</a:t>
            </a:r>
          </a:p>
          <a:p>
            <a:r>
              <a:rPr lang="en-GB" i="1" dirty="0">
                <a:solidFill>
                  <a:srgbClr val="FF0000"/>
                </a:solidFill>
                <a:latin typeface="Comic Sans MS" panose="030F0702030302020204" pitchFamily="66" charset="0"/>
              </a:rPr>
              <a:t>They enhance the quality of care that is received</a:t>
            </a:r>
          </a:p>
        </p:txBody>
      </p:sp>
    </p:spTree>
    <p:extLst>
      <p:ext uri="{BB962C8B-B14F-4D97-AF65-F5344CB8AC3E}">
        <p14:creationId xmlns:p14="http://schemas.microsoft.com/office/powerpoint/2010/main" val="4737196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TotalTime>
  <Words>1396</Words>
  <Application>Microsoft Office PowerPoint</Application>
  <PresentationFormat>Widescreen</PresentationFormat>
  <Paragraphs>82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Comic Sans MS</vt:lpstr>
      <vt:lpstr>Office Theme</vt:lpstr>
      <vt:lpstr>Continuing Professional development</vt:lpstr>
      <vt:lpstr>What is continuing professional development?</vt:lpstr>
      <vt:lpstr>Health &amp; Care Professions Council (HCPC) definition of CPD</vt:lpstr>
      <vt:lpstr>Another definition</vt:lpstr>
      <vt:lpstr>Professional Requirements for CPD. </vt:lpstr>
      <vt:lpstr>Research supporting CPD in nursing</vt:lpstr>
      <vt:lpstr>What counts as CPD?</vt:lpstr>
      <vt:lpstr>Legal requirements for ongoing learning</vt:lpstr>
      <vt:lpstr>Why is continuing learning and development  important for all Health &amp; Social workers?</vt:lpstr>
      <vt:lpstr>PowerPoint Presentation</vt:lpstr>
      <vt:lpstr>Ways in which adult social care workers can develop their skills</vt:lpstr>
      <vt:lpstr>Supervision as part of CPD</vt:lpstr>
      <vt:lpstr>How can continuing development of staff influence practice in settings?</vt:lpstr>
      <vt:lpstr>Assessing the effectiveness Of CPD in influencing practice in H&amp;SC</vt:lpstr>
      <vt:lpstr> Using Continuing Professional Development for quality patient care -25 August 2015 </vt:lpstr>
      <vt:lpstr>Individual reading and note taking</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Professional development</dc:title>
  <dc:creator>Ann Hodson</dc:creator>
  <cp:lastModifiedBy>ann hodson</cp:lastModifiedBy>
  <cp:revision>30</cp:revision>
  <dcterms:created xsi:type="dcterms:W3CDTF">2017-03-02T12:57:15Z</dcterms:created>
  <dcterms:modified xsi:type="dcterms:W3CDTF">2018-02-14T15:50:12Z</dcterms:modified>
</cp:coreProperties>
</file>