
<file path=[Content_Types].xml><?xml version="1.0" encoding="utf-8"?>
<Types xmlns="http://schemas.openxmlformats.org/package/2006/content-types">
  <Default Extension="png" ContentType="image/png"/>
  <Default Extension="a" ContentType="image/jpeg"/>
  <Default Extension="jpeg" ContentType="image/jpeg"/>
  <Default Extension="rels" ContentType="application/vnd.openxmlformats-package.relationships+xml"/>
  <Default Extension="xml" ContentType="application/xml"/>
  <Default Extension="jpg&amp;ehk=zvby20jfc"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58" r:id="rId6"/>
    <p:sldId id="266"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2" d="100"/>
          <a:sy n="72"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144D2F-5651-4893-9430-D5DD96003B4F}" type="doc">
      <dgm:prSet loTypeId="urn:microsoft.com/office/officeart/2005/8/layout/equation1" loCatId="relationship" qsTypeId="urn:microsoft.com/office/officeart/2005/8/quickstyle/simple1" qsCatId="simple" csTypeId="urn:microsoft.com/office/officeart/2005/8/colors/colorful1" csCatId="colorful" phldr="1"/>
      <dgm:spPr/>
    </dgm:pt>
    <dgm:pt modelId="{2D0A39AE-01DF-44ED-9D29-45781C607F72}">
      <dgm:prSet phldrT="[Text]" custT="1"/>
      <dgm:spPr/>
      <dgm:t>
        <a:bodyPr/>
        <a:lstStyle/>
        <a:p>
          <a:r>
            <a:rPr lang="en-US" sz="2400" b="1" dirty="0">
              <a:solidFill>
                <a:schemeClr val="tx1"/>
              </a:solidFill>
            </a:rPr>
            <a:t>Formal</a:t>
          </a:r>
        </a:p>
        <a:p>
          <a:r>
            <a:rPr lang="en-US" sz="2400" b="1" dirty="0">
              <a:solidFill>
                <a:schemeClr val="tx1"/>
              </a:solidFill>
            </a:rPr>
            <a:t>Learning</a:t>
          </a:r>
        </a:p>
      </dgm:t>
    </dgm:pt>
    <dgm:pt modelId="{F6113BD4-97FC-4C5E-9F62-EF2240D30422}" type="parTrans" cxnId="{F2EB7801-EA32-4F63-AC4A-3551E5E7691F}">
      <dgm:prSet/>
      <dgm:spPr/>
      <dgm:t>
        <a:bodyPr/>
        <a:lstStyle/>
        <a:p>
          <a:endParaRPr lang="en-US"/>
        </a:p>
      </dgm:t>
    </dgm:pt>
    <dgm:pt modelId="{92C5974A-1E48-4233-BCAC-017A1A29231B}" type="sibTrans" cxnId="{F2EB7801-EA32-4F63-AC4A-3551E5E7691F}">
      <dgm:prSet/>
      <dgm:spPr/>
      <dgm:t>
        <a:bodyPr/>
        <a:lstStyle/>
        <a:p>
          <a:endParaRPr lang="en-US"/>
        </a:p>
      </dgm:t>
    </dgm:pt>
    <dgm:pt modelId="{6B0113E2-4C11-4AB6-9AA1-EAC6C4155321}">
      <dgm:prSet phldrT="[Text]" custT="1"/>
      <dgm:spPr/>
      <dgm:t>
        <a:bodyPr/>
        <a:lstStyle/>
        <a:p>
          <a:r>
            <a:rPr lang="en-US" sz="2400" b="1" dirty="0">
              <a:solidFill>
                <a:schemeClr val="tx1"/>
              </a:solidFill>
            </a:rPr>
            <a:t>Informal</a:t>
          </a:r>
        </a:p>
        <a:p>
          <a:r>
            <a:rPr lang="en-US" sz="2400" b="1" dirty="0">
              <a:solidFill>
                <a:schemeClr val="tx1"/>
              </a:solidFill>
            </a:rPr>
            <a:t>Learning</a:t>
          </a:r>
        </a:p>
      </dgm:t>
    </dgm:pt>
    <dgm:pt modelId="{F8DE4BD8-619D-4F8B-981C-5F5E62E27E9A}" type="parTrans" cxnId="{7C03E44D-86EA-4586-9136-DE895D21F725}">
      <dgm:prSet/>
      <dgm:spPr/>
      <dgm:t>
        <a:bodyPr/>
        <a:lstStyle/>
        <a:p>
          <a:endParaRPr lang="en-US"/>
        </a:p>
      </dgm:t>
    </dgm:pt>
    <dgm:pt modelId="{E876E13D-080A-4C2B-B8D1-48C4BCD7C3A9}" type="sibTrans" cxnId="{7C03E44D-86EA-4586-9136-DE895D21F725}">
      <dgm:prSet/>
      <dgm:spPr/>
      <dgm:t>
        <a:bodyPr/>
        <a:lstStyle/>
        <a:p>
          <a:endParaRPr lang="en-US"/>
        </a:p>
      </dgm:t>
    </dgm:pt>
    <dgm:pt modelId="{67961B05-C425-4123-8956-F89C6366D743}">
      <dgm:prSet phldrT="[Text]" custT="1"/>
      <dgm:spPr/>
      <dgm:t>
        <a:bodyPr/>
        <a:lstStyle/>
        <a:p>
          <a:r>
            <a:rPr lang="en-US" sz="2400" b="1" dirty="0">
              <a:solidFill>
                <a:schemeClr val="tx1"/>
              </a:solidFill>
            </a:rPr>
            <a:t>Personal</a:t>
          </a:r>
        </a:p>
        <a:p>
          <a:r>
            <a:rPr lang="en-US" sz="2400" b="1" dirty="0">
              <a:solidFill>
                <a:schemeClr val="tx1"/>
              </a:solidFill>
            </a:rPr>
            <a:t>Learning</a:t>
          </a:r>
        </a:p>
      </dgm:t>
    </dgm:pt>
    <dgm:pt modelId="{23068B89-C695-470C-9F2A-E0CE79035073}" type="parTrans" cxnId="{DC57BFAE-30F5-41BD-A4AC-13CFB233D329}">
      <dgm:prSet/>
      <dgm:spPr/>
      <dgm:t>
        <a:bodyPr/>
        <a:lstStyle/>
        <a:p>
          <a:endParaRPr lang="en-US"/>
        </a:p>
      </dgm:t>
    </dgm:pt>
    <dgm:pt modelId="{D7B7D713-D5D7-4711-8C07-7AEB1FC7E955}" type="sibTrans" cxnId="{DC57BFAE-30F5-41BD-A4AC-13CFB233D329}">
      <dgm:prSet/>
      <dgm:spPr/>
      <dgm:t>
        <a:bodyPr/>
        <a:lstStyle/>
        <a:p>
          <a:endParaRPr lang="en-US"/>
        </a:p>
      </dgm:t>
    </dgm:pt>
    <dgm:pt modelId="{D654974E-4ED4-4F8B-9409-50412AA81874}" type="pres">
      <dgm:prSet presAssocID="{91144D2F-5651-4893-9430-D5DD96003B4F}" presName="linearFlow" presStyleCnt="0">
        <dgm:presLayoutVars>
          <dgm:dir/>
          <dgm:resizeHandles val="exact"/>
        </dgm:presLayoutVars>
      </dgm:prSet>
      <dgm:spPr/>
    </dgm:pt>
    <dgm:pt modelId="{5801312E-31B5-4504-9B49-C3BE803CF8A9}" type="pres">
      <dgm:prSet presAssocID="{2D0A39AE-01DF-44ED-9D29-45781C607F72}" presName="node" presStyleLbl="node1" presStyleIdx="0" presStyleCnt="3" custScaleX="428823" custScaleY="342029">
        <dgm:presLayoutVars>
          <dgm:bulletEnabled val="1"/>
        </dgm:presLayoutVars>
      </dgm:prSet>
      <dgm:spPr/>
    </dgm:pt>
    <dgm:pt modelId="{AB6262D4-1D44-48A7-A4E6-DA764D97DB9A}" type="pres">
      <dgm:prSet presAssocID="{92C5974A-1E48-4233-BCAC-017A1A29231B}" presName="spacerL" presStyleCnt="0"/>
      <dgm:spPr/>
    </dgm:pt>
    <dgm:pt modelId="{36462BD0-994C-4F3F-AEFB-EB321F5AEFD2}" type="pres">
      <dgm:prSet presAssocID="{92C5974A-1E48-4233-BCAC-017A1A29231B}" presName="sibTrans" presStyleLbl="sibTrans2D1" presStyleIdx="0" presStyleCnt="2"/>
      <dgm:spPr/>
    </dgm:pt>
    <dgm:pt modelId="{E2D7C1BC-DA98-43F4-B3F8-77B622500015}" type="pres">
      <dgm:prSet presAssocID="{92C5974A-1E48-4233-BCAC-017A1A29231B}" presName="spacerR" presStyleCnt="0"/>
      <dgm:spPr/>
    </dgm:pt>
    <dgm:pt modelId="{B0376FF1-6E28-4B60-8FB9-4A4EC6930A86}" type="pres">
      <dgm:prSet presAssocID="{6B0113E2-4C11-4AB6-9AA1-EAC6C4155321}" presName="node" presStyleLbl="node1" presStyleIdx="1" presStyleCnt="3" custScaleX="394612" custScaleY="350507">
        <dgm:presLayoutVars>
          <dgm:bulletEnabled val="1"/>
        </dgm:presLayoutVars>
      </dgm:prSet>
      <dgm:spPr/>
    </dgm:pt>
    <dgm:pt modelId="{DF76F926-92C5-4DB3-8762-35C45640F4CA}" type="pres">
      <dgm:prSet presAssocID="{E876E13D-080A-4C2B-B8D1-48C4BCD7C3A9}" presName="spacerL" presStyleCnt="0"/>
      <dgm:spPr/>
    </dgm:pt>
    <dgm:pt modelId="{07C1F4BF-CC10-4699-8B64-53BE20873AC7}" type="pres">
      <dgm:prSet presAssocID="{E876E13D-080A-4C2B-B8D1-48C4BCD7C3A9}" presName="sibTrans" presStyleLbl="sibTrans2D1" presStyleIdx="1" presStyleCnt="2"/>
      <dgm:spPr/>
    </dgm:pt>
    <dgm:pt modelId="{1475B15B-400F-4AF2-8572-BE20F1E1B907}" type="pres">
      <dgm:prSet presAssocID="{E876E13D-080A-4C2B-B8D1-48C4BCD7C3A9}" presName="spacerR" presStyleCnt="0"/>
      <dgm:spPr/>
    </dgm:pt>
    <dgm:pt modelId="{92A28EA4-9993-4C96-9228-AF4258BF3FE8}" type="pres">
      <dgm:prSet presAssocID="{67961B05-C425-4123-8956-F89C6366D743}" presName="node" presStyleLbl="node1" presStyleIdx="2" presStyleCnt="3" custScaleX="354005" custScaleY="350053">
        <dgm:presLayoutVars>
          <dgm:bulletEnabled val="1"/>
        </dgm:presLayoutVars>
      </dgm:prSet>
      <dgm:spPr/>
    </dgm:pt>
  </dgm:ptLst>
  <dgm:cxnLst>
    <dgm:cxn modelId="{F2EB7801-EA32-4F63-AC4A-3551E5E7691F}" srcId="{91144D2F-5651-4893-9430-D5DD96003B4F}" destId="{2D0A39AE-01DF-44ED-9D29-45781C607F72}" srcOrd="0" destOrd="0" parTransId="{F6113BD4-97FC-4C5E-9F62-EF2240D30422}" sibTransId="{92C5974A-1E48-4233-BCAC-017A1A29231B}"/>
    <dgm:cxn modelId="{D8A7531A-D253-4A4C-BC57-3A48816E05A7}" type="presOf" srcId="{2D0A39AE-01DF-44ED-9D29-45781C607F72}" destId="{5801312E-31B5-4504-9B49-C3BE803CF8A9}" srcOrd="0" destOrd="0" presId="urn:microsoft.com/office/officeart/2005/8/layout/equation1"/>
    <dgm:cxn modelId="{00D84B5B-5DBA-4267-82FB-97A3C978BD63}" type="presOf" srcId="{E876E13D-080A-4C2B-B8D1-48C4BCD7C3A9}" destId="{07C1F4BF-CC10-4699-8B64-53BE20873AC7}" srcOrd="0" destOrd="0" presId="urn:microsoft.com/office/officeart/2005/8/layout/equation1"/>
    <dgm:cxn modelId="{9AC1A267-D315-4E3C-8B6E-C9CDB27D57AA}" type="presOf" srcId="{67961B05-C425-4123-8956-F89C6366D743}" destId="{92A28EA4-9993-4C96-9228-AF4258BF3FE8}" srcOrd="0" destOrd="0" presId="urn:microsoft.com/office/officeart/2005/8/layout/equation1"/>
    <dgm:cxn modelId="{33B0646C-9230-4BFA-8D46-865B7BE7AFE1}" type="presOf" srcId="{91144D2F-5651-4893-9430-D5DD96003B4F}" destId="{D654974E-4ED4-4F8B-9409-50412AA81874}" srcOrd="0" destOrd="0" presId="urn:microsoft.com/office/officeart/2005/8/layout/equation1"/>
    <dgm:cxn modelId="{7C03E44D-86EA-4586-9136-DE895D21F725}" srcId="{91144D2F-5651-4893-9430-D5DD96003B4F}" destId="{6B0113E2-4C11-4AB6-9AA1-EAC6C4155321}" srcOrd="1" destOrd="0" parTransId="{F8DE4BD8-619D-4F8B-981C-5F5E62E27E9A}" sibTransId="{E876E13D-080A-4C2B-B8D1-48C4BCD7C3A9}"/>
    <dgm:cxn modelId="{DC57BFAE-30F5-41BD-A4AC-13CFB233D329}" srcId="{91144D2F-5651-4893-9430-D5DD96003B4F}" destId="{67961B05-C425-4123-8956-F89C6366D743}" srcOrd="2" destOrd="0" parTransId="{23068B89-C695-470C-9F2A-E0CE79035073}" sibTransId="{D7B7D713-D5D7-4711-8C07-7AEB1FC7E955}"/>
    <dgm:cxn modelId="{18DDEDD3-9E70-49AB-B94C-25EF5ADD0B43}" type="presOf" srcId="{92C5974A-1E48-4233-BCAC-017A1A29231B}" destId="{36462BD0-994C-4F3F-AEFB-EB321F5AEFD2}" srcOrd="0" destOrd="0" presId="urn:microsoft.com/office/officeart/2005/8/layout/equation1"/>
    <dgm:cxn modelId="{366809DE-C058-4A5F-B349-08187A18F6A3}" type="presOf" srcId="{6B0113E2-4C11-4AB6-9AA1-EAC6C4155321}" destId="{B0376FF1-6E28-4B60-8FB9-4A4EC6930A86}" srcOrd="0" destOrd="0" presId="urn:microsoft.com/office/officeart/2005/8/layout/equation1"/>
    <dgm:cxn modelId="{56614859-DDFD-46DC-9F7C-99E03A62091A}" type="presParOf" srcId="{D654974E-4ED4-4F8B-9409-50412AA81874}" destId="{5801312E-31B5-4504-9B49-C3BE803CF8A9}" srcOrd="0" destOrd="0" presId="urn:microsoft.com/office/officeart/2005/8/layout/equation1"/>
    <dgm:cxn modelId="{D146B221-3655-457F-A84D-88D57461BDE4}" type="presParOf" srcId="{D654974E-4ED4-4F8B-9409-50412AA81874}" destId="{AB6262D4-1D44-48A7-A4E6-DA764D97DB9A}" srcOrd="1" destOrd="0" presId="urn:microsoft.com/office/officeart/2005/8/layout/equation1"/>
    <dgm:cxn modelId="{545006C1-D82E-4CF7-90C1-1241976E7F81}" type="presParOf" srcId="{D654974E-4ED4-4F8B-9409-50412AA81874}" destId="{36462BD0-994C-4F3F-AEFB-EB321F5AEFD2}" srcOrd="2" destOrd="0" presId="urn:microsoft.com/office/officeart/2005/8/layout/equation1"/>
    <dgm:cxn modelId="{EFACD7C1-CFA3-4806-8104-7053AA9FCE79}" type="presParOf" srcId="{D654974E-4ED4-4F8B-9409-50412AA81874}" destId="{E2D7C1BC-DA98-43F4-B3F8-77B622500015}" srcOrd="3" destOrd="0" presId="urn:microsoft.com/office/officeart/2005/8/layout/equation1"/>
    <dgm:cxn modelId="{87AC0D91-B772-4B7B-8169-ECE334359353}" type="presParOf" srcId="{D654974E-4ED4-4F8B-9409-50412AA81874}" destId="{B0376FF1-6E28-4B60-8FB9-4A4EC6930A86}" srcOrd="4" destOrd="0" presId="urn:microsoft.com/office/officeart/2005/8/layout/equation1"/>
    <dgm:cxn modelId="{375060A7-01D8-44EE-A925-6143776D77BA}" type="presParOf" srcId="{D654974E-4ED4-4F8B-9409-50412AA81874}" destId="{DF76F926-92C5-4DB3-8762-35C45640F4CA}" srcOrd="5" destOrd="0" presId="urn:microsoft.com/office/officeart/2005/8/layout/equation1"/>
    <dgm:cxn modelId="{E4186706-23E7-48ED-8230-DB2CDC68F4FB}" type="presParOf" srcId="{D654974E-4ED4-4F8B-9409-50412AA81874}" destId="{07C1F4BF-CC10-4699-8B64-53BE20873AC7}" srcOrd="6" destOrd="0" presId="urn:microsoft.com/office/officeart/2005/8/layout/equation1"/>
    <dgm:cxn modelId="{E600EB97-584E-450F-BAC6-21145D15846D}" type="presParOf" srcId="{D654974E-4ED4-4F8B-9409-50412AA81874}" destId="{1475B15B-400F-4AF2-8572-BE20F1E1B907}" srcOrd="7" destOrd="0" presId="urn:microsoft.com/office/officeart/2005/8/layout/equation1"/>
    <dgm:cxn modelId="{426B6304-01AF-40BB-A214-B95061964D6F}" type="presParOf" srcId="{D654974E-4ED4-4F8B-9409-50412AA81874}" destId="{92A28EA4-9993-4C96-9228-AF4258BF3FE8}"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1312E-31B5-4504-9B49-C3BE803CF8A9}">
      <dsp:nvSpPr>
        <dsp:cNvPr id="0" name=""/>
        <dsp:cNvSpPr/>
      </dsp:nvSpPr>
      <dsp:spPr>
        <a:xfrm>
          <a:off x="98643" y="25891"/>
          <a:ext cx="2593488" cy="206856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Formal</a:t>
          </a:r>
        </a:p>
        <a:p>
          <a:pPr marL="0" lvl="0" indent="0" algn="ctr" defTabSz="1066800">
            <a:lnSpc>
              <a:spcPct val="90000"/>
            </a:lnSpc>
            <a:spcBef>
              <a:spcPct val="0"/>
            </a:spcBef>
            <a:spcAft>
              <a:spcPct val="35000"/>
            </a:spcAft>
            <a:buNone/>
          </a:pPr>
          <a:r>
            <a:rPr lang="en-US" sz="2400" b="1" kern="1200" dirty="0">
              <a:solidFill>
                <a:schemeClr val="tx1"/>
              </a:solidFill>
            </a:rPr>
            <a:t>Learning</a:t>
          </a:r>
        </a:p>
      </dsp:txBody>
      <dsp:txXfrm>
        <a:off x="478451" y="328825"/>
        <a:ext cx="1833872" cy="1462696"/>
      </dsp:txXfrm>
    </dsp:sp>
    <dsp:sp modelId="{36462BD0-994C-4F3F-AEFB-EB321F5AEFD2}">
      <dsp:nvSpPr>
        <dsp:cNvPr id="0" name=""/>
        <dsp:cNvSpPr/>
      </dsp:nvSpPr>
      <dsp:spPr>
        <a:xfrm>
          <a:off x="2741240" y="884784"/>
          <a:ext cx="350779" cy="350779"/>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87736" y="1018922"/>
        <a:ext cx="257787" cy="82503"/>
      </dsp:txXfrm>
    </dsp:sp>
    <dsp:sp modelId="{B0376FF1-6E28-4B60-8FB9-4A4EC6930A86}">
      <dsp:nvSpPr>
        <dsp:cNvPr id="0" name=""/>
        <dsp:cNvSpPr/>
      </dsp:nvSpPr>
      <dsp:spPr>
        <a:xfrm>
          <a:off x="3141129" y="254"/>
          <a:ext cx="2386582" cy="211983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Informal</a:t>
          </a:r>
        </a:p>
        <a:p>
          <a:pPr marL="0" lvl="0" indent="0" algn="ctr" defTabSz="1066800">
            <a:lnSpc>
              <a:spcPct val="90000"/>
            </a:lnSpc>
            <a:spcBef>
              <a:spcPct val="0"/>
            </a:spcBef>
            <a:spcAft>
              <a:spcPct val="35000"/>
            </a:spcAft>
            <a:buNone/>
          </a:pPr>
          <a:r>
            <a:rPr lang="en-US" sz="2400" b="1" kern="1200" dirty="0">
              <a:solidFill>
                <a:schemeClr val="tx1"/>
              </a:solidFill>
            </a:rPr>
            <a:t>Learning</a:t>
          </a:r>
        </a:p>
      </dsp:txBody>
      <dsp:txXfrm>
        <a:off x="3490636" y="310697"/>
        <a:ext cx="1687568" cy="1498953"/>
      </dsp:txXfrm>
    </dsp:sp>
    <dsp:sp modelId="{07C1F4BF-CC10-4699-8B64-53BE20873AC7}">
      <dsp:nvSpPr>
        <dsp:cNvPr id="0" name=""/>
        <dsp:cNvSpPr/>
      </dsp:nvSpPr>
      <dsp:spPr>
        <a:xfrm>
          <a:off x="5576821" y="884784"/>
          <a:ext cx="350779" cy="350779"/>
        </a:xfrm>
        <a:prstGeom prst="mathEqual">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623317" y="957044"/>
        <a:ext cx="257787" cy="206259"/>
      </dsp:txXfrm>
    </dsp:sp>
    <dsp:sp modelId="{92A28EA4-9993-4C96-9228-AF4258BF3FE8}">
      <dsp:nvSpPr>
        <dsp:cNvPr id="0" name=""/>
        <dsp:cNvSpPr/>
      </dsp:nvSpPr>
      <dsp:spPr>
        <a:xfrm>
          <a:off x="5976709" y="1627"/>
          <a:ext cx="2140994" cy="2117093"/>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Personal</a:t>
          </a:r>
        </a:p>
        <a:p>
          <a:pPr marL="0" lvl="0" indent="0" algn="ctr" defTabSz="1066800">
            <a:lnSpc>
              <a:spcPct val="90000"/>
            </a:lnSpc>
            <a:spcBef>
              <a:spcPct val="0"/>
            </a:spcBef>
            <a:spcAft>
              <a:spcPct val="35000"/>
            </a:spcAft>
            <a:buNone/>
          </a:pPr>
          <a:r>
            <a:rPr lang="en-US" sz="2400" b="1" kern="1200" dirty="0">
              <a:solidFill>
                <a:schemeClr val="tx1"/>
              </a:solidFill>
            </a:rPr>
            <a:t>Learning</a:t>
          </a:r>
        </a:p>
      </dsp:txBody>
      <dsp:txXfrm>
        <a:off x="6290250" y="311668"/>
        <a:ext cx="1513912" cy="149701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4C79A7E-220E-473B-9E08-2CACEC6462F5}" type="datetimeFigureOut">
              <a:rPr lang="en-GB" smtClean="0"/>
              <a:t>20/04/2017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2629377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C79A7E-220E-473B-9E08-2CACEC6462F5}" type="datetimeFigureOut">
              <a:rPr lang="en-GB" smtClean="0"/>
              <a:t>20/04/2017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155980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C79A7E-220E-473B-9E08-2CACEC6462F5}" type="datetimeFigureOut">
              <a:rPr lang="en-GB" smtClean="0"/>
              <a:t>20/04/2017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331568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C79A7E-220E-473B-9E08-2CACEC6462F5}" type="datetimeFigureOut">
              <a:rPr lang="en-GB" smtClean="0"/>
              <a:t>20/04/2017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740698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C79A7E-220E-473B-9E08-2CACEC6462F5}" type="datetimeFigureOut">
              <a:rPr lang="en-GB" smtClean="0"/>
              <a:t>20/04/2017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467976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4C79A7E-220E-473B-9E08-2CACEC6462F5}" type="datetimeFigureOut">
              <a:rPr lang="en-GB" smtClean="0"/>
              <a:t>20/04/2017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57973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4C79A7E-220E-473B-9E08-2CACEC6462F5}" type="datetimeFigureOut">
              <a:rPr lang="en-GB" smtClean="0"/>
              <a:t>20/04/2017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185472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4C79A7E-220E-473B-9E08-2CACEC6462F5}" type="datetimeFigureOut">
              <a:rPr lang="en-GB" smtClean="0"/>
              <a:t>20/04/2017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4025442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79A7E-220E-473B-9E08-2CACEC6462F5}" type="datetimeFigureOut">
              <a:rPr lang="en-GB" smtClean="0"/>
              <a:t>20/04/2017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107356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C79A7E-220E-473B-9E08-2CACEC6462F5}" type="datetimeFigureOut">
              <a:rPr lang="en-GB" smtClean="0"/>
              <a:t>20/04/2017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3854619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C79A7E-220E-473B-9E08-2CACEC6462F5}" type="datetimeFigureOut">
              <a:rPr lang="en-GB" smtClean="0"/>
              <a:t>20/04/2017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983046-3473-4F34-B4F5-66AD5DDCC3B3}" type="slidenum">
              <a:rPr lang="en-GB" smtClean="0"/>
              <a:t>‹#›</a:t>
            </a:fld>
            <a:endParaRPr lang="en-GB"/>
          </a:p>
        </p:txBody>
      </p:sp>
    </p:spTree>
    <p:extLst>
      <p:ext uri="{BB962C8B-B14F-4D97-AF65-F5344CB8AC3E}">
        <p14:creationId xmlns:p14="http://schemas.microsoft.com/office/powerpoint/2010/main" val="2448912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79A7E-220E-473B-9E08-2CACEC6462F5}" type="datetimeFigureOut">
              <a:rPr lang="en-GB" smtClean="0"/>
              <a:t>20/04/2017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983046-3473-4F34-B4F5-66AD5DDCC3B3}" type="slidenum">
              <a:rPr lang="en-GB" smtClean="0"/>
              <a:t>‹#›</a:t>
            </a:fld>
            <a:endParaRPr lang="en-GB"/>
          </a:p>
        </p:txBody>
      </p:sp>
    </p:spTree>
    <p:extLst>
      <p:ext uri="{BB962C8B-B14F-4D97-AF65-F5344CB8AC3E}">
        <p14:creationId xmlns:p14="http://schemas.microsoft.com/office/powerpoint/2010/main" val="721075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a"/><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amp;ehk=zvby20jfc"/><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How does Personal Learning benefit others? </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9011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Personal Learning</a:t>
            </a:r>
          </a:p>
        </p:txBody>
      </p:sp>
      <p:sp>
        <p:nvSpPr>
          <p:cNvPr id="3" name="Content Placeholder 2"/>
          <p:cNvSpPr>
            <a:spLocks noGrp="1"/>
          </p:cNvSpPr>
          <p:nvPr>
            <p:ph sz="half" idx="1"/>
          </p:nvPr>
        </p:nvSpPr>
        <p:spPr>
          <a:xfrm>
            <a:off x="516835" y="1690688"/>
            <a:ext cx="6003235" cy="1624086"/>
          </a:xfrm>
        </p:spPr>
        <p:txBody>
          <a:bodyPr>
            <a:normAutofit fontScale="25000" lnSpcReduction="20000"/>
          </a:bodyPr>
          <a:lstStyle/>
          <a:p>
            <a:pPr marL="0" indent="0">
              <a:buNone/>
            </a:pPr>
            <a:endParaRPr lang="en-GB" sz="5100" dirty="0">
              <a:latin typeface="Comic Sans MS" panose="030F0702030302020204" pitchFamily="66" charset="0"/>
            </a:endParaRPr>
          </a:p>
          <a:p>
            <a:pPr marL="0" indent="0">
              <a:buNone/>
            </a:pPr>
            <a:r>
              <a:rPr lang="en-GB" sz="9600" dirty="0">
                <a:latin typeface="Comic Sans MS" panose="030F0702030302020204" pitchFamily="66" charset="0"/>
              </a:rPr>
              <a:t>This is this acquiring of information and the gaining of new skills that change your behaviour (Rasheed 2010)</a:t>
            </a:r>
          </a:p>
          <a:p>
            <a:endParaRPr lang="en-GB" dirty="0">
              <a:latin typeface="Comic Sans MS" panose="030F0702030302020204" pitchFamily="66" charset="0"/>
            </a:endParaRPr>
          </a:p>
          <a:p>
            <a:pPr marL="0" indent="0">
              <a:buNone/>
            </a:pPr>
            <a:r>
              <a:rPr lang="en-GB" dirty="0">
                <a:latin typeface="Comic Sans MS" panose="030F0702030302020204" pitchFamily="66" charset="0"/>
              </a:rPr>
              <a:t> </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2945159670"/>
              </p:ext>
            </p:extLst>
          </p:nvPr>
        </p:nvGraphicFramePr>
        <p:xfrm>
          <a:off x="344556" y="4395716"/>
          <a:ext cx="8216348" cy="2120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421217" y="1404730"/>
            <a:ext cx="4412974" cy="1938992"/>
          </a:xfrm>
          <a:prstGeom prst="rect">
            <a:avLst/>
          </a:prstGeom>
          <a:noFill/>
        </p:spPr>
        <p:txBody>
          <a:bodyPr wrap="square" rtlCol="0">
            <a:spAutoFit/>
          </a:bodyPr>
          <a:lstStyle/>
          <a:p>
            <a:r>
              <a:rPr lang="en-GB" sz="2400" dirty="0">
                <a:latin typeface="Comic Sans MS" panose="030F0702030302020204" pitchFamily="66" charset="0"/>
              </a:rPr>
              <a:t>Kolb (1984) would suggest that much of our learning is experiential learning – through experience not just learning from a book</a:t>
            </a:r>
          </a:p>
        </p:txBody>
      </p:sp>
      <p:sp>
        <p:nvSpPr>
          <p:cNvPr id="7" name="TextBox 6"/>
          <p:cNvSpPr txBox="1"/>
          <p:nvPr/>
        </p:nvSpPr>
        <p:spPr>
          <a:xfrm>
            <a:off x="5194852" y="3393580"/>
            <a:ext cx="6639339" cy="923330"/>
          </a:xfrm>
          <a:prstGeom prst="rect">
            <a:avLst/>
          </a:prstGeom>
          <a:noFill/>
        </p:spPr>
        <p:txBody>
          <a:bodyPr wrap="square" rtlCol="0">
            <a:spAutoFit/>
          </a:bodyPr>
          <a:lstStyle/>
          <a:p>
            <a:r>
              <a:rPr lang="en-GB" dirty="0">
                <a:solidFill>
                  <a:srgbClr val="FF0000"/>
                </a:solidFill>
              </a:rPr>
              <a:t>Reference: </a:t>
            </a:r>
            <a:r>
              <a:rPr lang="en-GB" dirty="0"/>
              <a:t>Kolb DA (1984) Experiential Learning: experience as the source of learning and development. </a:t>
            </a:r>
          </a:p>
          <a:p>
            <a:r>
              <a:rPr lang="en-GB" dirty="0"/>
              <a:t>Englewood Cliffs, Prentice Hall. </a:t>
            </a:r>
          </a:p>
        </p:txBody>
      </p:sp>
    </p:spTree>
    <p:extLst>
      <p:ext uri="{BB962C8B-B14F-4D97-AF65-F5344CB8AC3E}">
        <p14:creationId xmlns:p14="http://schemas.microsoft.com/office/powerpoint/2010/main" val="31448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3832"/>
          </a:xfrm>
        </p:spPr>
        <p:txBody>
          <a:bodyPr>
            <a:normAutofit fontScale="90000"/>
          </a:bodyPr>
          <a:lstStyle/>
          <a:p>
            <a:r>
              <a:rPr lang="en-US" sz="3600" dirty="0">
                <a:latin typeface="Comic Sans MS" panose="030F0702030302020204" pitchFamily="66" charset="0"/>
              </a:rPr>
              <a:t>Benefits of Personal Learning and Development</a:t>
            </a:r>
            <a:br>
              <a:rPr lang="en-US" sz="3600" dirty="0">
                <a:latin typeface="Comic Sans MS" panose="030F0702030302020204" pitchFamily="66" charset="0"/>
              </a:rPr>
            </a:br>
            <a:endParaRPr lang="en-GB" sz="3600" dirty="0">
              <a:latin typeface="Comic Sans MS" panose="030F0702030302020204" pitchFamily="66" charset="0"/>
            </a:endParaRPr>
          </a:p>
        </p:txBody>
      </p:sp>
      <p:sp>
        <p:nvSpPr>
          <p:cNvPr id="3" name="Content Placeholder 2"/>
          <p:cNvSpPr>
            <a:spLocks noGrp="1"/>
          </p:cNvSpPr>
          <p:nvPr>
            <p:ph idx="1"/>
          </p:nvPr>
        </p:nvSpPr>
        <p:spPr>
          <a:xfrm>
            <a:off x="384313" y="887896"/>
            <a:ext cx="11489635" cy="4876801"/>
          </a:xfrm>
        </p:spPr>
        <p:txBody>
          <a:bodyPr>
            <a:noAutofit/>
          </a:bodyPr>
          <a:lstStyle/>
          <a:p>
            <a:pPr marL="0" indent="0">
              <a:buNone/>
            </a:pPr>
            <a:r>
              <a:rPr lang="en-US" sz="1600" b="1" dirty="0">
                <a:solidFill>
                  <a:srgbClr val="FF0000"/>
                </a:solidFill>
                <a:latin typeface="Comic Sans MS" panose="030F0702030302020204" pitchFamily="66" charset="0"/>
              </a:rPr>
              <a:t>It  helps you to know yourself</a:t>
            </a:r>
            <a:r>
              <a:rPr lang="en-US" sz="1600" b="1" dirty="0">
                <a:solidFill>
                  <a:srgbClr val="FF0000"/>
                </a:solidFill>
                <a:effectLst/>
                <a:latin typeface="Comic Sans MS" panose="030F0702030302020204" pitchFamily="66" charset="0"/>
              </a:rPr>
              <a:t>. </a:t>
            </a:r>
            <a:r>
              <a:rPr lang="en-US" sz="1600" dirty="0">
                <a:effectLst/>
                <a:latin typeface="Comic Sans MS" panose="030F0702030302020204" pitchFamily="66" charset="0"/>
              </a:rPr>
              <a:t>As you reflect on your progress you become more aware about yourself. You become aware of  your shortcomings and weaknesses as well as your strengths and capabilities. An individual may assume he is performing excellently in his career but in reality, he is causing problems, this might be as result of an inability to pass information clearly to others which will affect how the team functions. </a:t>
            </a:r>
            <a:br>
              <a:rPr lang="en-US" sz="1600" dirty="0">
                <a:effectLst/>
                <a:latin typeface="Comic Sans MS" panose="030F0702030302020204" pitchFamily="66" charset="0"/>
              </a:rPr>
            </a:br>
            <a:endParaRPr lang="en-US" sz="1600" dirty="0">
              <a:effectLst/>
              <a:latin typeface="Comic Sans MS" panose="030F0702030302020204" pitchFamily="66" charset="0"/>
            </a:endParaRPr>
          </a:p>
          <a:p>
            <a:pPr marL="0" indent="0">
              <a:buNone/>
            </a:pPr>
            <a:r>
              <a:rPr lang="en-US" sz="1600" dirty="0">
                <a:solidFill>
                  <a:srgbClr val="FF0000"/>
                </a:solidFill>
                <a:effectLst/>
                <a:latin typeface="Comic Sans MS" panose="030F0702030302020204" pitchFamily="66" charset="0"/>
              </a:rPr>
              <a:t>It improves your attitude-</a:t>
            </a:r>
            <a:r>
              <a:rPr lang="en-US" sz="1600" dirty="0">
                <a:effectLst/>
                <a:latin typeface="Comic Sans MS" panose="030F0702030302020204" pitchFamily="66" charset="0"/>
              </a:rPr>
              <a:t> Attitude matters and this is an area you must try to address in your personal development journey because it attracts or pushes people away from you. You are responsible for the attitude you exhibit and it is in power to decide to carry a positive or negative attitude in your personal or work environment. Without a positive attitude, you will fail in your personal learning and development. Attitude is infectious and people love to be in the company of those who have a positive attitude.  </a:t>
            </a:r>
            <a:br>
              <a:rPr lang="en-US" sz="1600" dirty="0">
                <a:effectLst/>
                <a:latin typeface="Comic Sans MS" panose="030F0702030302020204" pitchFamily="66" charset="0"/>
              </a:rPr>
            </a:br>
            <a:br>
              <a:rPr lang="en-US" sz="1600" dirty="0">
                <a:effectLst/>
                <a:latin typeface="Comic Sans MS" panose="030F0702030302020204" pitchFamily="66" charset="0"/>
              </a:rPr>
            </a:br>
            <a:r>
              <a:rPr lang="en-US" sz="1600" dirty="0">
                <a:solidFill>
                  <a:srgbClr val="FF0000"/>
                </a:solidFill>
                <a:effectLst/>
                <a:latin typeface="Comic Sans MS" panose="030F0702030302020204" pitchFamily="66" charset="0"/>
              </a:rPr>
              <a:t>Knowledge</a:t>
            </a:r>
            <a:r>
              <a:rPr lang="en-US" sz="1600" dirty="0">
                <a:effectLst/>
                <a:latin typeface="Comic Sans MS" panose="030F0702030302020204" pitchFamily="66" charset="0"/>
              </a:rPr>
              <a:t> As you pursue your personal learning and development goals, you acquire knowledge in the process. This can come through learning and reading. Knowledge helps to move you forward and improves your ability in your role. You can also pass your learning to others in any environment in which you operate.  </a:t>
            </a:r>
            <a:br>
              <a:rPr lang="en-US" sz="1600" dirty="0">
                <a:effectLst/>
                <a:latin typeface="Comic Sans MS" panose="030F0702030302020204" pitchFamily="66" charset="0"/>
              </a:rPr>
            </a:br>
            <a:br>
              <a:rPr lang="en-US" sz="1600" dirty="0">
                <a:solidFill>
                  <a:srgbClr val="FF0000"/>
                </a:solidFill>
                <a:effectLst/>
                <a:latin typeface="Comic Sans MS" panose="030F0702030302020204" pitchFamily="66" charset="0"/>
              </a:rPr>
            </a:br>
            <a:r>
              <a:rPr lang="en-US" sz="1600" dirty="0">
                <a:solidFill>
                  <a:srgbClr val="FF0000"/>
                </a:solidFill>
                <a:effectLst/>
                <a:latin typeface="Comic Sans MS" panose="030F0702030302020204" pitchFamily="66" charset="0"/>
              </a:rPr>
              <a:t>Skills </a:t>
            </a:r>
            <a:r>
              <a:rPr lang="en-US" sz="1600" dirty="0">
                <a:effectLst/>
                <a:latin typeface="Comic Sans MS" panose="030F0702030302020204" pitchFamily="66" charset="0"/>
              </a:rPr>
              <a:t>-You can develop skills not just by reading but by applying what you read in a productive manner. You can acquire skills through instruction and regular practice. Skills can be taught or reinforced through hands-on training for their workers.  </a:t>
            </a:r>
            <a:br>
              <a:rPr lang="en-US" sz="1600" dirty="0">
                <a:effectLst/>
                <a:latin typeface="Comic Sans MS" panose="030F0702030302020204" pitchFamily="66" charset="0"/>
              </a:rPr>
            </a:br>
            <a:br>
              <a:rPr lang="en-US" sz="1600" dirty="0">
                <a:effectLst/>
                <a:latin typeface="Comic Sans MS" panose="030F0702030302020204" pitchFamily="66" charset="0"/>
              </a:rPr>
            </a:br>
            <a:r>
              <a:rPr lang="en-US" sz="1600" dirty="0">
                <a:solidFill>
                  <a:srgbClr val="FF0000"/>
                </a:solidFill>
                <a:effectLst/>
                <a:latin typeface="Comic Sans MS" panose="030F0702030302020204" pitchFamily="66" charset="0"/>
              </a:rPr>
              <a:t>Purpose</a:t>
            </a:r>
            <a:r>
              <a:rPr lang="en-US" sz="1600" dirty="0">
                <a:effectLst/>
                <a:latin typeface="Comic Sans MS" panose="030F0702030302020204" pitchFamily="66" charset="0"/>
              </a:rPr>
              <a:t>. To pursue effective personal development, you must know your purpose. What are you trying to achieve? Purpose motivates you into action. </a:t>
            </a:r>
            <a:br>
              <a:rPr lang="en-US" sz="1600" dirty="0">
                <a:effectLst/>
                <a:latin typeface="Comic Sans MS" panose="030F0702030302020204" pitchFamily="66" charset="0"/>
              </a:rPr>
            </a:br>
            <a:br>
              <a:rPr lang="en-US" sz="1600" dirty="0">
                <a:solidFill>
                  <a:srgbClr val="FF0000"/>
                </a:solidFill>
                <a:effectLst/>
                <a:latin typeface="Comic Sans MS" panose="030F0702030302020204" pitchFamily="66" charset="0"/>
              </a:rPr>
            </a:br>
            <a:r>
              <a:rPr lang="en-US" sz="1600" dirty="0">
                <a:solidFill>
                  <a:srgbClr val="FF0000"/>
                </a:solidFill>
                <a:effectLst/>
                <a:latin typeface="Comic Sans MS" panose="030F0702030302020204" pitchFamily="66" charset="0"/>
              </a:rPr>
              <a:t>Behaviour </a:t>
            </a:r>
            <a:r>
              <a:rPr lang="en-US" sz="1600" dirty="0">
                <a:effectLst/>
                <a:latin typeface="Comic Sans MS" panose="030F0702030302020204" pitchFamily="66" charset="0"/>
              </a:rPr>
              <a:t>This is developed over time. It is formed by the thoughts, exposures and the good or bad experiences you have had over the years. As you pursue your personal learning and development, your behaviour will be affected in a positive way. </a:t>
            </a:r>
            <a:r>
              <a:rPr lang="en-US" sz="1600" dirty="0">
                <a:effectLst/>
              </a:rPr>
              <a:t> </a:t>
            </a:r>
            <a:endParaRPr lang="en-GB" sz="1600" dirty="0"/>
          </a:p>
        </p:txBody>
      </p:sp>
    </p:spTree>
    <p:extLst>
      <p:ext uri="{BB962C8B-B14F-4D97-AF65-F5344CB8AC3E}">
        <p14:creationId xmlns:p14="http://schemas.microsoft.com/office/powerpoint/2010/main" val="4157299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omic Sans MS" panose="030F0702030302020204" pitchFamily="66" charset="0"/>
              </a:rPr>
              <a:t>Consider what you have learned so far in the course.</a:t>
            </a: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54064" y="1690688"/>
            <a:ext cx="3342165" cy="2475118"/>
          </a:xfrm>
        </p:spPr>
      </p:pic>
      <p:sp>
        <p:nvSpPr>
          <p:cNvPr id="9" name="TextBox 8"/>
          <p:cNvSpPr txBox="1"/>
          <p:nvPr/>
        </p:nvSpPr>
        <p:spPr>
          <a:xfrm>
            <a:off x="1076632" y="2610465"/>
            <a:ext cx="6327058" cy="3970318"/>
          </a:xfrm>
          <a:prstGeom prst="rect">
            <a:avLst/>
          </a:prstGeom>
          <a:noFill/>
        </p:spPr>
        <p:txBody>
          <a:bodyPr wrap="square" rtlCol="0">
            <a:spAutoFit/>
          </a:bodyPr>
          <a:lstStyle/>
          <a:p>
            <a:r>
              <a:rPr lang="en-GB" sz="2800" dirty="0">
                <a:latin typeface="Comic Sans MS" panose="030F0702030302020204" pitchFamily="66" charset="0"/>
              </a:rPr>
              <a:t>What have you learned formally?</a:t>
            </a:r>
          </a:p>
          <a:p>
            <a:endParaRPr lang="en-GB" sz="2800" dirty="0">
              <a:latin typeface="Comic Sans MS" panose="030F0702030302020204" pitchFamily="66" charset="0"/>
            </a:endParaRPr>
          </a:p>
          <a:p>
            <a:endParaRPr lang="en-GB" sz="2800" dirty="0">
              <a:latin typeface="Comic Sans MS" panose="030F0702030302020204" pitchFamily="66" charset="0"/>
            </a:endParaRPr>
          </a:p>
          <a:p>
            <a:endParaRPr lang="en-GB" sz="2800" dirty="0">
              <a:latin typeface="Comic Sans MS" panose="030F0702030302020204" pitchFamily="66" charset="0"/>
            </a:endParaRPr>
          </a:p>
          <a:p>
            <a:r>
              <a:rPr lang="en-GB" sz="2800" dirty="0">
                <a:latin typeface="Comic Sans MS" panose="030F0702030302020204" pitchFamily="66" charset="0"/>
              </a:rPr>
              <a:t>What have you learned informally?</a:t>
            </a:r>
          </a:p>
          <a:p>
            <a:endParaRPr lang="en-GB" sz="2800" dirty="0">
              <a:latin typeface="Comic Sans MS" panose="030F0702030302020204" pitchFamily="66" charset="0"/>
            </a:endParaRPr>
          </a:p>
          <a:p>
            <a:endParaRPr lang="en-GB" sz="2800" dirty="0">
              <a:latin typeface="Comic Sans MS" panose="030F0702030302020204" pitchFamily="66" charset="0"/>
            </a:endParaRPr>
          </a:p>
          <a:p>
            <a:r>
              <a:rPr lang="en-GB" sz="2800" dirty="0">
                <a:latin typeface="Comic Sans MS" panose="030F0702030302020204" pitchFamily="66" charset="0"/>
              </a:rPr>
              <a:t>Where has your informal learning taken place?</a:t>
            </a:r>
          </a:p>
        </p:txBody>
      </p:sp>
    </p:spTree>
    <p:extLst>
      <p:ext uri="{BB962C8B-B14F-4D97-AF65-F5344CB8AC3E}">
        <p14:creationId xmlns:p14="http://schemas.microsoft.com/office/powerpoint/2010/main" val="128223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How our own learning may benefit others</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Our own learning can affect others thorough our contributions. </a:t>
            </a:r>
          </a:p>
          <a:p>
            <a:pPr marL="0" indent="0">
              <a:buNone/>
            </a:pPr>
            <a:r>
              <a:rPr lang="en-GB" dirty="0">
                <a:latin typeface="Comic Sans MS" panose="030F0702030302020204" pitchFamily="66" charset="0"/>
              </a:rPr>
              <a:t>We can leave an impact on </a:t>
            </a:r>
          </a:p>
          <a:p>
            <a:r>
              <a:rPr lang="en-GB" dirty="0">
                <a:latin typeface="Comic Sans MS" panose="030F0702030302020204" pitchFamily="66" charset="0"/>
              </a:rPr>
              <a:t>Family</a:t>
            </a:r>
          </a:p>
          <a:p>
            <a:r>
              <a:rPr lang="en-GB" dirty="0">
                <a:latin typeface="Comic Sans MS" panose="030F0702030302020204" pitchFamily="66" charset="0"/>
              </a:rPr>
              <a:t>Friends</a:t>
            </a:r>
          </a:p>
          <a:p>
            <a:r>
              <a:rPr lang="en-GB" dirty="0">
                <a:latin typeface="Comic Sans MS" panose="030F0702030302020204" pitchFamily="66" charset="0"/>
              </a:rPr>
              <a:t>Service Users</a:t>
            </a:r>
          </a:p>
          <a:p>
            <a:r>
              <a:rPr lang="en-GB" dirty="0">
                <a:latin typeface="Comic Sans MS" panose="030F0702030302020204" pitchFamily="66" charset="0"/>
              </a:rPr>
              <a:t>Staff</a:t>
            </a:r>
          </a:p>
          <a:p>
            <a:pPr marL="0" indent="0">
              <a:buNone/>
            </a:pPr>
            <a:r>
              <a:rPr lang="en-GB" dirty="0">
                <a:latin typeface="Comic Sans MS" panose="030F0702030302020204" pitchFamily="66" charset="0"/>
              </a:rPr>
              <a:t>The above persons can also benefit our own learning through our experiences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0996" y="2481996"/>
            <a:ext cx="2647488" cy="2443965"/>
          </a:xfrm>
          <a:prstGeom prst="rect">
            <a:avLst/>
          </a:prstGeom>
        </p:spPr>
      </p:pic>
    </p:spTree>
    <p:extLst>
      <p:ext uri="{BB962C8B-B14F-4D97-AF65-F5344CB8AC3E}">
        <p14:creationId xmlns:p14="http://schemas.microsoft.com/office/powerpoint/2010/main" val="3925574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Try to think of examples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11647" y="2816941"/>
            <a:ext cx="3360021" cy="3360021"/>
          </a:xfrm>
        </p:spPr>
      </p:pic>
      <p:sp>
        <p:nvSpPr>
          <p:cNvPr id="6" name="TextBox 5"/>
          <p:cNvSpPr txBox="1"/>
          <p:nvPr/>
        </p:nvSpPr>
        <p:spPr>
          <a:xfrm>
            <a:off x="334617" y="1690688"/>
            <a:ext cx="3720548" cy="1938992"/>
          </a:xfrm>
          <a:prstGeom prst="rect">
            <a:avLst/>
          </a:prstGeom>
          <a:solidFill>
            <a:schemeClr val="accent6">
              <a:lumMod val="60000"/>
              <a:lumOff val="40000"/>
            </a:schemeClr>
          </a:solidFill>
          <a:ln>
            <a:solidFill>
              <a:srgbClr val="00B050"/>
            </a:solidFill>
          </a:ln>
        </p:spPr>
        <p:txBody>
          <a:bodyPr wrap="square" rtlCol="0">
            <a:spAutoFit/>
          </a:bodyPr>
          <a:lstStyle/>
          <a:p>
            <a:r>
              <a:rPr lang="en-GB" sz="2400" dirty="0">
                <a:latin typeface="Comic Sans MS" panose="030F0702030302020204" pitchFamily="66" charset="0"/>
              </a:rPr>
              <a:t>An example of how you have shared something you have learned during the course with a family member.</a:t>
            </a:r>
          </a:p>
        </p:txBody>
      </p:sp>
      <p:sp>
        <p:nvSpPr>
          <p:cNvPr id="7" name="TextBox 6"/>
          <p:cNvSpPr txBox="1"/>
          <p:nvPr/>
        </p:nvSpPr>
        <p:spPr>
          <a:xfrm>
            <a:off x="8057322" y="609196"/>
            <a:ext cx="3800061" cy="2677656"/>
          </a:xfrm>
          <a:prstGeom prst="rect">
            <a:avLst/>
          </a:prstGeom>
          <a:solidFill>
            <a:schemeClr val="accent4">
              <a:lumMod val="60000"/>
              <a:lumOff val="40000"/>
            </a:schemeClr>
          </a:solidFill>
          <a:ln>
            <a:solidFill>
              <a:srgbClr val="002060"/>
            </a:solidFill>
          </a:ln>
        </p:spPr>
        <p:txBody>
          <a:bodyPr wrap="square" rtlCol="0">
            <a:spAutoFit/>
          </a:bodyPr>
          <a:lstStyle/>
          <a:p>
            <a:r>
              <a:rPr lang="en-GB" sz="2400" dirty="0">
                <a:latin typeface="Comic Sans MS" panose="030F0702030302020204" pitchFamily="66" charset="0"/>
              </a:rPr>
              <a:t>An example of how the communication skills you have learned about in class and seen in practice during placement have helped you communicate with a service user.</a:t>
            </a:r>
          </a:p>
        </p:txBody>
      </p:sp>
      <p:sp>
        <p:nvSpPr>
          <p:cNvPr id="8" name="TextBox 7"/>
          <p:cNvSpPr txBox="1"/>
          <p:nvPr/>
        </p:nvSpPr>
        <p:spPr>
          <a:xfrm>
            <a:off x="313143" y="4025516"/>
            <a:ext cx="4598504" cy="1569660"/>
          </a:xfrm>
          <a:prstGeom prst="rect">
            <a:avLst/>
          </a:prstGeom>
          <a:solidFill>
            <a:schemeClr val="tx2">
              <a:lumMod val="40000"/>
              <a:lumOff val="60000"/>
            </a:schemeClr>
          </a:solidFill>
          <a:ln>
            <a:solidFill>
              <a:srgbClr val="7030A0"/>
            </a:solidFill>
          </a:ln>
        </p:spPr>
        <p:txBody>
          <a:bodyPr wrap="square" rtlCol="0">
            <a:spAutoFit/>
          </a:bodyPr>
          <a:lstStyle/>
          <a:p>
            <a:r>
              <a:rPr lang="en-GB" sz="2400" dirty="0">
                <a:latin typeface="Comic Sans MS" panose="030F0702030302020204" pitchFamily="66" charset="0"/>
              </a:rPr>
              <a:t>An example of how what you learned in the Equality &amp; Diversity unit helped you to challenge someone's attitude</a:t>
            </a:r>
          </a:p>
        </p:txBody>
      </p:sp>
      <p:sp>
        <p:nvSpPr>
          <p:cNvPr id="9" name="TextBox 8"/>
          <p:cNvSpPr txBox="1"/>
          <p:nvPr/>
        </p:nvSpPr>
        <p:spPr>
          <a:xfrm>
            <a:off x="7010401" y="4214191"/>
            <a:ext cx="5181600" cy="1938992"/>
          </a:xfrm>
          <a:prstGeom prst="rect">
            <a:avLst/>
          </a:prstGeom>
          <a:solidFill>
            <a:schemeClr val="accent2">
              <a:lumMod val="60000"/>
              <a:lumOff val="40000"/>
            </a:schemeClr>
          </a:solidFill>
          <a:ln>
            <a:solidFill>
              <a:schemeClr val="accent2">
                <a:lumMod val="50000"/>
              </a:schemeClr>
            </a:solidFill>
          </a:ln>
        </p:spPr>
        <p:txBody>
          <a:bodyPr wrap="square" rtlCol="0">
            <a:spAutoFit/>
          </a:bodyPr>
          <a:lstStyle/>
          <a:p>
            <a:r>
              <a:rPr lang="en-GB" sz="2400" dirty="0">
                <a:latin typeface="Comic Sans MS" panose="030F0702030302020204" pitchFamily="66" charset="0"/>
              </a:rPr>
              <a:t>An example in which your placement experience help you to anticipate what needed to be done and therefore assisted the staff you are working with</a:t>
            </a:r>
          </a:p>
        </p:txBody>
      </p:sp>
    </p:spTree>
    <p:extLst>
      <p:ext uri="{BB962C8B-B14F-4D97-AF65-F5344CB8AC3E}">
        <p14:creationId xmlns:p14="http://schemas.microsoft.com/office/powerpoint/2010/main" val="3690275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How others can benefit - examples</a:t>
            </a:r>
          </a:p>
        </p:txBody>
      </p:sp>
      <p:sp>
        <p:nvSpPr>
          <p:cNvPr id="3" name="Content Placeholder 2"/>
          <p:cNvSpPr>
            <a:spLocks noGrp="1"/>
          </p:cNvSpPr>
          <p:nvPr>
            <p:ph idx="1"/>
          </p:nvPr>
        </p:nvSpPr>
        <p:spPr/>
        <p:txBody>
          <a:bodyPr>
            <a:normAutofit fontScale="92500" lnSpcReduction="20000"/>
          </a:bodyPr>
          <a:lstStyle/>
          <a:p>
            <a:r>
              <a:rPr lang="en-US" dirty="0">
                <a:effectLst/>
                <a:latin typeface="Comic Sans MS" panose="030F0702030302020204" pitchFamily="66" charset="0"/>
              </a:rPr>
              <a:t>Teaching others a new skill or talking about new knowledge that you learned.</a:t>
            </a:r>
          </a:p>
          <a:p>
            <a:r>
              <a:rPr lang="en-US" dirty="0">
                <a:effectLst/>
                <a:latin typeface="Comic Sans MS" panose="030F0702030302020204" pitchFamily="66" charset="0"/>
              </a:rPr>
              <a:t>Being able to organise activities which are more appropriate for the needs of service users.</a:t>
            </a:r>
          </a:p>
          <a:p>
            <a:r>
              <a:rPr lang="en-US" dirty="0">
                <a:effectLst/>
                <a:latin typeface="Comic Sans MS" panose="030F0702030302020204" pitchFamily="66" charset="0"/>
              </a:rPr>
              <a:t>Being able to understand situations and being able to respond appropriately.</a:t>
            </a:r>
          </a:p>
          <a:p>
            <a:r>
              <a:rPr lang="en-US" dirty="0">
                <a:effectLst/>
                <a:latin typeface="Comic Sans MS" panose="030F0702030302020204" pitchFamily="66" charset="0"/>
              </a:rPr>
              <a:t>Better communication resulting from understanding situations.</a:t>
            </a:r>
          </a:p>
          <a:p>
            <a:r>
              <a:rPr lang="en-US" dirty="0">
                <a:effectLst/>
                <a:latin typeface="Comic Sans MS" panose="030F0702030302020204" pitchFamily="66" charset="0"/>
              </a:rPr>
              <a:t>Less need for instruction – anticipating what needs to be done.</a:t>
            </a:r>
          </a:p>
          <a:p>
            <a:r>
              <a:rPr lang="en-US" dirty="0">
                <a:effectLst/>
                <a:latin typeface="Comic Sans MS" panose="030F0702030302020204" pitchFamily="66" charset="0"/>
              </a:rPr>
              <a:t>Ability to communicate effectively with professionals &amp; service users.</a:t>
            </a:r>
          </a:p>
          <a:p>
            <a:r>
              <a:rPr lang="en-US" dirty="0">
                <a:effectLst/>
                <a:latin typeface="Comic Sans MS" panose="030F0702030302020204" pitchFamily="66" charset="0"/>
              </a:rPr>
              <a:t>Having previous experience on how to deal with certain issues.</a:t>
            </a:r>
          </a:p>
          <a:p>
            <a:r>
              <a:rPr lang="en-US" dirty="0">
                <a:effectLst/>
                <a:latin typeface="Comic Sans MS" panose="030F0702030302020204" pitchFamily="66" charset="0"/>
              </a:rPr>
              <a:t>Being aware of own process leading to a better service provision</a:t>
            </a:r>
            <a:r>
              <a:rPr lang="en-US" dirty="0">
                <a:effectLst/>
              </a:rPr>
              <a:t>.</a:t>
            </a:r>
            <a:endParaRPr lang="en-GB" dirty="0"/>
          </a:p>
        </p:txBody>
      </p:sp>
    </p:spTree>
    <p:extLst>
      <p:ext uri="{BB962C8B-B14F-4D97-AF65-F5344CB8AC3E}">
        <p14:creationId xmlns:p14="http://schemas.microsoft.com/office/powerpoint/2010/main" val="1459887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435</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Comic Sans MS</vt:lpstr>
      <vt:lpstr>Office Theme</vt:lpstr>
      <vt:lpstr>How does Personal Learning benefit others? </vt:lpstr>
      <vt:lpstr>Personal Learning</vt:lpstr>
      <vt:lpstr>Benefits of Personal Learning and Development </vt:lpstr>
      <vt:lpstr>Consider what you have learned so far in the course.</vt:lpstr>
      <vt:lpstr>How our own learning may benefit others</vt:lpstr>
      <vt:lpstr>Try to think of examples</vt:lpstr>
      <vt:lpstr>How others can benefit - examples</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Personal Learning benefit others?</dc:title>
  <dc:creator>Ann Hodson</dc:creator>
  <cp:lastModifiedBy>ann hodson</cp:lastModifiedBy>
  <cp:revision>14</cp:revision>
  <dcterms:created xsi:type="dcterms:W3CDTF">2017-04-20T14:20:05Z</dcterms:created>
  <dcterms:modified xsi:type="dcterms:W3CDTF">2017-04-20T22:11:45Z</dcterms:modified>
</cp:coreProperties>
</file>