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65" r:id="rId2"/>
    <p:sldId id="256" r:id="rId3"/>
    <p:sldId id="262" r:id="rId4"/>
    <p:sldId id="281" r:id="rId5"/>
    <p:sldId id="260" r:id="rId6"/>
    <p:sldId id="274" r:id="rId7"/>
    <p:sldId id="267" r:id="rId8"/>
    <p:sldId id="283" r:id="rId9"/>
    <p:sldId id="276" r:id="rId10"/>
    <p:sldId id="275" r:id="rId11"/>
    <p:sldId id="277" r:id="rId12"/>
    <p:sldId id="278" r:id="rId13"/>
    <p:sldId id="279" r:id="rId14"/>
    <p:sldId id="282" r:id="rId15"/>
    <p:sldId id="280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1CE76-8731-41ED-B6AD-406FD102771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98363-515F-47E9-ABA3-2A5F9D5E0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39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0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17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80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2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42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85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32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26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78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16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EA811-2E2E-4EA6-96BA-174232DA9872}" type="datetimeFigureOut">
              <a:rPr lang="en-GB" smtClean="0"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7BED2-9C4F-4B8A-8124-DFA07C1A0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0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youtube.com/watch?v=ByBRqMNTcN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b_W1IePnI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learningzone/clips/life-expectancy/6041.html" TargetMode="External"/><Relationship Id="rId2" Type="http://schemas.openxmlformats.org/officeDocument/2006/relationships/hyperlink" Target="https://www.youtube.com/watch?v=r0cJ7CX1lC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STARTER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Jot down the factors (things) that you think affect how we develop and age.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Everyone should have at least 3.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2050" name="Picture 2" descr="c:\tempie\Content.IE5\29C2REHA\MC9004404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tempie\Content.IE5\WCIU9SQ4\MC9004343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617" y="4005064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The nature nurture debate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What is the debate about?</a:t>
            </a:r>
          </a:p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Are human beings a product of their hereditary and biological predispositions or are they shaped by their environment ?</a:t>
            </a:r>
          </a:p>
          <a:p>
            <a:pPr marL="0" indent="0">
              <a:buNone/>
            </a:pPr>
            <a:endParaRPr lang="en-GB" altLang="en-U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Often presented as an argument between two extreme viewpoints</a:t>
            </a:r>
          </a:p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Third approach takes into account the influence of both in our development.</a:t>
            </a:r>
            <a:endParaRPr lang="en-GB" altLang="en-US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268761"/>
            <a:ext cx="1594520" cy="159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47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564949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  <a:latin typeface="Comic Sans MS" pitchFamily="66" charset="0"/>
              </a:rPr>
              <a:t>Nature</a:t>
            </a:r>
          </a:p>
          <a:p>
            <a:pPr marL="0" indent="0">
              <a:buNone/>
            </a:pPr>
            <a:endParaRPr lang="en-GB" sz="6500" dirty="0" smtClean="0">
              <a:latin typeface="Comic Sans MS" pitchFamily="66" charset="0"/>
            </a:endParaRPr>
          </a:p>
          <a:p>
            <a:r>
              <a:rPr lang="en-GB" sz="5100" dirty="0" smtClean="0">
                <a:latin typeface="Comic Sans MS" pitchFamily="66" charset="0"/>
              </a:rPr>
              <a:t>Suggests </a:t>
            </a:r>
            <a:r>
              <a:rPr lang="en-GB" sz="5100" dirty="0">
                <a:latin typeface="Comic Sans MS" pitchFamily="66" charset="0"/>
              </a:rPr>
              <a:t>that people are born with qualities, abilities &amp; characteristics that determine the type of person they will become</a:t>
            </a:r>
            <a:r>
              <a:rPr lang="en-GB" sz="5100" dirty="0" smtClean="0">
                <a:latin typeface="Comic Sans MS" pitchFamily="66" charset="0"/>
              </a:rPr>
              <a:t>.</a:t>
            </a:r>
          </a:p>
          <a:p>
            <a:endParaRPr lang="en-GB" sz="5100" dirty="0">
              <a:latin typeface="Comic Sans MS" pitchFamily="66" charset="0"/>
            </a:endParaRPr>
          </a:p>
          <a:p>
            <a:r>
              <a:rPr lang="en-GB" sz="5100" dirty="0" smtClean="0">
                <a:solidFill>
                  <a:srgbClr val="00B050"/>
                </a:solidFill>
                <a:latin typeface="Comic Sans MS" pitchFamily="66" charset="0"/>
              </a:rPr>
              <a:t>Supporters argue that people are pre- programmed by their genes and biological processes to develop and behave in certain ways.</a:t>
            </a:r>
            <a:endParaRPr lang="en-GB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  <a:latin typeface="Comic Sans MS" pitchFamily="66" charset="0"/>
              </a:rPr>
              <a:t>Nurture</a:t>
            </a:r>
          </a:p>
          <a:p>
            <a:pPr marL="0" indent="0">
              <a:buNone/>
            </a:pPr>
            <a:endParaRPr lang="en-GB" sz="5800" dirty="0" smtClean="0">
              <a:latin typeface="Comic Sans MS" pitchFamily="66" charset="0"/>
            </a:endParaRPr>
          </a:p>
          <a:p>
            <a:r>
              <a:rPr lang="en-GB" sz="5100" dirty="0" smtClean="0">
                <a:latin typeface="Comic Sans MS" pitchFamily="66" charset="0"/>
              </a:rPr>
              <a:t>It </a:t>
            </a:r>
            <a:r>
              <a:rPr lang="en-GB" sz="5100" dirty="0">
                <a:latin typeface="Comic Sans MS" pitchFamily="66" charset="0"/>
              </a:rPr>
              <a:t>is the way a person is brought up &amp; their circumstances that influence the kind of person they become.</a:t>
            </a:r>
          </a:p>
          <a:p>
            <a:endParaRPr lang="en-GB" sz="5100" dirty="0" smtClean="0"/>
          </a:p>
          <a:p>
            <a:r>
              <a:rPr lang="en-GB" sz="51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Supporters argue that humans are not programmed to develop in a specific way because we have free will, can make lifestyle choices and are influenced by a complex range of psychological, social, geographic and economic factors.</a:t>
            </a:r>
            <a:endParaRPr lang="en-GB" sz="51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7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Evidence to support Nature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Key study used to support this theory –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Minnesota twin study.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Identical twin boys </a:t>
            </a:r>
            <a:r>
              <a:rPr lang="en-GB" dirty="0">
                <a:latin typeface="Comic Sans MS" panose="030F0702030302020204" pitchFamily="66" charset="0"/>
              </a:rPr>
              <a:t>who were separated at birth and adopted by different families. 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Met at the age of 39  -  (both named Jim by their </a:t>
            </a:r>
            <a:r>
              <a:rPr lang="en-GB" dirty="0">
                <a:latin typeface="Comic Sans MS" panose="030F0702030302020204" pitchFamily="66" charset="0"/>
              </a:rPr>
              <a:t>adoptive </a:t>
            </a:r>
            <a:r>
              <a:rPr lang="en-GB" dirty="0" smtClean="0">
                <a:latin typeface="Comic Sans MS" panose="030F0702030302020204" pitchFamily="66" charset="0"/>
              </a:rPr>
              <a:t>families)</a:t>
            </a: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Both </a:t>
            </a:r>
            <a:r>
              <a:rPr lang="en-GB" dirty="0">
                <a:latin typeface="Comic Sans MS" panose="030F0702030302020204" pitchFamily="66" charset="0"/>
              </a:rPr>
              <a:t>suffered headaches, bit their nails, </a:t>
            </a:r>
            <a:r>
              <a:rPr lang="en-GB" dirty="0" smtClean="0">
                <a:latin typeface="Comic Sans MS" panose="030F0702030302020204" pitchFamily="66" charset="0"/>
              </a:rPr>
              <a:t>smoked, </a:t>
            </a:r>
            <a:r>
              <a:rPr lang="en-GB" dirty="0">
                <a:latin typeface="Comic Sans MS" panose="030F0702030302020204" pitchFamily="66" charset="0"/>
              </a:rPr>
              <a:t>took up woodworking and </a:t>
            </a:r>
            <a:r>
              <a:rPr lang="en-GB" dirty="0" smtClean="0">
                <a:latin typeface="Comic Sans MS" panose="030F0702030302020204" pitchFamily="66" charset="0"/>
              </a:rPr>
              <a:t>holidayed in the </a:t>
            </a:r>
            <a:r>
              <a:rPr lang="en-GB" dirty="0">
                <a:latin typeface="Comic Sans MS" panose="030F0702030302020204" pitchFamily="66" charset="0"/>
              </a:rPr>
              <a:t>same </a:t>
            </a:r>
            <a:r>
              <a:rPr lang="en-GB" dirty="0" smtClean="0">
                <a:latin typeface="Comic Sans MS" panose="030F0702030302020204" pitchFamily="66" charset="0"/>
              </a:rPr>
              <a:t>area of Florida</a:t>
            </a:r>
            <a:r>
              <a:rPr lang="en-GB" dirty="0">
                <a:latin typeface="Comic Sans MS" panose="030F0702030302020204" pitchFamily="66" charset="0"/>
              </a:rPr>
              <a:t>. </a:t>
            </a:r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i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Want to know more? Additional reading – pdf file 05 twin </a:t>
            </a:r>
            <a:r>
              <a:rPr lang="en-GB" i="1" dirty="0">
                <a:solidFill>
                  <a:schemeClr val="accent1"/>
                </a:solidFill>
                <a:latin typeface="Comic Sans MS" panose="030F0702030302020204" pitchFamily="66" charset="0"/>
              </a:rPr>
              <a:t>studies </a:t>
            </a:r>
            <a:r>
              <a:rPr lang="en-GB" i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context.  </a:t>
            </a:r>
            <a:endParaRPr lang="en-GB" i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8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anose="030F0702030302020204" pitchFamily="66" charset="0"/>
              </a:rPr>
              <a:t>Maturation Theory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Developed by Gesell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He explained that child development was a result of body changes due to the ageing process.</a:t>
            </a:r>
          </a:p>
          <a:p>
            <a:pPr marL="0" indent="0">
              <a:buNone/>
            </a:pPr>
            <a:r>
              <a:rPr lang="en-GB" sz="2800" dirty="0" smtClean="0">
                <a:latin typeface="Comic Sans MS" panose="030F0702030302020204" pitchFamily="66" charset="0"/>
                <a:hlinkClick r:id="rId2"/>
              </a:rPr>
              <a:t>http</a:t>
            </a:r>
            <a:r>
              <a:rPr lang="en-GB" sz="2800" dirty="0">
                <a:latin typeface="Comic Sans MS" panose="030F0702030302020204" pitchFamily="66" charset="0"/>
                <a:hlinkClick r:id="rId2"/>
              </a:rPr>
              <a:t>://</a:t>
            </a:r>
            <a:r>
              <a:rPr lang="en-GB" sz="2800" dirty="0" smtClean="0">
                <a:latin typeface="Comic Sans MS" panose="030F0702030302020204" pitchFamily="66" charset="0"/>
                <a:hlinkClick r:id="rId2"/>
              </a:rPr>
              <a:t>www.youtube.com/watch?v=ByBRqMNTcNQ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This means the genetic make up is responsible for our development from conception onwards.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Each individual will develop at their own rate regardless of the environment.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87929"/>
            <a:ext cx="2091680" cy="143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57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Evidence to support Nurture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Key studies – feral </a:t>
            </a:r>
            <a:r>
              <a:rPr lang="en-GB" sz="2800" dirty="0" smtClean="0">
                <a:latin typeface="Comic Sans MS" panose="030F0702030302020204" pitchFamily="66" charset="0"/>
              </a:rPr>
              <a:t>children </a:t>
            </a:r>
          </a:p>
          <a:p>
            <a:r>
              <a:rPr lang="en-GB" sz="2800" dirty="0" smtClean="0">
                <a:latin typeface="Comic Sans MS" panose="030F0702030302020204" pitchFamily="66" charset="0"/>
              </a:rPr>
              <a:t>Genie the wild child – unstimulated - did not develop speech</a:t>
            </a:r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www.youtube.com/watch?v=zb_W1IePnIY</a:t>
            </a:r>
            <a:r>
              <a:rPr lang="en-GB" sz="2400" dirty="0" smtClean="0"/>
              <a:t> </a:t>
            </a:r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767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Conclusion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55576" y="2060848"/>
            <a:ext cx="79312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The </a:t>
            </a:r>
            <a:r>
              <a:rPr lang="en-GB" sz="3200" dirty="0">
                <a:latin typeface="Comic Sans MS" panose="030F0702030302020204" pitchFamily="66" charset="0"/>
              </a:rPr>
              <a:t>nature vs nurture debate </a:t>
            </a:r>
            <a:r>
              <a:rPr lang="en-GB" sz="3200" dirty="0" smtClean="0">
                <a:latin typeface="Comic Sans MS" panose="030F0702030302020204" pitchFamily="66" charset="0"/>
              </a:rPr>
              <a:t>continues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 smtClean="0">
                <a:latin typeface="Comic Sans MS" panose="030F0702030302020204" pitchFamily="66" charset="0"/>
              </a:rPr>
              <a:t>However </a:t>
            </a:r>
            <a:r>
              <a:rPr lang="en-GB" sz="3200" dirty="0">
                <a:latin typeface="Comic Sans MS" panose="030F0702030302020204" pitchFamily="66" charset="0"/>
              </a:rPr>
              <a:t>it is a fact that we have traits that are predetermined by our genes, but we can still choose who we want to be as we travel through our </a:t>
            </a:r>
            <a:r>
              <a:rPr lang="en-GB" sz="3200" dirty="0" smtClean="0">
                <a:latin typeface="Comic Sans MS" panose="030F0702030302020204" pitchFamily="66" charset="0"/>
              </a:rPr>
              <a:t>lifetime due to environmental influences.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Factors and Events influencing our development, ageing and a persons health &amp; wellbeing.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704856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Learning outcome : </a:t>
            </a:r>
          </a:p>
          <a:p>
            <a:pPr algn="l"/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To be able to explain the factors that influence our development &amp; ageing.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To be able to discuss the nature nurture debate.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04664"/>
            <a:ext cx="29718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62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Key point: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It is important to remember that factors can have both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positive</a:t>
            </a:r>
            <a:r>
              <a:rPr lang="en-GB" dirty="0" smtClean="0">
                <a:latin typeface="Comic Sans MS" panose="030F0702030302020204" pitchFamily="66" charset="0"/>
              </a:rPr>
              <a:t> and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negative</a:t>
            </a:r>
            <a:r>
              <a:rPr lang="en-GB" dirty="0" smtClean="0">
                <a:latin typeface="Comic Sans MS" panose="030F0702030302020204" pitchFamily="66" charset="0"/>
              </a:rPr>
              <a:t> effects on our development and ageing.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tempie\Content.IE5\WCIU9SQ4\MC9001516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823314" cy="169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9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anose="030F0702030302020204" pitchFamily="66" charset="0"/>
              </a:rPr>
              <a:t>Feedback/Discussion: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268760"/>
            <a:ext cx="2286000" cy="28575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What ideas did you come up with?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8785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3015" y="1844824"/>
            <a:ext cx="27430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Socio Economic</a:t>
            </a:r>
            <a:endParaRPr lang="en-GB" sz="2800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1947" y="1599381"/>
            <a:ext cx="1689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Lifestyle</a:t>
            </a: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814352"/>
            <a:ext cx="4401428" cy="94813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7825" y="4296398"/>
            <a:ext cx="26452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Environmental </a:t>
            </a:r>
          </a:p>
          <a:p>
            <a:pPr lvl="0"/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Factors</a:t>
            </a:r>
            <a:endParaRPr lang="en-GB" sz="28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2670" y="4051516"/>
            <a:ext cx="256993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Relationships </a:t>
            </a:r>
          </a:p>
          <a:p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          &amp; </a:t>
            </a:r>
          </a:p>
          <a:p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Social activity</a:t>
            </a:r>
            <a:endParaRPr lang="en-GB" sz="28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42822" y="4822413"/>
            <a:ext cx="1640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Genetics</a:t>
            </a:r>
            <a:endParaRPr lang="en-GB" sz="28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7825" y="268071"/>
            <a:ext cx="21059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Smoking</a:t>
            </a:r>
          </a:p>
          <a:p>
            <a:r>
              <a:rPr lang="en-GB" sz="2000" dirty="0" smtClean="0">
                <a:latin typeface="Comic Sans MS" pitchFamily="66" charset="0"/>
              </a:rPr>
              <a:t>Alcohol</a:t>
            </a:r>
          </a:p>
          <a:p>
            <a:r>
              <a:rPr lang="en-GB" sz="2000" dirty="0" smtClean="0">
                <a:latin typeface="Comic Sans MS" pitchFamily="66" charset="0"/>
              </a:rPr>
              <a:t>Diet</a:t>
            </a:r>
          </a:p>
          <a:p>
            <a:r>
              <a:rPr lang="en-GB" sz="2000" dirty="0" smtClean="0">
                <a:latin typeface="Comic Sans MS" pitchFamily="66" charset="0"/>
              </a:rPr>
              <a:t>Drugs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660" y="5230066"/>
            <a:ext cx="36722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Reduction in </a:t>
            </a:r>
            <a:r>
              <a:rPr lang="en-GB" sz="2000" dirty="0" smtClean="0">
                <a:solidFill>
                  <a:prstClr val="black"/>
                </a:solidFill>
                <a:latin typeface="Comic Sans MS" pitchFamily="66" charset="0"/>
              </a:rPr>
              <a:t>harmful 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working </a:t>
            </a:r>
            <a:r>
              <a:rPr lang="en-GB" sz="2000" dirty="0" smtClean="0">
                <a:solidFill>
                  <a:prstClr val="black"/>
                </a:solidFill>
                <a:latin typeface="Comic Sans MS" pitchFamily="66" charset="0"/>
              </a:rPr>
              <a:t>practice</a:t>
            </a:r>
          </a:p>
          <a:p>
            <a:r>
              <a:rPr lang="en-GB" sz="2000" dirty="0" smtClean="0">
                <a:latin typeface="Comic Sans MS" pitchFamily="66" charset="0"/>
              </a:rPr>
              <a:t>Improvements </a:t>
            </a:r>
            <a:r>
              <a:rPr lang="en-GB" sz="2000" dirty="0">
                <a:latin typeface="Comic Sans MS" pitchFamily="66" charset="0"/>
              </a:rPr>
              <a:t>in health </a:t>
            </a:r>
            <a:r>
              <a:rPr lang="en-GB" sz="2000" dirty="0" smtClean="0">
                <a:latin typeface="Comic Sans MS" pitchFamily="66" charset="0"/>
              </a:rPr>
              <a:t>care</a:t>
            </a:r>
          </a:p>
          <a:p>
            <a:r>
              <a:rPr lang="en-GB" sz="2000" dirty="0">
                <a:latin typeface="Comic Sans MS" pitchFamily="66" charset="0"/>
              </a:rPr>
              <a:t>Housing &amp; Living </a:t>
            </a:r>
            <a:r>
              <a:rPr lang="en-GB" sz="2000" dirty="0" smtClean="0">
                <a:latin typeface="Comic Sans MS" pitchFamily="66" charset="0"/>
              </a:rPr>
              <a:t>conditions</a:t>
            </a:r>
            <a:endParaRPr lang="en-GB" sz="2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42235" y="404664"/>
            <a:ext cx="32976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Financial (Income)</a:t>
            </a:r>
          </a:p>
          <a:p>
            <a:pPr lvl="0"/>
            <a:r>
              <a:rPr lang="en-GB" sz="2000" dirty="0" smtClean="0">
                <a:solidFill>
                  <a:prstClr val="black"/>
                </a:solidFill>
                <a:latin typeface="Comic Sans MS" pitchFamily="66" charset="0"/>
              </a:rPr>
              <a:t>Occupation (employment</a:t>
            </a:r>
          </a:p>
          <a:p>
            <a:pPr lvl="0"/>
            <a:r>
              <a:rPr lang="en-GB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Comic Sans MS" pitchFamily="66" charset="0"/>
              </a:rPr>
              <a:t>and access to recreation)</a:t>
            </a:r>
          </a:p>
          <a:p>
            <a:endParaRPr lang="en-GB" sz="20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89608" y="5383955"/>
            <a:ext cx="19960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Friends, Family</a:t>
            </a:r>
          </a:p>
          <a:p>
            <a:r>
              <a:rPr lang="en-GB" sz="2000" dirty="0">
                <a:latin typeface="Comic Sans MS" pitchFamily="66" charset="0"/>
              </a:rPr>
              <a:t>Social </a:t>
            </a:r>
            <a:r>
              <a:rPr lang="en-GB" sz="2000" dirty="0" smtClean="0">
                <a:latin typeface="Comic Sans MS" pitchFamily="66" charset="0"/>
              </a:rPr>
              <a:t>isolation</a:t>
            </a:r>
          </a:p>
          <a:p>
            <a:r>
              <a:rPr lang="en-GB" sz="2000" dirty="0" smtClean="0">
                <a:latin typeface="Comic Sans MS" pitchFamily="66" charset="0"/>
              </a:rPr>
              <a:t>Bereavement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660" y="2497960"/>
            <a:ext cx="22813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Age related 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Diseases</a:t>
            </a:r>
            <a:endParaRPr lang="en-GB" sz="28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31970" y="404664"/>
            <a:ext cx="228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sz="2800" dirty="0">
                <a:solidFill>
                  <a:srgbClr val="00B0F0"/>
                </a:solidFill>
                <a:latin typeface="Comic Sans MS" pitchFamily="66" charset="0"/>
              </a:rPr>
              <a:t>Normal Physical &amp; Cognitive changes in later life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483768" y="2122601"/>
            <a:ext cx="665498" cy="658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374970" y="2545617"/>
            <a:ext cx="0" cy="235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783015" y="2368044"/>
            <a:ext cx="1102181" cy="412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88024" y="4509120"/>
            <a:ext cx="647" cy="417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885196" y="3730562"/>
            <a:ext cx="423108" cy="320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928975" y="3957293"/>
            <a:ext cx="456878" cy="428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1911205" y="3257086"/>
            <a:ext cx="548298" cy="457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33054" y="3928701"/>
            <a:ext cx="4352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FACTORS THAT AFFECT AGEING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2" grpId="0"/>
      <p:bldP spid="2" grpId="0"/>
      <p:bldP spid="11" grpId="0"/>
      <p:bldP spid="15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Factors Can be Divided into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102979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Biological </a:t>
            </a:r>
          </a:p>
          <a:p>
            <a:pPr algn="ctr"/>
            <a:r>
              <a:rPr lang="en-GB" sz="3200" b="0" dirty="0" smtClean="0">
                <a:latin typeface="Comic Sans MS" panose="030F0702030302020204" pitchFamily="66" charset="0"/>
              </a:rPr>
              <a:t>(nature) </a:t>
            </a:r>
            <a:endParaRPr lang="en-GB" sz="3200" b="0" dirty="0">
              <a:latin typeface="Comic Sans MS" panose="030F0702030302020204" pitchFamily="66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963599"/>
            <a:ext cx="4040188" cy="3561745"/>
          </a:xfrm>
        </p:spPr>
        <p:txBody>
          <a:bodyPr>
            <a:normAutofit/>
          </a:bodyPr>
          <a:lstStyle/>
          <a:p>
            <a:pPr lvl="0"/>
            <a:r>
              <a:rPr lang="en-GB" sz="2600" dirty="0" smtClean="0">
                <a:solidFill>
                  <a:srgbClr val="00B050"/>
                </a:solidFill>
                <a:latin typeface="Comic Sans MS" pitchFamily="66" charset="0"/>
              </a:rPr>
              <a:t>Genetics</a:t>
            </a:r>
          </a:p>
          <a:p>
            <a:pPr lvl="0"/>
            <a:r>
              <a:rPr lang="en-GB" sz="2600" dirty="0" smtClean="0">
                <a:solidFill>
                  <a:srgbClr val="00B0F0"/>
                </a:solidFill>
                <a:latin typeface="Comic Sans MS" pitchFamily="66" charset="0"/>
              </a:rPr>
              <a:t>Normal </a:t>
            </a:r>
            <a:r>
              <a:rPr lang="en-GB" sz="2600" dirty="0">
                <a:solidFill>
                  <a:srgbClr val="00B0F0"/>
                </a:solidFill>
                <a:latin typeface="Comic Sans MS" pitchFamily="66" charset="0"/>
              </a:rPr>
              <a:t>Physical &amp; Cognitive changes in later </a:t>
            </a:r>
            <a:r>
              <a:rPr lang="en-GB" sz="2600" dirty="0" smtClean="0">
                <a:solidFill>
                  <a:srgbClr val="00B0F0"/>
                </a:solidFill>
                <a:latin typeface="Comic Sans MS" pitchFamily="66" charset="0"/>
              </a:rPr>
              <a:t>life.</a:t>
            </a:r>
            <a:endParaRPr lang="en-GB" sz="2600" dirty="0">
              <a:solidFill>
                <a:srgbClr val="00B0F0"/>
              </a:solidFill>
              <a:latin typeface="Comic Sans MS" pitchFamily="66" charset="0"/>
            </a:endParaRPr>
          </a:p>
          <a:p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Age </a:t>
            </a:r>
            <a:r>
              <a:rPr lang="en-GB" sz="26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related </a:t>
            </a:r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Diseases.</a:t>
            </a:r>
          </a:p>
          <a:p>
            <a:endParaRPr lang="en-GB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  <a:p>
            <a:endParaRPr lang="en-GB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endParaRPr lang="en-GB" dirty="0">
              <a:solidFill>
                <a:srgbClr val="00B050"/>
              </a:solidFill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029791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Environmental </a:t>
            </a:r>
          </a:p>
          <a:p>
            <a:pPr algn="ctr"/>
            <a:r>
              <a:rPr lang="en-GB" sz="3200" b="0" dirty="0" smtClean="0">
                <a:latin typeface="Comic Sans MS" panose="030F0702030302020204" pitchFamily="66" charset="0"/>
              </a:rPr>
              <a:t>( nurture)</a:t>
            </a:r>
            <a:endParaRPr lang="en-GB" sz="3200" b="0" dirty="0">
              <a:latin typeface="Comic Sans MS" panose="030F0702030302020204" pitchFamily="66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708919"/>
            <a:ext cx="4041775" cy="3816425"/>
          </a:xfrm>
        </p:spPr>
        <p:txBody>
          <a:bodyPr>
            <a:normAutofit/>
          </a:bodyPr>
          <a:lstStyle/>
          <a:p>
            <a:pPr lvl="0"/>
            <a:endParaRPr lang="en-GB" sz="2600" dirty="0" smtClean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lvl="0"/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Environmental Factors</a:t>
            </a:r>
            <a:endParaRPr lang="en-GB" sz="28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Lifestyle factors</a:t>
            </a:r>
          </a:p>
          <a:p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Socio Economic factors</a:t>
            </a:r>
          </a:p>
          <a:p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Relationships &amp; Social activity</a:t>
            </a:r>
          </a:p>
          <a:p>
            <a:pPr marL="0" indent="0" algn="ctr">
              <a:buNone/>
            </a:pPr>
            <a:endParaRPr lang="en-GB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dirty="0" smtClean="0">
              <a:latin typeface="Comic Sans MS" pitchFamily="66" charset="0"/>
            </a:endParaRPr>
          </a:p>
          <a:p>
            <a:endParaRPr lang="en-GB" dirty="0">
              <a:solidFill>
                <a:schemeClr val="accent5">
                  <a:lumMod val="75000"/>
                </a:schemeClr>
              </a:solidFill>
              <a:latin typeface="Comic Sans MS" pitchFamily="66" charset="0"/>
            </a:endParaRPr>
          </a:p>
          <a:p>
            <a:pPr lvl="0"/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lvl="0"/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6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anose="030F0702030302020204" pitchFamily="66" charset="0"/>
              </a:rPr>
              <a:t>Activity: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Watch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clip-try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to identify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the factors that may affect the ageing process.</a:t>
            </a:r>
          </a:p>
          <a:p>
            <a:pPr marL="0" indent="0">
              <a:buNone/>
            </a:pPr>
            <a:endParaRPr lang="en-GB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Write down as many as you can </a:t>
            </a: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and be ready to discuss them.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  <a:latin typeface="Comic Sans MS" pitchFamily="66" charset="0"/>
                <a:hlinkClick r:id="rId2"/>
              </a:rPr>
              <a:t>https://</a:t>
            </a:r>
            <a:r>
              <a:rPr lang="en-GB" dirty="0" smtClean="0">
                <a:solidFill>
                  <a:srgbClr val="00B0F0"/>
                </a:solidFill>
                <a:latin typeface="Comic Sans MS" pitchFamily="66" charset="0"/>
                <a:hlinkClick r:id="rId2"/>
              </a:rPr>
              <a:t>www.youtube.com/watch?v=r0cJ7CX1lCA</a:t>
            </a:r>
            <a:r>
              <a:rPr lang="en-GB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rgbClr val="00B0F0"/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GB" dirty="0" smtClean="0">
              <a:solidFill>
                <a:srgbClr val="00B0F0"/>
              </a:solidFill>
              <a:latin typeface="Comic Sans MS" pitchFamily="66" charset="0"/>
              <a:hlinkClick r:id="rId3"/>
            </a:endParaRP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  <a:latin typeface="Comic Sans MS" pitchFamily="66" charset="0"/>
              <a:hlinkClick r:id="rId3"/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852936"/>
            <a:ext cx="1738536" cy="134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We will examine both the biological factors and the environmental factors in detail shortly but first we discuss the nature nurture debate.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86318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6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Nature - nurture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005064"/>
            <a:ext cx="3810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3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619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STARTER </vt:lpstr>
      <vt:lpstr>Factors and Events influencing our development, ageing and a persons health &amp; wellbeing.</vt:lpstr>
      <vt:lpstr>Key point:</vt:lpstr>
      <vt:lpstr>Feedback/Discussion:</vt:lpstr>
      <vt:lpstr>PowerPoint Presentation</vt:lpstr>
      <vt:lpstr>The Factors Can be Divided into</vt:lpstr>
      <vt:lpstr>Activity:</vt:lpstr>
      <vt:lpstr>PowerPoint Presentation</vt:lpstr>
      <vt:lpstr>Nature - nurture</vt:lpstr>
      <vt:lpstr>The nature nurture debate</vt:lpstr>
      <vt:lpstr>PowerPoint Presentation</vt:lpstr>
      <vt:lpstr>Evidence to support Nature</vt:lpstr>
      <vt:lpstr>Maturation Theory</vt:lpstr>
      <vt:lpstr>Evidence to support Nurture</vt:lpstr>
      <vt:lpstr>Conclusion</vt:lpstr>
    </vt:vector>
  </TitlesOfParts>
  <Company>Carmel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Ageing</dc:title>
  <dc:creator>Carmel College</dc:creator>
  <cp:lastModifiedBy>Ann Hodson</cp:lastModifiedBy>
  <cp:revision>67</cp:revision>
  <cp:lastPrinted>2013-12-06T09:37:40Z</cp:lastPrinted>
  <dcterms:created xsi:type="dcterms:W3CDTF">2013-11-07T12:00:04Z</dcterms:created>
  <dcterms:modified xsi:type="dcterms:W3CDTF">2016-05-16T11:49:51Z</dcterms:modified>
</cp:coreProperties>
</file>