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93" r:id="rId2"/>
    <p:sldId id="261" r:id="rId3"/>
    <p:sldId id="292" r:id="rId4"/>
    <p:sldId id="288" r:id="rId5"/>
    <p:sldId id="290" r:id="rId6"/>
    <p:sldId id="286" r:id="rId7"/>
    <p:sldId id="291" r:id="rId8"/>
    <p:sldId id="262" r:id="rId9"/>
    <p:sldId id="273" r:id="rId10"/>
    <p:sldId id="278" r:id="rId11"/>
    <p:sldId id="279" r:id="rId12"/>
    <p:sldId id="263" r:id="rId13"/>
    <p:sldId id="268" r:id="rId14"/>
    <p:sldId id="260" r:id="rId15"/>
    <p:sldId id="266" r:id="rId16"/>
    <p:sldId id="277" r:id="rId17"/>
    <p:sldId id="282" r:id="rId18"/>
    <p:sldId id="283" r:id="rId19"/>
    <p:sldId id="267" r:id="rId20"/>
    <p:sldId id="270" r:id="rId21"/>
    <p:sldId id="295" r:id="rId22"/>
    <p:sldId id="272" r:id="rId23"/>
  </p:sldIdLst>
  <p:sldSz cx="9144000" cy="6858000" type="screen4x3"/>
  <p:notesSz cx="6788150" cy="9917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4660"/>
  </p:normalViewPr>
  <p:slideViewPr>
    <p:cSldViewPr>
      <p:cViewPr varScale="1">
        <p:scale>
          <a:sx n="108" d="100"/>
          <a:sy n="108" d="100"/>
        </p:scale>
        <p:origin x="-132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C16CF-215F-40AB-8A36-FBE2C4547B99}"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GB"/>
        </a:p>
      </dgm:t>
    </dgm:pt>
    <dgm:pt modelId="{2B618AB6-E03D-4056-886D-8A13AB594D60}">
      <dgm:prSet phldrT="[Text]"/>
      <dgm:spPr/>
      <dgm:t>
        <a:bodyPr/>
        <a:lstStyle/>
        <a:p>
          <a:r>
            <a:rPr lang="en-GB" dirty="0" smtClean="0"/>
            <a:t>Local Authorities provide</a:t>
          </a:r>
          <a:endParaRPr lang="en-GB" dirty="0"/>
        </a:p>
      </dgm:t>
    </dgm:pt>
    <dgm:pt modelId="{6190DD34-F254-412F-954F-22FE5FD618D9}" type="parTrans" cxnId="{6751CDD3-8A82-4796-B11C-49AEA4EC4E5D}">
      <dgm:prSet/>
      <dgm:spPr/>
      <dgm:t>
        <a:bodyPr/>
        <a:lstStyle/>
        <a:p>
          <a:endParaRPr lang="en-GB"/>
        </a:p>
      </dgm:t>
    </dgm:pt>
    <dgm:pt modelId="{65538675-A4F7-4FBD-9910-A336B708840C}" type="sibTrans" cxnId="{6751CDD3-8A82-4796-B11C-49AEA4EC4E5D}">
      <dgm:prSet/>
      <dgm:spPr/>
      <dgm:t>
        <a:bodyPr/>
        <a:lstStyle/>
        <a:p>
          <a:endParaRPr lang="en-GB"/>
        </a:p>
      </dgm:t>
    </dgm:pt>
    <dgm:pt modelId="{038AE286-0CDF-4553-8AF4-361B9CFB06A0}">
      <dgm:prSet phldrT="[Text]" custT="1"/>
      <dgm:spPr/>
      <dgm:t>
        <a:bodyPr/>
        <a:lstStyle/>
        <a:p>
          <a:r>
            <a:rPr lang="en-GB" sz="2000" dirty="0" smtClean="0"/>
            <a:t>Home help</a:t>
          </a:r>
          <a:endParaRPr lang="en-GB" sz="2000" dirty="0"/>
        </a:p>
      </dgm:t>
    </dgm:pt>
    <dgm:pt modelId="{1FA0AF40-225E-4014-BB20-1D1E49FB3FCC}" type="parTrans" cxnId="{DBC8ECD4-F092-4668-B382-E79C3BF7EC8F}">
      <dgm:prSet/>
      <dgm:spPr/>
      <dgm:t>
        <a:bodyPr/>
        <a:lstStyle/>
        <a:p>
          <a:endParaRPr lang="en-GB"/>
        </a:p>
      </dgm:t>
    </dgm:pt>
    <dgm:pt modelId="{5DF27EC3-6533-46E6-A60D-9A892FB4E277}" type="sibTrans" cxnId="{DBC8ECD4-F092-4668-B382-E79C3BF7EC8F}">
      <dgm:prSet/>
      <dgm:spPr/>
      <dgm:t>
        <a:bodyPr/>
        <a:lstStyle/>
        <a:p>
          <a:endParaRPr lang="en-GB"/>
        </a:p>
      </dgm:t>
    </dgm:pt>
    <dgm:pt modelId="{AE8CE68E-D5A4-4C47-BD4F-56BB50A6286E}">
      <dgm:prSet phldrT="[Text]" custT="1"/>
      <dgm:spPr/>
      <dgm:t>
        <a:bodyPr/>
        <a:lstStyle/>
        <a:p>
          <a:r>
            <a:rPr lang="en-GB" sz="2000" dirty="0" smtClean="0"/>
            <a:t>Information &amp; Advice</a:t>
          </a:r>
          <a:endParaRPr lang="en-GB" sz="2000" dirty="0"/>
        </a:p>
      </dgm:t>
    </dgm:pt>
    <dgm:pt modelId="{2BF7F58F-B5A1-4098-9ED1-ED9AF1ECC16F}" type="parTrans" cxnId="{92244860-8A88-469F-9612-53203A33C3D1}">
      <dgm:prSet/>
      <dgm:spPr/>
      <dgm:t>
        <a:bodyPr/>
        <a:lstStyle/>
        <a:p>
          <a:endParaRPr lang="en-GB"/>
        </a:p>
      </dgm:t>
    </dgm:pt>
    <dgm:pt modelId="{4FB5FE68-ADEC-4531-9F8E-7F729BD9C74B}" type="sibTrans" cxnId="{92244860-8A88-469F-9612-53203A33C3D1}">
      <dgm:prSet/>
      <dgm:spPr/>
      <dgm:t>
        <a:bodyPr/>
        <a:lstStyle/>
        <a:p>
          <a:endParaRPr lang="en-GB"/>
        </a:p>
      </dgm:t>
    </dgm:pt>
    <dgm:pt modelId="{FE0A4B76-802C-40E0-B5F7-87C429AF083B}">
      <dgm:prSet phldrT="[Text]" custT="1"/>
      <dgm:spPr/>
      <dgm:t>
        <a:bodyPr/>
        <a:lstStyle/>
        <a:p>
          <a:r>
            <a:rPr lang="en-GB" sz="2000" dirty="0" smtClean="0"/>
            <a:t>Sheltered/supported</a:t>
          </a:r>
          <a:r>
            <a:rPr lang="en-GB" sz="1800" dirty="0" smtClean="0"/>
            <a:t> housing</a:t>
          </a:r>
          <a:endParaRPr lang="en-GB" sz="1800" dirty="0"/>
        </a:p>
      </dgm:t>
    </dgm:pt>
    <dgm:pt modelId="{86138FD5-AC47-4CE6-9F26-0E1E598CDFDD}" type="parTrans" cxnId="{80E4BC8F-902C-44EA-B295-6F7975D7D459}">
      <dgm:prSet/>
      <dgm:spPr/>
      <dgm:t>
        <a:bodyPr/>
        <a:lstStyle/>
        <a:p>
          <a:endParaRPr lang="en-GB"/>
        </a:p>
      </dgm:t>
    </dgm:pt>
    <dgm:pt modelId="{E1403D2B-EA0A-4C0A-93FB-A4AD6DDD9BF4}" type="sibTrans" cxnId="{80E4BC8F-902C-44EA-B295-6F7975D7D459}">
      <dgm:prSet/>
      <dgm:spPr/>
      <dgm:t>
        <a:bodyPr/>
        <a:lstStyle/>
        <a:p>
          <a:endParaRPr lang="en-GB"/>
        </a:p>
      </dgm:t>
    </dgm:pt>
    <dgm:pt modelId="{631F5BFA-89A4-40F7-8140-E7B8B48F1682}">
      <dgm:prSet custT="1"/>
      <dgm:spPr/>
      <dgm:t>
        <a:bodyPr/>
        <a:lstStyle/>
        <a:p>
          <a:r>
            <a:rPr lang="en-GB" sz="2000" dirty="0" smtClean="0"/>
            <a:t>Lunch clubs</a:t>
          </a:r>
          <a:endParaRPr lang="en-GB" sz="2000" dirty="0"/>
        </a:p>
      </dgm:t>
    </dgm:pt>
    <dgm:pt modelId="{017DD198-BF01-45C0-8471-F37B8C1D61DE}" type="parTrans" cxnId="{0CCD50C7-D975-4A6B-B21E-073E3597CA3F}">
      <dgm:prSet/>
      <dgm:spPr/>
      <dgm:t>
        <a:bodyPr/>
        <a:lstStyle/>
        <a:p>
          <a:endParaRPr lang="en-GB"/>
        </a:p>
      </dgm:t>
    </dgm:pt>
    <dgm:pt modelId="{F0600A4A-A662-41D2-AE21-18AE367D68C1}" type="sibTrans" cxnId="{0CCD50C7-D975-4A6B-B21E-073E3597CA3F}">
      <dgm:prSet/>
      <dgm:spPr/>
      <dgm:t>
        <a:bodyPr/>
        <a:lstStyle/>
        <a:p>
          <a:endParaRPr lang="en-GB"/>
        </a:p>
      </dgm:t>
    </dgm:pt>
    <dgm:pt modelId="{F88DA60D-4EB7-4070-917A-ACF48AB9C462}">
      <dgm:prSet custT="1"/>
      <dgm:spPr/>
      <dgm:t>
        <a:bodyPr/>
        <a:lstStyle/>
        <a:p>
          <a:r>
            <a:rPr lang="en-GB" sz="2000" dirty="0" smtClean="0"/>
            <a:t>Social worker support</a:t>
          </a:r>
          <a:endParaRPr lang="en-GB" sz="2000" dirty="0"/>
        </a:p>
      </dgm:t>
    </dgm:pt>
    <dgm:pt modelId="{320F6D11-E761-4C87-A4AF-3E3B15F22384}" type="parTrans" cxnId="{82FB3049-FED0-4973-AA95-2366DF16F592}">
      <dgm:prSet/>
      <dgm:spPr/>
      <dgm:t>
        <a:bodyPr/>
        <a:lstStyle/>
        <a:p>
          <a:endParaRPr lang="en-GB"/>
        </a:p>
      </dgm:t>
    </dgm:pt>
    <dgm:pt modelId="{53E4D8DB-0786-4B71-9ADF-372F34B6B81C}" type="sibTrans" cxnId="{82FB3049-FED0-4973-AA95-2366DF16F592}">
      <dgm:prSet/>
      <dgm:spPr/>
      <dgm:t>
        <a:bodyPr/>
        <a:lstStyle/>
        <a:p>
          <a:endParaRPr lang="en-GB"/>
        </a:p>
      </dgm:t>
    </dgm:pt>
    <dgm:pt modelId="{32EAF9BB-5E43-4F05-94F7-A06464848368}">
      <dgm:prSet/>
      <dgm:spPr/>
      <dgm:t>
        <a:bodyPr/>
        <a:lstStyle/>
        <a:p>
          <a:r>
            <a:rPr lang="en-GB" dirty="0" smtClean="0"/>
            <a:t>Day centres</a:t>
          </a:r>
          <a:endParaRPr lang="en-GB" dirty="0"/>
        </a:p>
      </dgm:t>
    </dgm:pt>
    <dgm:pt modelId="{CD3B7CB8-7BA1-4026-AA89-EEFE59225512}" type="parTrans" cxnId="{373F8526-51BB-4412-9790-77CCCD15A41F}">
      <dgm:prSet/>
      <dgm:spPr/>
      <dgm:t>
        <a:bodyPr/>
        <a:lstStyle/>
        <a:p>
          <a:endParaRPr lang="en-GB"/>
        </a:p>
      </dgm:t>
    </dgm:pt>
    <dgm:pt modelId="{6D99C3B2-9202-4F86-ABDA-281CEC3AFF5B}" type="sibTrans" cxnId="{373F8526-51BB-4412-9790-77CCCD15A41F}">
      <dgm:prSet/>
      <dgm:spPr/>
      <dgm:t>
        <a:bodyPr/>
        <a:lstStyle/>
        <a:p>
          <a:endParaRPr lang="en-GB"/>
        </a:p>
      </dgm:t>
    </dgm:pt>
    <dgm:pt modelId="{E0ED9C69-C8CA-4060-AD34-1CC70A9C58E8}">
      <dgm:prSet custT="1"/>
      <dgm:spPr/>
      <dgm:t>
        <a:bodyPr/>
        <a:lstStyle/>
        <a:p>
          <a:r>
            <a:rPr lang="en-GB" sz="2000" dirty="0" smtClean="0"/>
            <a:t>Service user organisations</a:t>
          </a:r>
          <a:endParaRPr lang="en-GB" sz="2000" dirty="0"/>
        </a:p>
      </dgm:t>
    </dgm:pt>
    <dgm:pt modelId="{A5A933D6-91F4-43CA-AA80-EF13B0615531}" type="parTrans" cxnId="{9B8173B8-23FC-4418-8F1F-A34F568F1C92}">
      <dgm:prSet/>
      <dgm:spPr/>
      <dgm:t>
        <a:bodyPr/>
        <a:lstStyle/>
        <a:p>
          <a:endParaRPr lang="en-GB"/>
        </a:p>
      </dgm:t>
    </dgm:pt>
    <dgm:pt modelId="{A83D27B1-BE95-4CA9-AE28-E544027EB62F}" type="sibTrans" cxnId="{9B8173B8-23FC-4418-8F1F-A34F568F1C92}">
      <dgm:prSet/>
      <dgm:spPr/>
      <dgm:t>
        <a:bodyPr/>
        <a:lstStyle/>
        <a:p>
          <a:endParaRPr lang="en-GB"/>
        </a:p>
      </dgm:t>
    </dgm:pt>
    <dgm:pt modelId="{FF52FBBA-E33D-4439-AF06-440E44DDE40F}">
      <dgm:prSet phldrT="[Text]" custScaleX="245456" custRadScaleRad="132245" custRadScaleInc="-182916"/>
      <dgm:spPr/>
      <dgm:t>
        <a:bodyPr/>
        <a:lstStyle/>
        <a:p>
          <a:endParaRPr lang="en-GB"/>
        </a:p>
      </dgm:t>
    </dgm:pt>
    <dgm:pt modelId="{B870CA70-9761-4D90-A106-C5BC892424AE}" type="parTrans" cxnId="{2BE855AC-893F-430C-9B0A-1F9674D464B4}">
      <dgm:prSet/>
      <dgm:spPr/>
      <dgm:t>
        <a:bodyPr/>
        <a:lstStyle/>
        <a:p>
          <a:endParaRPr lang="en-GB"/>
        </a:p>
      </dgm:t>
    </dgm:pt>
    <dgm:pt modelId="{93BE788B-BFD9-48EF-A1C9-A56B6D5FCB7D}" type="sibTrans" cxnId="{2BE855AC-893F-430C-9B0A-1F9674D464B4}">
      <dgm:prSet/>
      <dgm:spPr/>
      <dgm:t>
        <a:bodyPr/>
        <a:lstStyle/>
        <a:p>
          <a:endParaRPr lang="en-GB"/>
        </a:p>
      </dgm:t>
    </dgm:pt>
    <dgm:pt modelId="{4ACFDA53-0F1B-439A-B047-034D5F425006}" type="pres">
      <dgm:prSet presAssocID="{63FC16CF-215F-40AB-8A36-FBE2C4547B99}" presName="Name0" presStyleCnt="0">
        <dgm:presLayoutVars>
          <dgm:chMax val="1"/>
          <dgm:chPref val="1"/>
          <dgm:dir/>
          <dgm:animOne val="branch"/>
          <dgm:animLvl val="lvl"/>
        </dgm:presLayoutVars>
      </dgm:prSet>
      <dgm:spPr/>
      <dgm:t>
        <a:bodyPr/>
        <a:lstStyle/>
        <a:p>
          <a:endParaRPr lang="en-GB"/>
        </a:p>
      </dgm:t>
    </dgm:pt>
    <dgm:pt modelId="{90F08B86-B507-468C-A64D-C7FF11895E87}" type="pres">
      <dgm:prSet presAssocID="{2B618AB6-E03D-4056-886D-8A13AB594D60}" presName="singleCycle" presStyleCnt="0"/>
      <dgm:spPr/>
    </dgm:pt>
    <dgm:pt modelId="{E776B2E9-1FC8-4F3E-8F5C-70AD91D00F52}" type="pres">
      <dgm:prSet presAssocID="{2B618AB6-E03D-4056-886D-8A13AB594D60}" presName="singleCenter" presStyleLbl="node1" presStyleIdx="0" presStyleCnt="8">
        <dgm:presLayoutVars>
          <dgm:chMax val="7"/>
          <dgm:chPref val="7"/>
        </dgm:presLayoutVars>
      </dgm:prSet>
      <dgm:spPr/>
      <dgm:t>
        <a:bodyPr/>
        <a:lstStyle/>
        <a:p>
          <a:endParaRPr lang="en-GB"/>
        </a:p>
      </dgm:t>
    </dgm:pt>
    <dgm:pt modelId="{5EBABE3E-1183-4B41-A681-D33BB8777599}" type="pres">
      <dgm:prSet presAssocID="{1FA0AF40-225E-4014-BB20-1D1E49FB3FCC}" presName="Name56" presStyleLbl="parChTrans1D2" presStyleIdx="0" presStyleCnt="7"/>
      <dgm:spPr/>
      <dgm:t>
        <a:bodyPr/>
        <a:lstStyle/>
        <a:p>
          <a:endParaRPr lang="en-GB"/>
        </a:p>
      </dgm:t>
    </dgm:pt>
    <dgm:pt modelId="{D9A20028-1D3F-4BFA-84E2-0C274CE69BA9}" type="pres">
      <dgm:prSet presAssocID="{038AE286-0CDF-4553-8AF4-361B9CFB06A0}" presName="text0" presStyleLbl="node1" presStyleIdx="1" presStyleCnt="8" custRadScaleRad="197946" custRadScaleInc="288436">
        <dgm:presLayoutVars>
          <dgm:bulletEnabled val="1"/>
        </dgm:presLayoutVars>
      </dgm:prSet>
      <dgm:spPr/>
      <dgm:t>
        <a:bodyPr/>
        <a:lstStyle/>
        <a:p>
          <a:endParaRPr lang="en-GB"/>
        </a:p>
      </dgm:t>
    </dgm:pt>
    <dgm:pt modelId="{479EA651-D6A0-4ED1-9DD7-8CBF2B7C4BCB}" type="pres">
      <dgm:prSet presAssocID="{2BF7F58F-B5A1-4098-9ED1-ED9AF1ECC16F}" presName="Name56" presStyleLbl="parChTrans1D2" presStyleIdx="1" presStyleCnt="7"/>
      <dgm:spPr/>
      <dgm:t>
        <a:bodyPr/>
        <a:lstStyle/>
        <a:p>
          <a:endParaRPr lang="en-GB"/>
        </a:p>
      </dgm:t>
    </dgm:pt>
    <dgm:pt modelId="{73B130E4-EDE1-432D-9A24-1FA4B466E00D}" type="pres">
      <dgm:prSet presAssocID="{AE8CE68E-D5A4-4C47-BD4F-56BB50A6286E}" presName="text0" presStyleLbl="node1" presStyleIdx="2" presStyleCnt="8" custScaleX="209116" custRadScaleRad="102634" custRadScaleInc="-256478">
        <dgm:presLayoutVars>
          <dgm:bulletEnabled val="1"/>
        </dgm:presLayoutVars>
      </dgm:prSet>
      <dgm:spPr/>
      <dgm:t>
        <a:bodyPr/>
        <a:lstStyle/>
        <a:p>
          <a:endParaRPr lang="en-GB"/>
        </a:p>
      </dgm:t>
    </dgm:pt>
    <dgm:pt modelId="{60D1C5B9-BFE6-45E8-8F1F-E03FBA66615C}" type="pres">
      <dgm:prSet presAssocID="{320F6D11-E761-4C87-A4AF-3E3B15F22384}" presName="Name56" presStyleLbl="parChTrans1D2" presStyleIdx="2" presStyleCnt="7"/>
      <dgm:spPr/>
      <dgm:t>
        <a:bodyPr/>
        <a:lstStyle/>
        <a:p>
          <a:endParaRPr lang="en-GB"/>
        </a:p>
      </dgm:t>
    </dgm:pt>
    <dgm:pt modelId="{D43BFC6F-6B79-4E31-B1B6-B0D95012BFE1}" type="pres">
      <dgm:prSet presAssocID="{F88DA60D-4EB7-4070-917A-ACF48AB9C462}" presName="text0" presStyleLbl="node1" presStyleIdx="3" presStyleCnt="8" custScaleX="184955" custRadScaleRad="127408" custRadScaleInc="-219719">
        <dgm:presLayoutVars>
          <dgm:bulletEnabled val="1"/>
        </dgm:presLayoutVars>
      </dgm:prSet>
      <dgm:spPr/>
      <dgm:t>
        <a:bodyPr/>
        <a:lstStyle/>
        <a:p>
          <a:endParaRPr lang="en-GB"/>
        </a:p>
      </dgm:t>
    </dgm:pt>
    <dgm:pt modelId="{5346894B-2526-4BBC-B667-62C0407F5D14}" type="pres">
      <dgm:prSet presAssocID="{017DD198-BF01-45C0-8471-F37B8C1D61DE}" presName="Name56" presStyleLbl="parChTrans1D2" presStyleIdx="3" presStyleCnt="7"/>
      <dgm:spPr/>
      <dgm:t>
        <a:bodyPr/>
        <a:lstStyle/>
        <a:p>
          <a:endParaRPr lang="en-GB"/>
        </a:p>
      </dgm:t>
    </dgm:pt>
    <dgm:pt modelId="{761EAA00-11EA-46A4-9968-24DFB9184FE2}" type="pres">
      <dgm:prSet presAssocID="{631F5BFA-89A4-40F7-8140-E7B8B48F1682}" presName="text0" presStyleLbl="node1" presStyleIdx="4" presStyleCnt="8" custRadScaleRad="120106" custRadScaleInc="-228263">
        <dgm:presLayoutVars>
          <dgm:bulletEnabled val="1"/>
        </dgm:presLayoutVars>
      </dgm:prSet>
      <dgm:spPr/>
      <dgm:t>
        <a:bodyPr/>
        <a:lstStyle/>
        <a:p>
          <a:endParaRPr lang="en-GB"/>
        </a:p>
      </dgm:t>
    </dgm:pt>
    <dgm:pt modelId="{E547AFF7-6721-47A4-B560-CFC8FA4C9127}" type="pres">
      <dgm:prSet presAssocID="{CD3B7CB8-7BA1-4026-AA89-EEFE59225512}" presName="Name56" presStyleLbl="parChTrans1D2" presStyleIdx="4" presStyleCnt="7"/>
      <dgm:spPr/>
      <dgm:t>
        <a:bodyPr/>
        <a:lstStyle/>
        <a:p>
          <a:endParaRPr lang="en-GB"/>
        </a:p>
      </dgm:t>
    </dgm:pt>
    <dgm:pt modelId="{6CB634F7-F0B4-490B-9F75-74A35195B5BF}" type="pres">
      <dgm:prSet presAssocID="{32EAF9BB-5E43-4F05-94F7-A06464848368}" presName="text0" presStyleLbl="node1" presStyleIdx="5" presStyleCnt="8" custRadScaleRad="145627" custRadScaleInc="242048">
        <dgm:presLayoutVars>
          <dgm:bulletEnabled val="1"/>
        </dgm:presLayoutVars>
      </dgm:prSet>
      <dgm:spPr/>
      <dgm:t>
        <a:bodyPr/>
        <a:lstStyle/>
        <a:p>
          <a:endParaRPr lang="en-GB"/>
        </a:p>
      </dgm:t>
    </dgm:pt>
    <dgm:pt modelId="{3BFAD22B-24CF-4208-A072-B0EB4808E49B}" type="pres">
      <dgm:prSet presAssocID="{A5A933D6-91F4-43CA-AA80-EF13B0615531}" presName="Name56" presStyleLbl="parChTrans1D2" presStyleIdx="5" presStyleCnt="7"/>
      <dgm:spPr/>
      <dgm:t>
        <a:bodyPr/>
        <a:lstStyle/>
        <a:p>
          <a:endParaRPr lang="en-GB"/>
        </a:p>
      </dgm:t>
    </dgm:pt>
    <dgm:pt modelId="{9198C74F-7DFC-4571-A796-71AC80E15284}" type="pres">
      <dgm:prSet presAssocID="{E0ED9C69-C8CA-4060-AD34-1CC70A9C58E8}" presName="text0" presStyleLbl="node1" presStyleIdx="6" presStyleCnt="8" custScaleX="212003" custScaleY="110273" custRadScaleRad="159202" custRadScaleInc="147309">
        <dgm:presLayoutVars>
          <dgm:bulletEnabled val="1"/>
        </dgm:presLayoutVars>
      </dgm:prSet>
      <dgm:spPr/>
      <dgm:t>
        <a:bodyPr/>
        <a:lstStyle/>
        <a:p>
          <a:endParaRPr lang="en-GB"/>
        </a:p>
      </dgm:t>
    </dgm:pt>
    <dgm:pt modelId="{76EE8464-7A62-4F7E-B5D8-63E330CE0210}" type="pres">
      <dgm:prSet presAssocID="{86138FD5-AC47-4CE6-9F26-0E1E598CDFDD}" presName="Name56" presStyleLbl="parChTrans1D2" presStyleIdx="6" presStyleCnt="7"/>
      <dgm:spPr/>
      <dgm:t>
        <a:bodyPr/>
        <a:lstStyle/>
        <a:p>
          <a:endParaRPr lang="en-GB"/>
        </a:p>
      </dgm:t>
    </dgm:pt>
    <dgm:pt modelId="{97470421-BDED-4E94-8C1F-39F5CB505FF4}" type="pres">
      <dgm:prSet presAssocID="{FE0A4B76-802C-40E0-B5F7-87C429AF083B}" presName="text0" presStyleLbl="node1" presStyleIdx="7" presStyleCnt="8" custScaleX="297962" custRadScaleRad="86492" custRadScaleInc="-519709">
        <dgm:presLayoutVars>
          <dgm:bulletEnabled val="1"/>
        </dgm:presLayoutVars>
      </dgm:prSet>
      <dgm:spPr/>
      <dgm:t>
        <a:bodyPr/>
        <a:lstStyle/>
        <a:p>
          <a:endParaRPr lang="en-GB"/>
        </a:p>
      </dgm:t>
    </dgm:pt>
  </dgm:ptLst>
  <dgm:cxnLst>
    <dgm:cxn modelId="{6443D994-77FA-4C3D-A701-6F6092D83022}" type="presOf" srcId="{AE8CE68E-D5A4-4C47-BD4F-56BB50A6286E}" destId="{73B130E4-EDE1-432D-9A24-1FA4B466E00D}" srcOrd="0" destOrd="0" presId="urn:microsoft.com/office/officeart/2008/layout/RadialCluster"/>
    <dgm:cxn modelId="{CA1C7C35-2325-4123-9D3D-E9A384EF1F30}" type="presOf" srcId="{FE0A4B76-802C-40E0-B5F7-87C429AF083B}" destId="{97470421-BDED-4E94-8C1F-39F5CB505FF4}" srcOrd="0" destOrd="0" presId="urn:microsoft.com/office/officeart/2008/layout/RadialCluster"/>
    <dgm:cxn modelId="{F3DBDDF5-8540-4849-86BC-8C96B839CBBE}" type="presOf" srcId="{A5A933D6-91F4-43CA-AA80-EF13B0615531}" destId="{3BFAD22B-24CF-4208-A072-B0EB4808E49B}" srcOrd="0" destOrd="0" presId="urn:microsoft.com/office/officeart/2008/layout/RadialCluster"/>
    <dgm:cxn modelId="{9A26FC03-055B-4C55-920D-C27D05FC3828}" type="presOf" srcId="{2B618AB6-E03D-4056-886D-8A13AB594D60}" destId="{E776B2E9-1FC8-4F3E-8F5C-70AD91D00F52}" srcOrd="0" destOrd="0" presId="urn:microsoft.com/office/officeart/2008/layout/RadialCluster"/>
    <dgm:cxn modelId="{80E4BC8F-902C-44EA-B295-6F7975D7D459}" srcId="{2B618AB6-E03D-4056-886D-8A13AB594D60}" destId="{FE0A4B76-802C-40E0-B5F7-87C429AF083B}" srcOrd="6" destOrd="0" parTransId="{86138FD5-AC47-4CE6-9F26-0E1E598CDFDD}" sibTransId="{E1403D2B-EA0A-4C0A-93FB-A4AD6DDD9BF4}"/>
    <dgm:cxn modelId="{8001AF22-4F5A-4259-8F9C-446B5B414DA6}" type="presOf" srcId="{038AE286-0CDF-4553-8AF4-361B9CFB06A0}" destId="{D9A20028-1D3F-4BFA-84E2-0C274CE69BA9}" srcOrd="0" destOrd="0" presId="urn:microsoft.com/office/officeart/2008/layout/RadialCluster"/>
    <dgm:cxn modelId="{B9662C90-443A-4272-8CC7-CD651B64192E}" type="presOf" srcId="{2BF7F58F-B5A1-4098-9ED1-ED9AF1ECC16F}" destId="{479EA651-D6A0-4ED1-9DD7-8CBF2B7C4BCB}" srcOrd="0" destOrd="0" presId="urn:microsoft.com/office/officeart/2008/layout/RadialCluster"/>
    <dgm:cxn modelId="{97143C7A-65BB-4B7B-B731-C98321AB1658}" type="presOf" srcId="{631F5BFA-89A4-40F7-8140-E7B8B48F1682}" destId="{761EAA00-11EA-46A4-9968-24DFB9184FE2}" srcOrd="0" destOrd="0" presId="urn:microsoft.com/office/officeart/2008/layout/RadialCluster"/>
    <dgm:cxn modelId="{DBC8ECD4-F092-4668-B382-E79C3BF7EC8F}" srcId="{2B618AB6-E03D-4056-886D-8A13AB594D60}" destId="{038AE286-0CDF-4553-8AF4-361B9CFB06A0}" srcOrd="0" destOrd="0" parTransId="{1FA0AF40-225E-4014-BB20-1D1E49FB3FCC}" sibTransId="{5DF27EC3-6533-46E6-A60D-9A892FB4E277}"/>
    <dgm:cxn modelId="{9B8173B8-23FC-4418-8F1F-A34F568F1C92}" srcId="{2B618AB6-E03D-4056-886D-8A13AB594D60}" destId="{E0ED9C69-C8CA-4060-AD34-1CC70A9C58E8}" srcOrd="5" destOrd="0" parTransId="{A5A933D6-91F4-43CA-AA80-EF13B0615531}" sibTransId="{A83D27B1-BE95-4CA9-AE28-E544027EB62F}"/>
    <dgm:cxn modelId="{1CC3B575-0FBA-49F7-839E-F7BCD0E3AB32}" type="presOf" srcId="{63FC16CF-215F-40AB-8A36-FBE2C4547B99}" destId="{4ACFDA53-0F1B-439A-B047-034D5F425006}" srcOrd="0" destOrd="0" presId="urn:microsoft.com/office/officeart/2008/layout/RadialCluster"/>
    <dgm:cxn modelId="{EE5CFE15-08DB-420B-8202-5C43A8AEB1B8}" type="presOf" srcId="{CD3B7CB8-7BA1-4026-AA89-EEFE59225512}" destId="{E547AFF7-6721-47A4-B560-CFC8FA4C9127}" srcOrd="0" destOrd="0" presId="urn:microsoft.com/office/officeart/2008/layout/RadialCluster"/>
    <dgm:cxn modelId="{0F3D52D7-F280-44DA-A27C-AAD6864F8C9B}" type="presOf" srcId="{86138FD5-AC47-4CE6-9F26-0E1E598CDFDD}" destId="{76EE8464-7A62-4F7E-B5D8-63E330CE0210}" srcOrd="0" destOrd="0" presId="urn:microsoft.com/office/officeart/2008/layout/RadialCluster"/>
    <dgm:cxn modelId="{F5583951-7A9C-4679-96F0-F09DC01C0201}" type="presOf" srcId="{E0ED9C69-C8CA-4060-AD34-1CC70A9C58E8}" destId="{9198C74F-7DFC-4571-A796-71AC80E15284}" srcOrd="0" destOrd="0" presId="urn:microsoft.com/office/officeart/2008/layout/RadialCluster"/>
    <dgm:cxn modelId="{7087782E-01DF-438C-B273-0DB17DE20FEF}" type="presOf" srcId="{1FA0AF40-225E-4014-BB20-1D1E49FB3FCC}" destId="{5EBABE3E-1183-4B41-A681-D33BB8777599}" srcOrd="0" destOrd="0" presId="urn:microsoft.com/office/officeart/2008/layout/RadialCluster"/>
    <dgm:cxn modelId="{37BDC329-AD36-401B-811A-6AE8CF1DAD0E}" type="presOf" srcId="{32EAF9BB-5E43-4F05-94F7-A06464848368}" destId="{6CB634F7-F0B4-490B-9F75-74A35195B5BF}" srcOrd="0" destOrd="0" presId="urn:microsoft.com/office/officeart/2008/layout/RadialCluster"/>
    <dgm:cxn modelId="{9D8E9056-04AB-488C-8849-093205066618}" type="presOf" srcId="{F88DA60D-4EB7-4070-917A-ACF48AB9C462}" destId="{D43BFC6F-6B79-4E31-B1B6-B0D95012BFE1}" srcOrd="0" destOrd="0" presId="urn:microsoft.com/office/officeart/2008/layout/RadialCluster"/>
    <dgm:cxn modelId="{373F8526-51BB-4412-9790-77CCCD15A41F}" srcId="{2B618AB6-E03D-4056-886D-8A13AB594D60}" destId="{32EAF9BB-5E43-4F05-94F7-A06464848368}" srcOrd="4" destOrd="0" parTransId="{CD3B7CB8-7BA1-4026-AA89-EEFE59225512}" sibTransId="{6D99C3B2-9202-4F86-ABDA-281CEC3AFF5B}"/>
    <dgm:cxn modelId="{6751CDD3-8A82-4796-B11C-49AEA4EC4E5D}" srcId="{63FC16CF-215F-40AB-8A36-FBE2C4547B99}" destId="{2B618AB6-E03D-4056-886D-8A13AB594D60}" srcOrd="0" destOrd="0" parTransId="{6190DD34-F254-412F-954F-22FE5FD618D9}" sibTransId="{65538675-A4F7-4FBD-9910-A336B708840C}"/>
    <dgm:cxn modelId="{0CCD50C7-D975-4A6B-B21E-073E3597CA3F}" srcId="{2B618AB6-E03D-4056-886D-8A13AB594D60}" destId="{631F5BFA-89A4-40F7-8140-E7B8B48F1682}" srcOrd="3" destOrd="0" parTransId="{017DD198-BF01-45C0-8471-F37B8C1D61DE}" sibTransId="{F0600A4A-A662-41D2-AE21-18AE367D68C1}"/>
    <dgm:cxn modelId="{92244860-8A88-469F-9612-53203A33C3D1}" srcId="{2B618AB6-E03D-4056-886D-8A13AB594D60}" destId="{AE8CE68E-D5A4-4C47-BD4F-56BB50A6286E}" srcOrd="1" destOrd="0" parTransId="{2BF7F58F-B5A1-4098-9ED1-ED9AF1ECC16F}" sibTransId="{4FB5FE68-ADEC-4531-9F8E-7F729BD9C74B}"/>
    <dgm:cxn modelId="{2BE855AC-893F-430C-9B0A-1F9674D464B4}" srcId="{63FC16CF-215F-40AB-8A36-FBE2C4547B99}" destId="{FF52FBBA-E33D-4439-AF06-440E44DDE40F}" srcOrd="1" destOrd="0" parTransId="{B870CA70-9761-4D90-A106-C5BC892424AE}" sibTransId="{93BE788B-BFD9-48EF-A1C9-A56B6D5FCB7D}"/>
    <dgm:cxn modelId="{A3908050-1654-4C37-BC74-596AC0645432}" type="presOf" srcId="{017DD198-BF01-45C0-8471-F37B8C1D61DE}" destId="{5346894B-2526-4BBC-B667-62C0407F5D14}" srcOrd="0" destOrd="0" presId="urn:microsoft.com/office/officeart/2008/layout/RadialCluster"/>
    <dgm:cxn modelId="{CB59EAFF-8B04-4770-81DC-662BDCFB7B9F}" type="presOf" srcId="{320F6D11-E761-4C87-A4AF-3E3B15F22384}" destId="{60D1C5B9-BFE6-45E8-8F1F-E03FBA66615C}" srcOrd="0" destOrd="0" presId="urn:microsoft.com/office/officeart/2008/layout/RadialCluster"/>
    <dgm:cxn modelId="{82FB3049-FED0-4973-AA95-2366DF16F592}" srcId="{2B618AB6-E03D-4056-886D-8A13AB594D60}" destId="{F88DA60D-4EB7-4070-917A-ACF48AB9C462}" srcOrd="2" destOrd="0" parTransId="{320F6D11-E761-4C87-A4AF-3E3B15F22384}" sibTransId="{53E4D8DB-0786-4B71-9ADF-372F34B6B81C}"/>
    <dgm:cxn modelId="{DE59DC57-098C-48DC-A3FC-6537AF359203}" type="presParOf" srcId="{4ACFDA53-0F1B-439A-B047-034D5F425006}" destId="{90F08B86-B507-468C-A64D-C7FF11895E87}" srcOrd="0" destOrd="0" presId="urn:microsoft.com/office/officeart/2008/layout/RadialCluster"/>
    <dgm:cxn modelId="{D76C179D-D5A3-4515-AB1D-EA22FA169118}" type="presParOf" srcId="{90F08B86-B507-468C-A64D-C7FF11895E87}" destId="{E776B2E9-1FC8-4F3E-8F5C-70AD91D00F52}" srcOrd="0" destOrd="0" presId="urn:microsoft.com/office/officeart/2008/layout/RadialCluster"/>
    <dgm:cxn modelId="{BE414776-2087-4D6A-B781-C7848629AC65}" type="presParOf" srcId="{90F08B86-B507-468C-A64D-C7FF11895E87}" destId="{5EBABE3E-1183-4B41-A681-D33BB8777599}" srcOrd="1" destOrd="0" presId="urn:microsoft.com/office/officeart/2008/layout/RadialCluster"/>
    <dgm:cxn modelId="{3ED82294-0CED-4183-8983-A8CE59DB104F}" type="presParOf" srcId="{90F08B86-B507-468C-A64D-C7FF11895E87}" destId="{D9A20028-1D3F-4BFA-84E2-0C274CE69BA9}" srcOrd="2" destOrd="0" presId="urn:microsoft.com/office/officeart/2008/layout/RadialCluster"/>
    <dgm:cxn modelId="{3EEE3CCF-BD1E-478C-9017-9240773CF69B}" type="presParOf" srcId="{90F08B86-B507-468C-A64D-C7FF11895E87}" destId="{479EA651-D6A0-4ED1-9DD7-8CBF2B7C4BCB}" srcOrd="3" destOrd="0" presId="urn:microsoft.com/office/officeart/2008/layout/RadialCluster"/>
    <dgm:cxn modelId="{B38466D0-88D3-49E7-A0B3-D7CB41E464D9}" type="presParOf" srcId="{90F08B86-B507-468C-A64D-C7FF11895E87}" destId="{73B130E4-EDE1-432D-9A24-1FA4B466E00D}" srcOrd="4" destOrd="0" presId="urn:microsoft.com/office/officeart/2008/layout/RadialCluster"/>
    <dgm:cxn modelId="{A96C4E31-104F-4C80-8E22-039789F4549B}" type="presParOf" srcId="{90F08B86-B507-468C-A64D-C7FF11895E87}" destId="{60D1C5B9-BFE6-45E8-8F1F-E03FBA66615C}" srcOrd="5" destOrd="0" presId="urn:microsoft.com/office/officeart/2008/layout/RadialCluster"/>
    <dgm:cxn modelId="{7F13A6AA-3B18-48DD-9649-1337DA119FB3}" type="presParOf" srcId="{90F08B86-B507-468C-A64D-C7FF11895E87}" destId="{D43BFC6F-6B79-4E31-B1B6-B0D95012BFE1}" srcOrd="6" destOrd="0" presId="urn:microsoft.com/office/officeart/2008/layout/RadialCluster"/>
    <dgm:cxn modelId="{AECDBA41-0D24-4919-A812-EA59F97B7438}" type="presParOf" srcId="{90F08B86-B507-468C-A64D-C7FF11895E87}" destId="{5346894B-2526-4BBC-B667-62C0407F5D14}" srcOrd="7" destOrd="0" presId="urn:microsoft.com/office/officeart/2008/layout/RadialCluster"/>
    <dgm:cxn modelId="{EB77C0A0-4F91-4A0E-B303-788ECD73EDA5}" type="presParOf" srcId="{90F08B86-B507-468C-A64D-C7FF11895E87}" destId="{761EAA00-11EA-46A4-9968-24DFB9184FE2}" srcOrd="8" destOrd="0" presId="urn:microsoft.com/office/officeart/2008/layout/RadialCluster"/>
    <dgm:cxn modelId="{B3C08770-2965-49D8-816C-970699E86205}" type="presParOf" srcId="{90F08B86-B507-468C-A64D-C7FF11895E87}" destId="{E547AFF7-6721-47A4-B560-CFC8FA4C9127}" srcOrd="9" destOrd="0" presId="urn:microsoft.com/office/officeart/2008/layout/RadialCluster"/>
    <dgm:cxn modelId="{57CABE95-7DCF-4D86-A7C5-ECE22AC9FD99}" type="presParOf" srcId="{90F08B86-B507-468C-A64D-C7FF11895E87}" destId="{6CB634F7-F0B4-490B-9F75-74A35195B5BF}" srcOrd="10" destOrd="0" presId="urn:microsoft.com/office/officeart/2008/layout/RadialCluster"/>
    <dgm:cxn modelId="{98B130B1-AD0E-4BDE-8A84-145ABE7CC64C}" type="presParOf" srcId="{90F08B86-B507-468C-A64D-C7FF11895E87}" destId="{3BFAD22B-24CF-4208-A072-B0EB4808E49B}" srcOrd="11" destOrd="0" presId="urn:microsoft.com/office/officeart/2008/layout/RadialCluster"/>
    <dgm:cxn modelId="{BD60342A-594B-41B6-B38E-ACE63A190880}" type="presParOf" srcId="{90F08B86-B507-468C-A64D-C7FF11895E87}" destId="{9198C74F-7DFC-4571-A796-71AC80E15284}" srcOrd="12" destOrd="0" presId="urn:microsoft.com/office/officeart/2008/layout/RadialCluster"/>
    <dgm:cxn modelId="{3F4DA410-5596-4898-85EB-B8935DFA8054}" type="presParOf" srcId="{90F08B86-B507-468C-A64D-C7FF11895E87}" destId="{76EE8464-7A62-4F7E-B5D8-63E330CE0210}" srcOrd="13" destOrd="0" presId="urn:microsoft.com/office/officeart/2008/layout/RadialCluster"/>
    <dgm:cxn modelId="{B0A9F28C-A9BF-4513-9C26-25825C6ADE15}" type="presParOf" srcId="{90F08B86-B507-468C-A64D-C7FF11895E87}" destId="{97470421-BDED-4E94-8C1F-39F5CB505FF4}"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4030CF-9B83-4817-A308-E81FD7493906}" type="doc">
      <dgm:prSet loTypeId="urn:microsoft.com/office/officeart/2005/8/layout/radial5" loCatId="cycle" qsTypeId="urn:microsoft.com/office/officeart/2005/8/quickstyle/simple1" qsCatId="simple" csTypeId="urn:microsoft.com/office/officeart/2005/8/colors/accent3_5" csCatId="accent3" phldr="1"/>
      <dgm:spPr/>
      <dgm:t>
        <a:bodyPr/>
        <a:lstStyle/>
        <a:p>
          <a:endParaRPr lang="en-GB"/>
        </a:p>
      </dgm:t>
    </dgm:pt>
    <dgm:pt modelId="{FC273195-CA18-485A-B44B-53A452ED0E77}">
      <dgm:prSet phldrT="[Text]" custT="1"/>
      <dgm:spPr/>
      <dgm:t>
        <a:bodyPr/>
        <a:lstStyle/>
        <a:p>
          <a:r>
            <a:rPr lang="en-GB" sz="2400" b="1" dirty="0" smtClean="0">
              <a:solidFill>
                <a:schemeClr val="tx1"/>
              </a:solidFill>
            </a:rPr>
            <a:t>NHS provides</a:t>
          </a:r>
          <a:endParaRPr lang="en-GB" sz="2400" b="1" dirty="0">
            <a:solidFill>
              <a:schemeClr val="tx1"/>
            </a:solidFill>
          </a:endParaRPr>
        </a:p>
      </dgm:t>
    </dgm:pt>
    <dgm:pt modelId="{5DF2FEF0-C770-4ED1-B63A-46CFA2B8AC01}" type="parTrans" cxnId="{0940795F-F304-42BB-BADA-FE2F7648B2D6}">
      <dgm:prSet/>
      <dgm:spPr/>
      <dgm:t>
        <a:bodyPr/>
        <a:lstStyle/>
        <a:p>
          <a:endParaRPr lang="en-GB"/>
        </a:p>
      </dgm:t>
    </dgm:pt>
    <dgm:pt modelId="{BE084C08-02C3-4480-A136-7D44460D1BD6}" type="sibTrans" cxnId="{0940795F-F304-42BB-BADA-FE2F7648B2D6}">
      <dgm:prSet/>
      <dgm:spPr/>
      <dgm:t>
        <a:bodyPr/>
        <a:lstStyle/>
        <a:p>
          <a:endParaRPr lang="en-GB"/>
        </a:p>
      </dgm:t>
    </dgm:pt>
    <dgm:pt modelId="{C6449315-C997-4111-898B-E0E053D722DD}">
      <dgm:prSet phldrT="[Text]" custT="1"/>
      <dgm:spPr/>
      <dgm:t>
        <a:bodyPr/>
        <a:lstStyle/>
        <a:p>
          <a:r>
            <a:rPr lang="en-GB" sz="2000" dirty="0" smtClean="0">
              <a:solidFill>
                <a:schemeClr val="tx1"/>
              </a:solidFill>
            </a:rPr>
            <a:t>General Practitioner</a:t>
          </a:r>
          <a:endParaRPr lang="en-GB" sz="2000" dirty="0">
            <a:solidFill>
              <a:schemeClr val="tx1"/>
            </a:solidFill>
          </a:endParaRPr>
        </a:p>
      </dgm:t>
    </dgm:pt>
    <dgm:pt modelId="{005DF4B1-52B4-4816-9AA3-93C0D09F12CC}" type="parTrans" cxnId="{3B4561AD-F6E2-4061-86EC-D52A8EF2921B}">
      <dgm:prSet/>
      <dgm:spPr/>
      <dgm:t>
        <a:bodyPr/>
        <a:lstStyle/>
        <a:p>
          <a:endParaRPr lang="en-GB"/>
        </a:p>
      </dgm:t>
    </dgm:pt>
    <dgm:pt modelId="{9D13B63E-F054-4C58-B16E-E2552B57C48B}" type="sibTrans" cxnId="{3B4561AD-F6E2-4061-86EC-D52A8EF2921B}">
      <dgm:prSet/>
      <dgm:spPr/>
      <dgm:t>
        <a:bodyPr/>
        <a:lstStyle/>
        <a:p>
          <a:endParaRPr lang="en-GB"/>
        </a:p>
      </dgm:t>
    </dgm:pt>
    <dgm:pt modelId="{A86FE031-8ED7-4F3E-B1EF-55971DCAE2E6}">
      <dgm:prSet phldrT="[Text]" custT="1"/>
      <dgm:spPr/>
      <dgm:t>
        <a:bodyPr/>
        <a:lstStyle/>
        <a:p>
          <a:r>
            <a:rPr lang="en-GB" sz="2000" dirty="0" smtClean="0">
              <a:solidFill>
                <a:schemeClr val="tx1"/>
              </a:solidFill>
            </a:rPr>
            <a:t>Occupational therapy</a:t>
          </a:r>
          <a:endParaRPr lang="en-GB" sz="2000" dirty="0">
            <a:solidFill>
              <a:schemeClr val="tx1"/>
            </a:solidFill>
          </a:endParaRPr>
        </a:p>
      </dgm:t>
    </dgm:pt>
    <dgm:pt modelId="{DE590513-B26C-4029-9ED2-4A8C20D9F600}" type="parTrans" cxnId="{BF2F58FE-05DE-4E88-9C5F-D8478268B40D}">
      <dgm:prSet/>
      <dgm:spPr/>
      <dgm:t>
        <a:bodyPr/>
        <a:lstStyle/>
        <a:p>
          <a:endParaRPr lang="en-GB"/>
        </a:p>
      </dgm:t>
    </dgm:pt>
    <dgm:pt modelId="{74E4E196-0998-4812-BFD9-B1F76A50BE92}" type="sibTrans" cxnId="{BF2F58FE-05DE-4E88-9C5F-D8478268B40D}">
      <dgm:prSet/>
      <dgm:spPr/>
      <dgm:t>
        <a:bodyPr/>
        <a:lstStyle/>
        <a:p>
          <a:endParaRPr lang="en-GB"/>
        </a:p>
      </dgm:t>
    </dgm:pt>
    <dgm:pt modelId="{20AEF796-6BAF-4C79-8C75-861A20AEF7FE}">
      <dgm:prSet phldrT="[Text]" custT="1"/>
      <dgm:spPr/>
      <dgm:t>
        <a:bodyPr/>
        <a:lstStyle/>
        <a:p>
          <a:r>
            <a:rPr lang="en-GB" sz="2000" dirty="0" smtClean="0">
              <a:solidFill>
                <a:schemeClr val="tx1"/>
              </a:solidFill>
            </a:rPr>
            <a:t>Dental Services</a:t>
          </a:r>
          <a:endParaRPr lang="en-GB" sz="2000" dirty="0">
            <a:solidFill>
              <a:schemeClr val="tx1"/>
            </a:solidFill>
          </a:endParaRPr>
        </a:p>
      </dgm:t>
    </dgm:pt>
    <dgm:pt modelId="{A4A61364-0FBD-4F4B-A1AB-DE2C34E6A827}" type="parTrans" cxnId="{34C71E86-BCD5-4191-AC47-EBA532BF2C18}">
      <dgm:prSet/>
      <dgm:spPr/>
      <dgm:t>
        <a:bodyPr/>
        <a:lstStyle/>
        <a:p>
          <a:endParaRPr lang="en-GB"/>
        </a:p>
      </dgm:t>
    </dgm:pt>
    <dgm:pt modelId="{C7A7960E-D7AE-4AF7-B924-07BD907DE8B2}" type="sibTrans" cxnId="{34C71E86-BCD5-4191-AC47-EBA532BF2C18}">
      <dgm:prSet/>
      <dgm:spPr/>
      <dgm:t>
        <a:bodyPr/>
        <a:lstStyle/>
        <a:p>
          <a:endParaRPr lang="en-GB"/>
        </a:p>
      </dgm:t>
    </dgm:pt>
    <dgm:pt modelId="{B4931089-9B44-4452-AD97-EAAA2000DB9D}">
      <dgm:prSet phldrT="[Text]" custT="1"/>
      <dgm:spPr/>
      <dgm:t>
        <a:bodyPr/>
        <a:lstStyle/>
        <a:p>
          <a:r>
            <a:rPr lang="en-GB" sz="2000" dirty="0" smtClean="0">
              <a:solidFill>
                <a:schemeClr val="tx1"/>
              </a:solidFill>
            </a:rPr>
            <a:t>Hospital Services</a:t>
          </a:r>
          <a:endParaRPr lang="en-GB" sz="2000" dirty="0">
            <a:solidFill>
              <a:schemeClr val="tx1"/>
            </a:solidFill>
          </a:endParaRPr>
        </a:p>
      </dgm:t>
    </dgm:pt>
    <dgm:pt modelId="{7AAB8023-4DDB-4353-9DF6-92F9B4F1260C}" type="parTrans" cxnId="{E760AAC8-8455-4CD3-9485-77042AD70083}">
      <dgm:prSet/>
      <dgm:spPr/>
      <dgm:t>
        <a:bodyPr/>
        <a:lstStyle/>
        <a:p>
          <a:endParaRPr lang="en-GB"/>
        </a:p>
      </dgm:t>
    </dgm:pt>
    <dgm:pt modelId="{BFB1D21F-9C87-428D-B0F2-4C97394D8875}" type="sibTrans" cxnId="{E760AAC8-8455-4CD3-9485-77042AD70083}">
      <dgm:prSet/>
      <dgm:spPr/>
      <dgm:t>
        <a:bodyPr/>
        <a:lstStyle/>
        <a:p>
          <a:endParaRPr lang="en-GB"/>
        </a:p>
      </dgm:t>
    </dgm:pt>
    <dgm:pt modelId="{2970A5A9-FF4D-4542-BAFD-D603C6D8FC32}">
      <dgm:prSet custT="1"/>
      <dgm:spPr/>
      <dgm:t>
        <a:bodyPr/>
        <a:lstStyle/>
        <a:p>
          <a:r>
            <a:rPr lang="en-GB" sz="2000" dirty="0" smtClean="0">
              <a:solidFill>
                <a:schemeClr val="tx1"/>
              </a:solidFill>
            </a:rPr>
            <a:t>District Nursing services</a:t>
          </a:r>
          <a:endParaRPr lang="en-GB" sz="2000" dirty="0">
            <a:solidFill>
              <a:schemeClr val="tx1"/>
            </a:solidFill>
          </a:endParaRPr>
        </a:p>
      </dgm:t>
    </dgm:pt>
    <dgm:pt modelId="{611F2920-DAC2-4F8C-AD0E-B8E48D77D6A5}" type="parTrans" cxnId="{E30D4531-EE33-4C78-B984-3BD6C879E5DC}">
      <dgm:prSet/>
      <dgm:spPr/>
      <dgm:t>
        <a:bodyPr/>
        <a:lstStyle/>
        <a:p>
          <a:endParaRPr lang="en-GB"/>
        </a:p>
      </dgm:t>
    </dgm:pt>
    <dgm:pt modelId="{8AFCEF49-C7DE-4278-8740-D8496B1DDE27}" type="sibTrans" cxnId="{E30D4531-EE33-4C78-B984-3BD6C879E5DC}">
      <dgm:prSet/>
      <dgm:spPr/>
      <dgm:t>
        <a:bodyPr/>
        <a:lstStyle/>
        <a:p>
          <a:endParaRPr lang="en-GB"/>
        </a:p>
      </dgm:t>
    </dgm:pt>
    <dgm:pt modelId="{CB7F7330-A969-4E6F-B0B9-66D0C3ADE773}">
      <dgm:prSet custT="1"/>
      <dgm:spPr/>
      <dgm:t>
        <a:bodyPr/>
        <a:lstStyle/>
        <a:p>
          <a:r>
            <a:rPr lang="en-GB" sz="2000" dirty="0" smtClean="0">
              <a:solidFill>
                <a:schemeClr val="tx1"/>
              </a:solidFill>
            </a:rPr>
            <a:t>Pharmacist</a:t>
          </a:r>
          <a:endParaRPr lang="en-GB" sz="2000" dirty="0">
            <a:solidFill>
              <a:schemeClr val="tx1"/>
            </a:solidFill>
          </a:endParaRPr>
        </a:p>
      </dgm:t>
    </dgm:pt>
    <dgm:pt modelId="{AFE1B322-DAFC-41B5-8E0E-E695CF99B142}" type="parTrans" cxnId="{F9F03380-CF45-4966-8F9F-CE833F3A9756}">
      <dgm:prSet/>
      <dgm:spPr/>
      <dgm:t>
        <a:bodyPr/>
        <a:lstStyle/>
        <a:p>
          <a:endParaRPr lang="en-GB"/>
        </a:p>
      </dgm:t>
    </dgm:pt>
    <dgm:pt modelId="{F5A24FD2-E50A-4626-B4AE-F18AF5024DD9}" type="sibTrans" cxnId="{F9F03380-CF45-4966-8F9F-CE833F3A9756}">
      <dgm:prSet/>
      <dgm:spPr/>
      <dgm:t>
        <a:bodyPr/>
        <a:lstStyle/>
        <a:p>
          <a:endParaRPr lang="en-GB"/>
        </a:p>
      </dgm:t>
    </dgm:pt>
    <dgm:pt modelId="{B34E0185-113D-462D-88C9-03B824F36FAD}">
      <dgm:prSet custT="1"/>
      <dgm:spPr/>
      <dgm:t>
        <a:bodyPr/>
        <a:lstStyle/>
        <a:p>
          <a:r>
            <a:rPr lang="en-GB" sz="2000" dirty="0" smtClean="0">
              <a:solidFill>
                <a:schemeClr val="tx1"/>
              </a:solidFill>
            </a:rPr>
            <a:t>Physiotherapy</a:t>
          </a:r>
          <a:endParaRPr lang="en-GB" sz="2000" dirty="0">
            <a:solidFill>
              <a:schemeClr val="tx1"/>
            </a:solidFill>
          </a:endParaRPr>
        </a:p>
      </dgm:t>
    </dgm:pt>
    <dgm:pt modelId="{42DE7EA3-BF44-44CD-9EF4-5EA5A8199467}" type="parTrans" cxnId="{C82B1CBB-9069-4AA4-9146-FFAF10527105}">
      <dgm:prSet/>
      <dgm:spPr/>
      <dgm:t>
        <a:bodyPr/>
        <a:lstStyle/>
        <a:p>
          <a:endParaRPr lang="en-GB"/>
        </a:p>
      </dgm:t>
    </dgm:pt>
    <dgm:pt modelId="{F5E1FEEA-2261-4EDF-8DEF-83C24B59EB39}" type="sibTrans" cxnId="{C82B1CBB-9069-4AA4-9146-FFAF10527105}">
      <dgm:prSet/>
      <dgm:spPr/>
      <dgm:t>
        <a:bodyPr/>
        <a:lstStyle/>
        <a:p>
          <a:endParaRPr lang="en-GB"/>
        </a:p>
      </dgm:t>
    </dgm:pt>
    <dgm:pt modelId="{7E6CEB26-412B-4FF7-83DF-FBF201275ECE}">
      <dgm:prSet custT="1"/>
      <dgm:spPr/>
      <dgm:t>
        <a:bodyPr/>
        <a:lstStyle/>
        <a:p>
          <a:r>
            <a:rPr lang="en-GB" sz="2000" dirty="0" smtClean="0">
              <a:solidFill>
                <a:schemeClr val="tx1"/>
              </a:solidFill>
            </a:rPr>
            <a:t>Optical services</a:t>
          </a:r>
          <a:endParaRPr lang="en-GB" sz="2000" dirty="0">
            <a:solidFill>
              <a:schemeClr val="tx1"/>
            </a:solidFill>
          </a:endParaRPr>
        </a:p>
      </dgm:t>
    </dgm:pt>
    <dgm:pt modelId="{1335B289-5DF5-44BC-859F-0D0A20AE6E94}" type="parTrans" cxnId="{6211B0D4-B8AB-49DD-8EDA-E4A1B076BBB2}">
      <dgm:prSet/>
      <dgm:spPr/>
      <dgm:t>
        <a:bodyPr/>
        <a:lstStyle/>
        <a:p>
          <a:endParaRPr lang="en-GB"/>
        </a:p>
      </dgm:t>
    </dgm:pt>
    <dgm:pt modelId="{531ABB2D-57CF-42C5-AA36-9AA2BB1132BE}" type="sibTrans" cxnId="{6211B0D4-B8AB-49DD-8EDA-E4A1B076BBB2}">
      <dgm:prSet/>
      <dgm:spPr/>
      <dgm:t>
        <a:bodyPr/>
        <a:lstStyle/>
        <a:p>
          <a:endParaRPr lang="en-GB"/>
        </a:p>
      </dgm:t>
    </dgm:pt>
    <dgm:pt modelId="{09C7E1F0-7AC3-4B4B-88D3-2E80D84D74B8}">
      <dgm:prSet custT="1"/>
      <dgm:spPr/>
      <dgm:t>
        <a:bodyPr/>
        <a:lstStyle/>
        <a:p>
          <a:r>
            <a:rPr lang="en-GB" sz="2000" dirty="0" smtClean="0">
              <a:solidFill>
                <a:schemeClr val="tx1"/>
              </a:solidFill>
            </a:rPr>
            <a:t>Chiropody</a:t>
          </a:r>
          <a:endParaRPr lang="en-GB" sz="2000" dirty="0">
            <a:solidFill>
              <a:schemeClr val="tx1"/>
            </a:solidFill>
          </a:endParaRPr>
        </a:p>
      </dgm:t>
    </dgm:pt>
    <dgm:pt modelId="{3F518F2B-7C80-4894-A45E-E1AA8352919C}" type="parTrans" cxnId="{A4C4DDE4-77F8-40C4-BEED-5B316F59DD77}">
      <dgm:prSet/>
      <dgm:spPr/>
      <dgm:t>
        <a:bodyPr/>
        <a:lstStyle/>
        <a:p>
          <a:endParaRPr lang="en-GB"/>
        </a:p>
      </dgm:t>
    </dgm:pt>
    <dgm:pt modelId="{37B9BAE1-5CD3-49B5-B956-854EC0EF4116}" type="sibTrans" cxnId="{A4C4DDE4-77F8-40C4-BEED-5B316F59DD77}">
      <dgm:prSet/>
      <dgm:spPr/>
      <dgm:t>
        <a:bodyPr/>
        <a:lstStyle/>
        <a:p>
          <a:endParaRPr lang="en-GB"/>
        </a:p>
      </dgm:t>
    </dgm:pt>
    <dgm:pt modelId="{A2C1172D-3BE8-4B91-AFB1-3EEE87B1F5FD}" type="pres">
      <dgm:prSet presAssocID="{5C4030CF-9B83-4817-A308-E81FD7493906}" presName="Name0" presStyleCnt="0">
        <dgm:presLayoutVars>
          <dgm:chMax val="1"/>
          <dgm:dir/>
          <dgm:animLvl val="ctr"/>
          <dgm:resizeHandles val="exact"/>
        </dgm:presLayoutVars>
      </dgm:prSet>
      <dgm:spPr/>
      <dgm:t>
        <a:bodyPr/>
        <a:lstStyle/>
        <a:p>
          <a:endParaRPr lang="en-GB"/>
        </a:p>
      </dgm:t>
    </dgm:pt>
    <dgm:pt modelId="{DED852F6-087B-4E80-9110-A2A3C9E29A41}" type="pres">
      <dgm:prSet presAssocID="{FC273195-CA18-485A-B44B-53A452ED0E77}" presName="centerShape" presStyleLbl="node0" presStyleIdx="0" presStyleCnt="1" custScaleX="178562"/>
      <dgm:spPr/>
      <dgm:t>
        <a:bodyPr/>
        <a:lstStyle/>
        <a:p>
          <a:endParaRPr lang="en-GB"/>
        </a:p>
      </dgm:t>
    </dgm:pt>
    <dgm:pt modelId="{DA51B205-4993-472D-B8D7-254F4D5613CB}" type="pres">
      <dgm:prSet presAssocID="{005DF4B1-52B4-4816-9AA3-93C0D09F12CC}" presName="parTrans" presStyleLbl="sibTrans2D1" presStyleIdx="0" presStyleCnt="9"/>
      <dgm:spPr/>
      <dgm:t>
        <a:bodyPr/>
        <a:lstStyle/>
        <a:p>
          <a:endParaRPr lang="en-GB"/>
        </a:p>
      </dgm:t>
    </dgm:pt>
    <dgm:pt modelId="{0136B6C3-D257-46E2-927C-DDF87A3ECE15}" type="pres">
      <dgm:prSet presAssocID="{005DF4B1-52B4-4816-9AA3-93C0D09F12CC}" presName="connectorText" presStyleLbl="sibTrans2D1" presStyleIdx="0" presStyleCnt="9"/>
      <dgm:spPr/>
      <dgm:t>
        <a:bodyPr/>
        <a:lstStyle/>
        <a:p>
          <a:endParaRPr lang="en-GB"/>
        </a:p>
      </dgm:t>
    </dgm:pt>
    <dgm:pt modelId="{D9FC87DE-F15A-4B77-81CE-7AE8D2D026EA}" type="pres">
      <dgm:prSet presAssocID="{C6449315-C997-4111-898B-E0E053D722DD}" presName="node" presStyleLbl="node1" presStyleIdx="0" presStyleCnt="9" custScaleX="251505">
        <dgm:presLayoutVars>
          <dgm:bulletEnabled val="1"/>
        </dgm:presLayoutVars>
      </dgm:prSet>
      <dgm:spPr/>
      <dgm:t>
        <a:bodyPr/>
        <a:lstStyle/>
        <a:p>
          <a:endParaRPr lang="en-GB"/>
        </a:p>
      </dgm:t>
    </dgm:pt>
    <dgm:pt modelId="{6BD79DA7-4C9C-4F31-A6C7-F59C2A4E147A}" type="pres">
      <dgm:prSet presAssocID="{611F2920-DAC2-4F8C-AD0E-B8E48D77D6A5}" presName="parTrans" presStyleLbl="sibTrans2D1" presStyleIdx="1" presStyleCnt="9"/>
      <dgm:spPr/>
      <dgm:t>
        <a:bodyPr/>
        <a:lstStyle/>
        <a:p>
          <a:endParaRPr lang="en-GB"/>
        </a:p>
      </dgm:t>
    </dgm:pt>
    <dgm:pt modelId="{D50FA3E0-732E-46C9-A895-03E0CA781DEF}" type="pres">
      <dgm:prSet presAssocID="{611F2920-DAC2-4F8C-AD0E-B8E48D77D6A5}" presName="connectorText" presStyleLbl="sibTrans2D1" presStyleIdx="1" presStyleCnt="9"/>
      <dgm:spPr/>
      <dgm:t>
        <a:bodyPr/>
        <a:lstStyle/>
        <a:p>
          <a:endParaRPr lang="en-GB"/>
        </a:p>
      </dgm:t>
    </dgm:pt>
    <dgm:pt modelId="{923C3BD9-63F5-4FA4-A291-6E879A09644F}" type="pres">
      <dgm:prSet presAssocID="{2970A5A9-FF4D-4542-BAFD-D603C6D8FC32}" presName="node" presStyleLbl="node1" presStyleIdx="1" presStyleCnt="9" custScaleX="255067" custRadScaleRad="161342" custRadScaleInc="95472">
        <dgm:presLayoutVars>
          <dgm:bulletEnabled val="1"/>
        </dgm:presLayoutVars>
      </dgm:prSet>
      <dgm:spPr/>
      <dgm:t>
        <a:bodyPr/>
        <a:lstStyle/>
        <a:p>
          <a:endParaRPr lang="en-GB"/>
        </a:p>
      </dgm:t>
    </dgm:pt>
    <dgm:pt modelId="{B23C7286-59FE-4C93-BC46-FEE0F8A0B0D6}" type="pres">
      <dgm:prSet presAssocID="{AFE1B322-DAFC-41B5-8E0E-E695CF99B142}" presName="parTrans" presStyleLbl="sibTrans2D1" presStyleIdx="2" presStyleCnt="9"/>
      <dgm:spPr/>
      <dgm:t>
        <a:bodyPr/>
        <a:lstStyle/>
        <a:p>
          <a:endParaRPr lang="en-GB"/>
        </a:p>
      </dgm:t>
    </dgm:pt>
    <dgm:pt modelId="{BA0E758F-5A06-4225-B3E0-3D478E3D2329}" type="pres">
      <dgm:prSet presAssocID="{AFE1B322-DAFC-41B5-8E0E-E695CF99B142}" presName="connectorText" presStyleLbl="sibTrans2D1" presStyleIdx="2" presStyleCnt="9"/>
      <dgm:spPr/>
      <dgm:t>
        <a:bodyPr/>
        <a:lstStyle/>
        <a:p>
          <a:endParaRPr lang="en-GB"/>
        </a:p>
      </dgm:t>
    </dgm:pt>
    <dgm:pt modelId="{3DD40121-D03E-4D22-AF6F-C6A69F6A1C0C}" type="pres">
      <dgm:prSet presAssocID="{CB7F7330-A969-4E6F-B0B9-66D0C3ADE773}" presName="node" presStyleLbl="node1" presStyleIdx="2" presStyleCnt="9" custScaleX="189397" custRadScaleRad="141140" custRadScaleInc="9600">
        <dgm:presLayoutVars>
          <dgm:bulletEnabled val="1"/>
        </dgm:presLayoutVars>
      </dgm:prSet>
      <dgm:spPr/>
      <dgm:t>
        <a:bodyPr/>
        <a:lstStyle/>
        <a:p>
          <a:endParaRPr lang="en-GB"/>
        </a:p>
      </dgm:t>
    </dgm:pt>
    <dgm:pt modelId="{A248A647-061A-40A4-AE1F-D2A2F583F6AA}" type="pres">
      <dgm:prSet presAssocID="{DE590513-B26C-4029-9ED2-4A8C20D9F600}" presName="parTrans" presStyleLbl="sibTrans2D1" presStyleIdx="3" presStyleCnt="9"/>
      <dgm:spPr/>
      <dgm:t>
        <a:bodyPr/>
        <a:lstStyle/>
        <a:p>
          <a:endParaRPr lang="en-GB"/>
        </a:p>
      </dgm:t>
    </dgm:pt>
    <dgm:pt modelId="{78D7F447-5E1D-4718-BD8F-A89100DC4931}" type="pres">
      <dgm:prSet presAssocID="{DE590513-B26C-4029-9ED2-4A8C20D9F600}" presName="connectorText" presStyleLbl="sibTrans2D1" presStyleIdx="3" presStyleCnt="9"/>
      <dgm:spPr/>
      <dgm:t>
        <a:bodyPr/>
        <a:lstStyle/>
        <a:p>
          <a:endParaRPr lang="en-GB"/>
        </a:p>
      </dgm:t>
    </dgm:pt>
    <dgm:pt modelId="{17608277-8447-4546-A9B0-6749826A0201}" type="pres">
      <dgm:prSet presAssocID="{A86FE031-8ED7-4F3E-B1EF-55971DCAE2E6}" presName="node" presStyleLbl="node1" presStyleIdx="3" presStyleCnt="9" custScaleX="226956" custRadScaleRad="178862" custRadScaleInc="-80128">
        <dgm:presLayoutVars>
          <dgm:bulletEnabled val="1"/>
        </dgm:presLayoutVars>
      </dgm:prSet>
      <dgm:spPr/>
      <dgm:t>
        <a:bodyPr/>
        <a:lstStyle/>
        <a:p>
          <a:endParaRPr lang="en-GB"/>
        </a:p>
      </dgm:t>
    </dgm:pt>
    <dgm:pt modelId="{8990F2F4-3E43-4A80-940A-5BAEF18520DA}" type="pres">
      <dgm:prSet presAssocID="{42DE7EA3-BF44-44CD-9EF4-5EA5A8199467}" presName="parTrans" presStyleLbl="sibTrans2D1" presStyleIdx="4" presStyleCnt="9"/>
      <dgm:spPr/>
      <dgm:t>
        <a:bodyPr/>
        <a:lstStyle/>
        <a:p>
          <a:endParaRPr lang="en-GB"/>
        </a:p>
      </dgm:t>
    </dgm:pt>
    <dgm:pt modelId="{8E799FB5-5657-464F-AD65-C395A99665E6}" type="pres">
      <dgm:prSet presAssocID="{42DE7EA3-BF44-44CD-9EF4-5EA5A8199467}" presName="connectorText" presStyleLbl="sibTrans2D1" presStyleIdx="4" presStyleCnt="9"/>
      <dgm:spPr/>
      <dgm:t>
        <a:bodyPr/>
        <a:lstStyle/>
        <a:p>
          <a:endParaRPr lang="en-GB"/>
        </a:p>
      </dgm:t>
    </dgm:pt>
    <dgm:pt modelId="{C925D458-46AB-44B2-9AC9-3A7E56DF9451}" type="pres">
      <dgm:prSet presAssocID="{B34E0185-113D-462D-88C9-03B824F36FAD}" presName="node" presStyleLbl="node1" presStyleIdx="4" presStyleCnt="9" custScaleX="228529" custRadScaleRad="128471" custRadScaleInc="-139855">
        <dgm:presLayoutVars>
          <dgm:bulletEnabled val="1"/>
        </dgm:presLayoutVars>
      </dgm:prSet>
      <dgm:spPr/>
      <dgm:t>
        <a:bodyPr/>
        <a:lstStyle/>
        <a:p>
          <a:endParaRPr lang="en-GB"/>
        </a:p>
      </dgm:t>
    </dgm:pt>
    <dgm:pt modelId="{E3C0B93D-9051-432D-8DC2-8B20A62AC1AA}" type="pres">
      <dgm:prSet presAssocID="{A4A61364-0FBD-4F4B-A1AB-DE2C34E6A827}" presName="parTrans" presStyleLbl="sibTrans2D1" presStyleIdx="5" presStyleCnt="9"/>
      <dgm:spPr/>
      <dgm:t>
        <a:bodyPr/>
        <a:lstStyle/>
        <a:p>
          <a:endParaRPr lang="en-GB"/>
        </a:p>
      </dgm:t>
    </dgm:pt>
    <dgm:pt modelId="{6BE0DE1B-AE88-44A7-9064-7D4031429939}" type="pres">
      <dgm:prSet presAssocID="{A4A61364-0FBD-4F4B-A1AB-DE2C34E6A827}" presName="connectorText" presStyleLbl="sibTrans2D1" presStyleIdx="5" presStyleCnt="9"/>
      <dgm:spPr/>
      <dgm:t>
        <a:bodyPr/>
        <a:lstStyle/>
        <a:p>
          <a:endParaRPr lang="en-GB"/>
        </a:p>
      </dgm:t>
    </dgm:pt>
    <dgm:pt modelId="{236E006B-6966-4E34-9624-FF348C356C3D}" type="pres">
      <dgm:prSet presAssocID="{20AEF796-6BAF-4C79-8C75-861A20AEF7FE}" presName="node" presStyleLbl="node1" presStyleIdx="5" presStyleCnt="9" custScaleX="260089" custRadScaleRad="112327" custRadScaleInc="66577">
        <dgm:presLayoutVars>
          <dgm:bulletEnabled val="1"/>
        </dgm:presLayoutVars>
      </dgm:prSet>
      <dgm:spPr/>
      <dgm:t>
        <a:bodyPr/>
        <a:lstStyle/>
        <a:p>
          <a:endParaRPr lang="en-GB"/>
        </a:p>
      </dgm:t>
    </dgm:pt>
    <dgm:pt modelId="{B187F53D-E327-4231-848D-93AEEEE5AA78}" type="pres">
      <dgm:prSet presAssocID="{1335B289-5DF5-44BC-859F-0D0A20AE6E94}" presName="parTrans" presStyleLbl="sibTrans2D1" presStyleIdx="6" presStyleCnt="9"/>
      <dgm:spPr/>
      <dgm:t>
        <a:bodyPr/>
        <a:lstStyle/>
        <a:p>
          <a:endParaRPr lang="en-GB"/>
        </a:p>
      </dgm:t>
    </dgm:pt>
    <dgm:pt modelId="{24365FBC-FC91-4C18-9348-6CA14EE8ADEE}" type="pres">
      <dgm:prSet presAssocID="{1335B289-5DF5-44BC-859F-0D0A20AE6E94}" presName="connectorText" presStyleLbl="sibTrans2D1" presStyleIdx="6" presStyleCnt="9"/>
      <dgm:spPr/>
      <dgm:t>
        <a:bodyPr/>
        <a:lstStyle/>
        <a:p>
          <a:endParaRPr lang="en-GB"/>
        </a:p>
      </dgm:t>
    </dgm:pt>
    <dgm:pt modelId="{4385257D-BF30-4091-A16E-0922A989FAA9}" type="pres">
      <dgm:prSet presAssocID="{7E6CEB26-412B-4FF7-83DF-FBF201275ECE}" presName="node" presStyleLbl="node1" presStyleIdx="6" presStyleCnt="9" custScaleX="234397" custRadScaleRad="158757" custRadScaleInc="86406">
        <dgm:presLayoutVars>
          <dgm:bulletEnabled val="1"/>
        </dgm:presLayoutVars>
      </dgm:prSet>
      <dgm:spPr/>
      <dgm:t>
        <a:bodyPr/>
        <a:lstStyle/>
        <a:p>
          <a:endParaRPr lang="en-GB"/>
        </a:p>
      </dgm:t>
    </dgm:pt>
    <dgm:pt modelId="{32A02CCA-B156-4272-B1A6-6A816ADC0F9C}" type="pres">
      <dgm:prSet presAssocID="{3F518F2B-7C80-4894-A45E-E1AA8352919C}" presName="parTrans" presStyleLbl="sibTrans2D1" presStyleIdx="7" presStyleCnt="9"/>
      <dgm:spPr/>
      <dgm:t>
        <a:bodyPr/>
        <a:lstStyle/>
        <a:p>
          <a:endParaRPr lang="en-GB"/>
        </a:p>
      </dgm:t>
    </dgm:pt>
    <dgm:pt modelId="{2668F24F-6850-4690-ADC6-C3B2260A84C6}" type="pres">
      <dgm:prSet presAssocID="{3F518F2B-7C80-4894-A45E-E1AA8352919C}" presName="connectorText" presStyleLbl="sibTrans2D1" presStyleIdx="7" presStyleCnt="9"/>
      <dgm:spPr/>
      <dgm:t>
        <a:bodyPr/>
        <a:lstStyle/>
        <a:p>
          <a:endParaRPr lang="en-GB"/>
        </a:p>
      </dgm:t>
    </dgm:pt>
    <dgm:pt modelId="{3DD2033C-34E8-4C9B-B7E2-FD7DF19CD639}" type="pres">
      <dgm:prSet presAssocID="{09C7E1F0-7AC3-4B4B-88D3-2E80D84D74B8}" presName="node" presStyleLbl="node1" presStyleIdx="7" presStyleCnt="9" custScaleX="222995" custScaleY="110149" custRadScaleRad="163742" custRadScaleInc="-5699">
        <dgm:presLayoutVars>
          <dgm:bulletEnabled val="1"/>
        </dgm:presLayoutVars>
      </dgm:prSet>
      <dgm:spPr/>
      <dgm:t>
        <a:bodyPr/>
        <a:lstStyle/>
        <a:p>
          <a:endParaRPr lang="en-GB"/>
        </a:p>
      </dgm:t>
    </dgm:pt>
    <dgm:pt modelId="{B3370946-A029-4C32-91C5-0DFE3F47A232}" type="pres">
      <dgm:prSet presAssocID="{7AAB8023-4DDB-4353-9DF6-92F9B4F1260C}" presName="parTrans" presStyleLbl="sibTrans2D1" presStyleIdx="8" presStyleCnt="9"/>
      <dgm:spPr/>
      <dgm:t>
        <a:bodyPr/>
        <a:lstStyle/>
        <a:p>
          <a:endParaRPr lang="en-GB"/>
        </a:p>
      </dgm:t>
    </dgm:pt>
    <dgm:pt modelId="{1F4FA943-70C5-43BC-A760-91A2C197CBE8}" type="pres">
      <dgm:prSet presAssocID="{7AAB8023-4DDB-4353-9DF6-92F9B4F1260C}" presName="connectorText" presStyleLbl="sibTrans2D1" presStyleIdx="8" presStyleCnt="9"/>
      <dgm:spPr/>
      <dgm:t>
        <a:bodyPr/>
        <a:lstStyle/>
        <a:p>
          <a:endParaRPr lang="en-GB"/>
        </a:p>
      </dgm:t>
    </dgm:pt>
    <dgm:pt modelId="{8DC069BA-8861-45CE-8EAA-ADDE1AFA3C4A}" type="pres">
      <dgm:prSet presAssocID="{B4931089-9B44-4452-AD97-EAAA2000DB9D}" presName="node" presStyleLbl="node1" presStyleIdx="8" presStyleCnt="9" custScaleX="195890" custRadScaleRad="158311" custRadScaleInc="-92178">
        <dgm:presLayoutVars>
          <dgm:bulletEnabled val="1"/>
        </dgm:presLayoutVars>
      </dgm:prSet>
      <dgm:spPr/>
      <dgm:t>
        <a:bodyPr/>
        <a:lstStyle/>
        <a:p>
          <a:endParaRPr lang="en-GB"/>
        </a:p>
      </dgm:t>
    </dgm:pt>
  </dgm:ptLst>
  <dgm:cxnLst>
    <dgm:cxn modelId="{55F5E1B5-11B3-4172-A2FE-C40D273F808F}" type="presOf" srcId="{1335B289-5DF5-44BC-859F-0D0A20AE6E94}" destId="{B187F53D-E327-4231-848D-93AEEEE5AA78}" srcOrd="0" destOrd="0" presId="urn:microsoft.com/office/officeart/2005/8/layout/radial5"/>
    <dgm:cxn modelId="{1F78ABCA-6C5F-4C74-9DC7-82A95B636DCC}" type="presOf" srcId="{42DE7EA3-BF44-44CD-9EF4-5EA5A8199467}" destId="{8990F2F4-3E43-4A80-940A-5BAEF18520DA}" srcOrd="0" destOrd="0" presId="urn:microsoft.com/office/officeart/2005/8/layout/radial5"/>
    <dgm:cxn modelId="{34C71E86-BCD5-4191-AC47-EBA532BF2C18}" srcId="{FC273195-CA18-485A-B44B-53A452ED0E77}" destId="{20AEF796-6BAF-4C79-8C75-861A20AEF7FE}" srcOrd="5" destOrd="0" parTransId="{A4A61364-0FBD-4F4B-A1AB-DE2C34E6A827}" sibTransId="{C7A7960E-D7AE-4AF7-B924-07BD907DE8B2}"/>
    <dgm:cxn modelId="{9ABD06AE-DDC7-43DC-8615-B6F40A0CCA29}" type="presOf" srcId="{3F518F2B-7C80-4894-A45E-E1AA8352919C}" destId="{2668F24F-6850-4690-ADC6-C3B2260A84C6}" srcOrd="1" destOrd="0" presId="urn:microsoft.com/office/officeart/2005/8/layout/radial5"/>
    <dgm:cxn modelId="{DB446457-6EA1-4905-9CFF-FE3E0F9BD955}" type="presOf" srcId="{20AEF796-6BAF-4C79-8C75-861A20AEF7FE}" destId="{236E006B-6966-4E34-9624-FF348C356C3D}" srcOrd="0" destOrd="0" presId="urn:microsoft.com/office/officeart/2005/8/layout/radial5"/>
    <dgm:cxn modelId="{BF372600-51B3-4297-BFAE-0F4901A320B4}" type="presOf" srcId="{FC273195-CA18-485A-B44B-53A452ED0E77}" destId="{DED852F6-087B-4E80-9110-A2A3C9E29A41}" srcOrd="0" destOrd="0" presId="urn:microsoft.com/office/officeart/2005/8/layout/radial5"/>
    <dgm:cxn modelId="{0940795F-F304-42BB-BADA-FE2F7648B2D6}" srcId="{5C4030CF-9B83-4817-A308-E81FD7493906}" destId="{FC273195-CA18-485A-B44B-53A452ED0E77}" srcOrd="0" destOrd="0" parTransId="{5DF2FEF0-C770-4ED1-B63A-46CFA2B8AC01}" sibTransId="{BE084C08-02C3-4480-A136-7D44460D1BD6}"/>
    <dgm:cxn modelId="{24446CD0-5B87-4DE6-B26E-B2CED2C6187E}" type="presOf" srcId="{2970A5A9-FF4D-4542-BAFD-D603C6D8FC32}" destId="{923C3BD9-63F5-4FA4-A291-6E879A09644F}" srcOrd="0" destOrd="0" presId="urn:microsoft.com/office/officeart/2005/8/layout/radial5"/>
    <dgm:cxn modelId="{E30D4531-EE33-4C78-B984-3BD6C879E5DC}" srcId="{FC273195-CA18-485A-B44B-53A452ED0E77}" destId="{2970A5A9-FF4D-4542-BAFD-D603C6D8FC32}" srcOrd="1" destOrd="0" parTransId="{611F2920-DAC2-4F8C-AD0E-B8E48D77D6A5}" sibTransId="{8AFCEF49-C7DE-4278-8740-D8496B1DDE27}"/>
    <dgm:cxn modelId="{DC27DD70-1D26-4356-8B80-E7DC3B49E7D4}" type="presOf" srcId="{DE590513-B26C-4029-9ED2-4A8C20D9F600}" destId="{A248A647-061A-40A4-AE1F-D2A2F583F6AA}" srcOrd="0" destOrd="0" presId="urn:microsoft.com/office/officeart/2005/8/layout/radial5"/>
    <dgm:cxn modelId="{F9F03380-CF45-4966-8F9F-CE833F3A9756}" srcId="{FC273195-CA18-485A-B44B-53A452ED0E77}" destId="{CB7F7330-A969-4E6F-B0B9-66D0C3ADE773}" srcOrd="2" destOrd="0" parTransId="{AFE1B322-DAFC-41B5-8E0E-E695CF99B142}" sibTransId="{F5A24FD2-E50A-4626-B4AE-F18AF5024DD9}"/>
    <dgm:cxn modelId="{E760AAC8-8455-4CD3-9485-77042AD70083}" srcId="{FC273195-CA18-485A-B44B-53A452ED0E77}" destId="{B4931089-9B44-4452-AD97-EAAA2000DB9D}" srcOrd="8" destOrd="0" parTransId="{7AAB8023-4DDB-4353-9DF6-92F9B4F1260C}" sibTransId="{BFB1D21F-9C87-428D-B0F2-4C97394D8875}"/>
    <dgm:cxn modelId="{577762ED-39B6-4717-A92C-AE16F0770410}" type="presOf" srcId="{7AAB8023-4DDB-4353-9DF6-92F9B4F1260C}" destId="{1F4FA943-70C5-43BC-A760-91A2C197CBE8}" srcOrd="1" destOrd="0" presId="urn:microsoft.com/office/officeart/2005/8/layout/radial5"/>
    <dgm:cxn modelId="{BF2F58FE-05DE-4E88-9C5F-D8478268B40D}" srcId="{FC273195-CA18-485A-B44B-53A452ED0E77}" destId="{A86FE031-8ED7-4F3E-B1EF-55971DCAE2E6}" srcOrd="3" destOrd="0" parTransId="{DE590513-B26C-4029-9ED2-4A8C20D9F600}" sibTransId="{74E4E196-0998-4812-BFD9-B1F76A50BE92}"/>
    <dgm:cxn modelId="{ADABB2EC-9086-47C0-BA70-794E62606D0D}" type="presOf" srcId="{1335B289-5DF5-44BC-859F-0D0A20AE6E94}" destId="{24365FBC-FC91-4C18-9348-6CA14EE8ADEE}" srcOrd="1" destOrd="0" presId="urn:microsoft.com/office/officeart/2005/8/layout/radial5"/>
    <dgm:cxn modelId="{C96D90E9-9CA2-4750-9BD6-8436BC50038E}" type="presOf" srcId="{A4A61364-0FBD-4F4B-A1AB-DE2C34E6A827}" destId="{E3C0B93D-9051-432D-8DC2-8B20A62AC1AA}" srcOrd="0" destOrd="0" presId="urn:microsoft.com/office/officeart/2005/8/layout/radial5"/>
    <dgm:cxn modelId="{DBF0BF47-67BC-4D27-967B-EC0C2ADDA9DD}" type="presOf" srcId="{005DF4B1-52B4-4816-9AA3-93C0D09F12CC}" destId="{DA51B205-4993-472D-B8D7-254F4D5613CB}" srcOrd="0" destOrd="0" presId="urn:microsoft.com/office/officeart/2005/8/layout/radial5"/>
    <dgm:cxn modelId="{0E56915E-F94E-447A-9C38-7470CD01CDE2}" type="presOf" srcId="{5C4030CF-9B83-4817-A308-E81FD7493906}" destId="{A2C1172D-3BE8-4B91-AFB1-3EEE87B1F5FD}" srcOrd="0" destOrd="0" presId="urn:microsoft.com/office/officeart/2005/8/layout/radial5"/>
    <dgm:cxn modelId="{23242A05-8D8C-466F-8D9A-15732F3D5D06}" type="presOf" srcId="{C6449315-C997-4111-898B-E0E053D722DD}" destId="{D9FC87DE-F15A-4B77-81CE-7AE8D2D026EA}" srcOrd="0" destOrd="0" presId="urn:microsoft.com/office/officeart/2005/8/layout/radial5"/>
    <dgm:cxn modelId="{D36819F7-269A-4199-9035-9A249D64778A}" type="presOf" srcId="{611F2920-DAC2-4F8C-AD0E-B8E48D77D6A5}" destId="{D50FA3E0-732E-46C9-A895-03E0CA781DEF}" srcOrd="1" destOrd="0" presId="urn:microsoft.com/office/officeart/2005/8/layout/radial5"/>
    <dgm:cxn modelId="{3B4561AD-F6E2-4061-86EC-D52A8EF2921B}" srcId="{FC273195-CA18-485A-B44B-53A452ED0E77}" destId="{C6449315-C997-4111-898B-E0E053D722DD}" srcOrd="0" destOrd="0" parTransId="{005DF4B1-52B4-4816-9AA3-93C0D09F12CC}" sibTransId="{9D13B63E-F054-4C58-B16E-E2552B57C48B}"/>
    <dgm:cxn modelId="{FF37BDB7-4909-4395-8E0D-EE4FF62C9C84}" type="presOf" srcId="{A4A61364-0FBD-4F4B-A1AB-DE2C34E6A827}" destId="{6BE0DE1B-AE88-44A7-9064-7D4031429939}" srcOrd="1" destOrd="0" presId="urn:microsoft.com/office/officeart/2005/8/layout/radial5"/>
    <dgm:cxn modelId="{ACD9BAF6-620F-43A6-949C-59954990E4BB}" type="presOf" srcId="{B34E0185-113D-462D-88C9-03B824F36FAD}" destId="{C925D458-46AB-44B2-9AC9-3A7E56DF9451}" srcOrd="0" destOrd="0" presId="urn:microsoft.com/office/officeart/2005/8/layout/radial5"/>
    <dgm:cxn modelId="{A4C4DDE4-77F8-40C4-BEED-5B316F59DD77}" srcId="{FC273195-CA18-485A-B44B-53A452ED0E77}" destId="{09C7E1F0-7AC3-4B4B-88D3-2E80D84D74B8}" srcOrd="7" destOrd="0" parTransId="{3F518F2B-7C80-4894-A45E-E1AA8352919C}" sibTransId="{37B9BAE1-5CD3-49B5-B956-854EC0EF4116}"/>
    <dgm:cxn modelId="{C50D36DC-0F22-437C-9FB1-968F0665C32C}" type="presOf" srcId="{A86FE031-8ED7-4F3E-B1EF-55971DCAE2E6}" destId="{17608277-8447-4546-A9B0-6749826A0201}" srcOrd="0" destOrd="0" presId="urn:microsoft.com/office/officeart/2005/8/layout/radial5"/>
    <dgm:cxn modelId="{6211B0D4-B8AB-49DD-8EDA-E4A1B076BBB2}" srcId="{FC273195-CA18-485A-B44B-53A452ED0E77}" destId="{7E6CEB26-412B-4FF7-83DF-FBF201275ECE}" srcOrd="6" destOrd="0" parTransId="{1335B289-5DF5-44BC-859F-0D0A20AE6E94}" sibTransId="{531ABB2D-57CF-42C5-AA36-9AA2BB1132BE}"/>
    <dgm:cxn modelId="{D197FF19-3A36-43E3-8AC6-7AA9BB86CA2D}" type="presOf" srcId="{DE590513-B26C-4029-9ED2-4A8C20D9F600}" destId="{78D7F447-5E1D-4718-BD8F-A89100DC4931}" srcOrd="1" destOrd="0" presId="urn:microsoft.com/office/officeart/2005/8/layout/radial5"/>
    <dgm:cxn modelId="{59910C60-6C84-48CD-8181-19703C51E753}" type="presOf" srcId="{7E6CEB26-412B-4FF7-83DF-FBF201275ECE}" destId="{4385257D-BF30-4091-A16E-0922A989FAA9}" srcOrd="0" destOrd="0" presId="urn:microsoft.com/office/officeart/2005/8/layout/radial5"/>
    <dgm:cxn modelId="{2AE427F6-402D-4A96-9527-1833318EF51A}" type="presOf" srcId="{B4931089-9B44-4452-AD97-EAAA2000DB9D}" destId="{8DC069BA-8861-45CE-8EAA-ADDE1AFA3C4A}" srcOrd="0" destOrd="0" presId="urn:microsoft.com/office/officeart/2005/8/layout/radial5"/>
    <dgm:cxn modelId="{6E21822D-8D17-4758-B6B4-FB1F0C282062}" type="presOf" srcId="{005DF4B1-52B4-4816-9AA3-93C0D09F12CC}" destId="{0136B6C3-D257-46E2-927C-DDF87A3ECE15}" srcOrd="1" destOrd="0" presId="urn:microsoft.com/office/officeart/2005/8/layout/radial5"/>
    <dgm:cxn modelId="{D0264CCF-33F3-4578-8458-39FFA36370A6}" type="presOf" srcId="{42DE7EA3-BF44-44CD-9EF4-5EA5A8199467}" destId="{8E799FB5-5657-464F-AD65-C395A99665E6}" srcOrd="1" destOrd="0" presId="urn:microsoft.com/office/officeart/2005/8/layout/radial5"/>
    <dgm:cxn modelId="{C13D66BC-609C-4CCD-B066-8BF882CF4CC5}" type="presOf" srcId="{09C7E1F0-7AC3-4B4B-88D3-2E80D84D74B8}" destId="{3DD2033C-34E8-4C9B-B7E2-FD7DF19CD639}" srcOrd="0" destOrd="0" presId="urn:microsoft.com/office/officeart/2005/8/layout/radial5"/>
    <dgm:cxn modelId="{AA75EAEA-3166-46B6-A228-8C85C7385621}" type="presOf" srcId="{7AAB8023-4DDB-4353-9DF6-92F9B4F1260C}" destId="{B3370946-A029-4C32-91C5-0DFE3F47A232}" srcOrd="0" destOrd="0" presId="urn:microsoft.com/office/officeart/2005/8/layout/radial5"/>
    <dgm:cxn modelId="{F5ACA40B-D96B-4997-B6C5-A32C3A514B34}" type="presOf" srcId="{AFE1B322-DAFC-41B5-8E0E-E695CF99B142}" destId="{B23C7286-59FE-4C93-BC46-FEE0F8A0B0D6}" srcOrd="0" destOrd="0" presId="urn:microsoft.com/office/officeart/2005/8/layout/radial5"/>
    <dgm:cxn modelId="{EDAE6512-5224-4183-9D97-3A345C877967}" type="presOf" srcId="{611F2920-DAC2-4F8C-AD0E-B8E48D77D6A5}" destId="{6BD79DA7-4C9C-4F31-A6C7-F59C2A4E147A}" srcOrd="0" destOrd="0" presId="urn:microsoft.com/office/officeart/2005/8/layout/radial5"/>
    <dgm:cxn modelId="{C7905976-B7C2-4112-80FB-87E4D5645255}" type="presOf" srcId="{AFE1B322-DAFC-41B5-8E0E-E695CF99B142}" destId="{BA0E758F-5A06-4225-B3E0-3D478E3D2329}" srcOrd="1" destOrd="0" presId="urn:microsoft.com/office/officeart/2005/8/layout/radial5"/>
    <dgm:cxn modelId="{6CA8CCB8-456D-4549-82B7-CB040173FC9C}" type="presOf" srcId="{3F518F2B-7C80-4894-A45E-E1AA8352919C}" destId="{32A02CCA-B156-4272-B1A6-6A816ADC0F9C}" srcOrd="0" destOrd="0" presId="urn:microsoft.com/office/officeart/2005/8/layout/radial5"/>
    <dgm:cxn modelId="{C82B1CBB-9069-4AA4-9146-FFAF10527105}" srcId="{FC273195-CA18-485A-B44B-53A452ED0E77}" destId="{B34E0185-113D-462D-88C9-03B824F36FAD}" srcOrd="4" destOrd="0" parTransId="{42DE7EA3-BF44-44CD-9EF4-5EA5A8199467}" sibTransId="{F5E1FEEA-2261-4EDF-8DEF-83C24B59EB39}"/>
    <dgm:cxn modelId="{67BFCB04-1430-453E-B109-C6B934C89121}" type="presOf" srcId="{CB7F7330-A969-4E6F-B0B9-66D0C3ADE773}" destId="{3DD40121-D03E-4D22-AF6F-C6A69F6A1C0C}" srcOrd="0" destOrd="0" presId="urn:microsoft.com/office/officeart/2005/8/layout/radial5"/>
    <dgm:cxn modelId="{C0370A1F-3218-4DB1-96D8-101705D44EA8}" type="presParOf" srcId="{A2C1172D-3BE8-4B91-AFB1-3EEE87B1F5FD}" destId="{DED852F6-087B-4E80-9110-A2A3C9E29A41}" srcOrd="0" destOrd="0" presId="urn:microsoft.com/office/officeart/2005/8/layout/radial5"/>
    <dgm:cxn modelId="{E7E2A6ED-8FA3-4D2E-8414-D958440A6CA3}" type="presParOf" srcId="{A2C1172D-3BE8-4B91-AFB1-3EEE87B1F5FD}" destId="{DA51B205-4993-472D-B8D7-254F4D5613CB}" srcOrd="1" destOrd="0" presId="urn:microsoft.com/office/officeart/2005/8/layout/radial5"/>
    <dgm:cxn modelId="{B054401C-C899-4F03-B75F-4055A70BFD2A}" type="presParOf" srcId="{DA51B205-4993-472D-B8D7-254F4D5613CB}" destId="{0136B6C3-D257-46E2-927C-DDF87A3ECE15}" srcOrd="0" destOrd="0" presId="urn:microsoft.com/office/officeart/2005/8/layout/radial5"/>
    <dgm:cxn modelId="{3BC918F2-D768-4C4F-B7E7-46FDCA239928}" type="presParOf" srcId="{A2C1172D-3BE8-4B91-AFB1-3EEE87B1F5FD}" destId="{D9FC87DE-F15A-4B77-81CE-7AE8D2D026EA}" srcOrd="2" destOrd="0" presId="urn:microsoft.com/office/officeart/2005/8/layout/radial5"/>
    <dgm:cxn modelId="{1A7C6D02-08DA-4AC4-A1DF-0A507C0347DE}" type="presParOf" srcId="{A2C1172D-3BE8-4B91-AFB1-3EEE87B1F5FD}" destId="{6BD79DA7-4C9C-4F31-A6C7-F59C2A4E147A}" srcOrd="3" destOrd="0" presId="urn:microsoft.com/office/officeart/2005/8/layout/radial5"/>
    <dgm:cxn modelId="{49C5FC70-79E3-4966-85DC-217C40E00837}" type="presParOf" srcId="{6BD79DA7-4C9C-4F31-A6C7-F59C2A4E147A}" destId="{D50FA3E0-732E-46C9-A895-03E0CA781DEF}" srcOrd="0" destOrd="0" presId="urn:microsoft.com/office/officeart/2005/8/layout/radial5"/>
    <dgm:cxn modelId="{CC1A74ED-7141-4DF1-926E-01D5B43236B1}" type="presParOf" srcId="{A2C1172D-3BE8-4B91-AFB1-3EEE87B1F5FD}" destId="{923C3BD9-63F5-4FA4-A291-6E879A09644F}" srcOrd="4" destOrd="0" presId="urn:microsoft.com/office/officeart/2005/8/layout/radial5"/>
    <dgm:cxn modelId="{FA5A9E69-F375-40E0-9C44-11FF49AA5D56}" type="presParOf" srcId="{A2C1172D-3BE8-4B91-AFB1-3EEE87B1F5FD}" destId="{B23C7286-59FE-4C93-BC46-FEE0F8A0B0D6}" srcOrd="5" destOrd="0" presId="urn:microsoft.com/office/officeart/2005/8/layout/radial5"/>
    <dgm:cxn modelId="{0E303C9A-0820-4B81-A235-410A1611F8E5}" type="presParOf" srcId="{B23C7286-59FE-4C93-BC46-FEE0F8A0B0D6}" destId="{BA0E758F-5A06-4225-B3E0-3D478E3D2329}" srcOrd="0" destOrd="0" presId="urn:microsoft.com/office/officeart/2005/8/layout/radial5"/>
    <dgm:cxn modelId="{78B0AD56-1229-4E7E-9EC9-77A9175E9476}" type="presParOf" srcId="{A2C1172D-3BE8-4B91-AFB1-3EEE87B1F5FD}" destId="{3DD40121-D03E-4D22-AF6F-C6A69F6A1C0C}" srcOrd="6" destOrd="0" presId="urn:microsoft.com/office/officeart/2005/8/layout/radial5"/>
    <dgm:cxn modelId="{902F36F0-8F2F-4B9D-827D-BCB5769824F5}" type="presParOf" srcId="{A2C1172D-3BE8-4B91-AFB1-3EEE87B1F5FD}" destId="{A248A647-061A-40A4-AE1F-D2A2F583F6AA}" srcOrd="7" destOrd="0" presId="urn:microsoft.com/office/officeart/2005/8/layout/radial5"/>
    <dgm:cxn modelId="{9061E844-9421-4FEB-A663-6717B74C1BC9}" type="presParOf" srcId="{A248A647-061A-40A4-AE1F-D2A2F583F6AA}" destId="{78D7F447-5E1D-4718-BD8F-A89100DC4931}" srcOrd="0" destOrd="0" presId="urn:microsoft.com/office/officeart/2005/8/layout/radial5"/>
    <dgm:cxn modelId="{2219CB78-73B6-44CE-9DA5-841DE72789FD}" type="presParOf" srcId="{A2C1172D-3BE8-4B91-AFB1-3EEE87B1F5FD}" destId="{17608277-8447-4546-A9B0-6749826A0201}" srcOrd="8" destOrd="0" presId="urn:microsoft.com/office/officeart/2005/8/layout/radial5"/>
    <dgm:cxn modelId="{A81C69AB-286D-4DEE-8C31-108E2E626F69}" type="presParOf" srcId="{A2C1172D-3BE8-4B91-AFB1-3EEE87B1F5FD}" destId="{8990F2F4-3E43-4A80-940A-5BAEF18520DA}" srcOrd="9" destOrd="0" presId="urn:microsoft.com/office/officeart/2005/8/layout/radial5"/>
    <dgm:cxn modelId="{D64D2D08-EA8B-4901-A81F-A7C2E105C36A}" type="presParOf" srcId="{8990F2F4-3E43-4A80-940A-5BAEF18520DA}" destId="{8E799FB5-5657-464F-AD65-C395A99665E6}" srcOrd="0" destOrd="0" presId="urn:microsoft.com/office/officeart/2005/8/layout/radial5"/>
    <dgm:cxn modelId="{920359A0-4F7D-409C-90C9-185983738741}" type="presParOf" srcId="{A2C1172D-3BE8-4B91-AFB1-3EEE87B1F5FD}" destId="{C925D458-46AB-44B2-9AC9-3A7E56DF9451}" srcOrd="10" destOrd="0" presId="urn:microsoft.com/office/officeart/2005/8/layout/radial5"/>
    <dgm:cxn modelId="{59D7B2BC-A9E0-48AA-96F1-5E554CD29CB9}" type="presParOf" srcId="{A2C1172D-3BE8-4B91-AFB1-3EEE87B1F5FD}" destId="{E3C0B93D-9051-432D-8DC2-8B20A62AC1AA}" srcOrd="11" destOrd="0" presId="urn:microsoft.com/office/officeart/2005/8/layout/radial5"/>
    <dgm:cxn modelId="{2EFCE2C4-3ED6-46C3-8B54-D84E6E063565}" type="presParOf" srcId="{E3C0B93D-9051-432D-8DC2-8B20A62AC1AA}" destId="{6BE0DE1B-AE88-44A7-9064-7D4031429939}" srcOrd="0" destOrd="0" presId="urn:microsoft.com/office/officeart/2005/8/layout/radial5"/>
    <dgm:cxn modelId="{D2793F16-A6F7-443F-AF72-8B71368DDC72}" type="presParOf" srcId="{A2C1172D-3BE8-4B91-AFB1-3EEE87B1F5FD}" destId="{236E006B-6966-4E34-9624-FF348C356C3D}" srcOrd="12" destOrd="0" presId="urn:microsoft.com/office/officeart/2005/8/layout/radial5"/>
    <dgm:cxn modelId="{A1B66319-FD86-4D09-A5BA-F5868DC45029}" type="presParOf" srcId="{A2C1172D-3BE8-4B91-AFB1-3EEE87B1F5FD}" destId="{B187F53D-E327-4231-848D-93AEEEE5AA78}" srcOrd="13" destOrd="0" presId="urn:microsoft.com/office/officeart/2005/8/layout/radial5"/>
    <dgm:cxn modelId="{27A9963B-3378-4C6F-B413-113AC2B14087}" type="presParOf" srcId="{B187F53D-E327-4231-848D-93AEEEE5AA78}" destId="{24365FBC-FC91-4C18-9348-6CA14EE8ADEE}" srcOrd="0" destOrd="0" presId="urn:microsoft.com/office/officeart/2005/8/layout/radial5"/>
    <dgm:cxn modelId="{5B3960EB-141C-4B74-AE7D-0182B799F4F9}" type="presParOf" srcId="{A2C1172D-3BE8-4B91-AFB1-3EEE87B1F5FD}" destId="{4385257D-BF30-4091-A16E-0922A989FAA9}" srcOrd="14" destOrd="0" presId="urn:microsoft.com/office/officeart/2005/8/layout/radial5"/>
    <dgm:cxn modelId="{A785FCBF-1F93-41BB-9C7F-D50AE3444659}" type="presParOf" srcId="{A2C1172D-3BE8-4B91-AFB1-3EEE87B1F5FD}" destId="{32A02CCA-B156-4272-B1A6-6A816ADC0F9C}" srcOrd="15" destOrd="0" presId="urn:microsoft.com/office/officeart/2005/8/layout/radial5"/>
    <dgm:cxn modelId="{D9C0C312-0D89-4739-BC71-C3F60DAF5C28}" type="presParOf" srcId="{32A02CCA-B156-4272-B1A6-6A816ADC0F9C}" destId="{2668F24F-6850-4690-ADC6-C3B2260A84C6}" srcOrd="0" destOrd="0" presId="urn:microsoft.com/office/officeart/2005/8/layout/radial5"/>
    <dgm:cxn modelId="{63AE9E75-EA52-45F6-9787-19E2809ABADF}" type="presParOf" srcId="{A2C1172D-3BE8-4B91-AFB1-3EEE87B1F5FD}" destId="{3DD2033C-34E8-4C9B-B7E2-FD7DF19CD639}" srcOrd="16" destOrd="0" presId="urn:microsoft.com/office/officeart/2005/8/layout/radial5"/>
    <dgm:cxn modelId="{FB946359-6E1A-4D1F-B2D3-C125C6B56FDB}" type="presParOf" srcId="{A2C1172D-3BE8-4B91-AFB1-3EEE87B1F5FD}" destId="{B3370946-A029-4C32-91C5-0DFE3F47A232}" srcOrd="17" destOrd="0" presId="urn:microsoft.com/office/officeart/2005/8/layout/radial5"/>
    <dgm:cxn modelId="{CFB249A0-C85B-43F6-A725-441B76778BD6}" type="presParOf" srcId="{B3370946-A029-4C32-91C5-0DFE3F47A232}" destId="{1F4FA943-70C5-43BC-A760-91A2C197CBE8}" srcOrd="0" destOrd="0" presId="urn:microsoft.com/office/officeart/2005/8/layout/radial5"/>
    <dgm:cxn modelId="{1294E2E1-F323-426B-A9D0-FC2AD340FD86}" type="presParOf" srcId="{A2C1172D-3BE8-4B91-AFB1-3EEE87B1F5FD}" destId="{8DC069BA-8861-45CE-8EAA-ADDE1AFA3C4A}" srcOrd="1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512916-EF66-405F-BA37-1A5C0B0EFE1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5B6040E5-C7BE-4036-BD67-167012936717}">
      <dgm:prSet phldrT="[Text]"/>
      <dgm:spPr/>
      <dgm:t>
        <a:bodyPr/>
        <a:lstStyle/>
        <a:p>
          <a:r>
            <a:rPr lang="en-GB" b="1" dirty="0" smtClean="0">
              <a:solidFill>
                <a:schemeClr val="tx1"/>
              </a:solidFill>
              <a:latin typeface="Comic Sans MS" pitchFamily="66" charset="0"/>
            </a:rPr>
            <a:t>Theories</a:t>
          </a:r>
          <a:endParaRPr lang="en-GB" b="1" dirty="0">
            <a:solidFill>
              <a:schemeClr val="tx1"/>
            </a:solidFill>
            <a:latin typeface="Comic Sans MS" pitchFamily="66" charset="0"/>
          </a:endParaRPr>
        </a:p>
      </dgm:t>
    </dgm:pt>
    <dgm:pt modelId="{C1CB82B7-4B12-45B8-8B31-C692EBC61441}" type="parTrans" cxnId="{5023B6C0-5E34-4723-94AF-76F3A3C06562}">
      <dgm:prSet/>
      <dgm:spPr/>
      <dgm:t>
        <a:bodyPr/>
        <a:lstStyle/>
        <a:p>
          <a:endParaRPr lang="en-GB"/>
        </a:p>
      </dgm:t>
    </dgm:pt>
    <dgm:pt modelId="{CF1E4600-B1B5-41AC-BC98-7BD86C890CD3}" type="sibTrans" cxnId="{5023B6C0-5E34-4723-94AF-76F3A3C06562}">
      <dgm:prSet/>
      <dgm:spPr/>
      <dgm:t>
        <a:bodyPr/>
        <a:lstStyle/>
        <a:p>
          <a:endParaRPr lang="en-GB"/>
        </a:p>
      </dgm:t>
    </dgm:pt>
    <dgm:pt modelId="{AC2C5DF3-B582-4821-8FBB-A25FE264DDED}">
      <dgm:prSet phldrT="[Text]"/>
      <dgm:spPr/>
      <dgm:t>
        <a:bodyPr/>
        <a:lstStyle/>
        <a:p>
          <a:r>
            <a:rPr lang="en-GB" dirty="0" smtClean="0"/>
            <a:t>Financial benefits</a:t>
          </a:r>
          <a:endParaRPr lang="en-GB" dirty="0"/>
        </a:p>
      </dgm:t>
    </dgm:pt>
    <dgm:pt modelId="{03BB7B54-B713-4AE5-B7A2-760BA1D7EDB6}" type="parTrans" cxnId="{928FAE21-BAE7-4F69-8905-7666892498FC}">
      <dgm:prSet/>
      <dgm:spPr/>
      <dgm:t>
        <a:bodyPr/>
        <a:lstStyle/>
        <a:p>
          <a:endParaRPr lang="en-GB"/>
        </a:p>
      </dgm:t>
    </dgm:pt>
    <dgm:pt modelId="{BB2557B6-BB01-498E-BFAB-63B97D61585F}" type="sibTrans" cxnId="{928FAE21-BAE7-4F69-8905-7666892498FC}">
      <dgm:prSet/>
      <dgm:spPr/>
      <dgm:t>
        <a:bodyPr/>
        <a:lstStyle/>
        <a:p>
          <a:endParaRPr lang="en-GB"/>
        </a:p>
      </dgm:t>
    </dgm:pt>
    <dgm:pt modelId="{DEB28DCA-1B04-467A-9A1F-F79028AE6E76}">
      <dgm:prSet phldrT="[Text]"/>
      <dgm:spPr/>
      <dgm:t>
        <a:bodyPr/>
        <a:lstStyle/>
        <a:p>
          <a:r>
            <a:rPr lang="en-GB" dirty="0" smtClean="0"/>
            <a:t>Travel Benefits</a:t>
          </a:r>
          <a:endParaRPr lang="en-GB" dirty="0"/>
        </a:p>
      </dgm:t>
    </dgm:pt>
    <dgm:pt modelId="{15A1E7D9-D212-4964-81B8-21154740BFA1}" type="parTrans" cxnId="{D93B7F8A-876B-4306-A5AE-1013A585E051}">
      <dgm:prSet/>
      <dgm:spPr/>
      <dgm:t>
        <a:bodyPr/>
        <a:lstStyle/>
        <a:p>
          <a:endParaRPr lang="en-GB"/>
        </a:p>
      </dgm:t>
    </dgm:pt>
    <dgm:pt modelId="{69A2DB48-7EA5-40D6-BDC6-FA5D25C1F5D0}" type="sibTrans" cxnId="{D93B7F8A-876B-4306-A5AE-1013A585E051}">
      <dgm:prSet/>
      <dgm:spPr/>
      <dgm:t>
        <a:bodyPr/>
        <a:lstStyle/>
        <a:p>
          <a:endParaRPr lang="en-GB"/>
        </a:p>
      </dgm:t>
    </dgm:pt>
    <dgm:pt modelId="{E0E36B7F-F6E3-4C81-B983-C55B3F24B9C1}">
      <dgm:prSet phldrT="[Text]"/>
      <dgm:spPr/>
      <dgm:t>
        <a:bodyPr/>
        <a:lstStyle/>
        <a:p>
          <a:r>
            <a:rPr lang="en-GB" dirty="0" smtClean="0"/>
            <a:t>Health Benefits</a:t>
          </a:r>
          <a:endParaRPr lang="en-GB" dirty="0"/>
        </a:p>
      </dgm:t>
    </dgm:pt>
    <dgm:pt modelId="{EE1FFC65-A2F7-4CBB-A439-95C25C57001D}" type="parTrans" cxnId="{F44B617E-E865-431C-913D-08761D315822}">
      <dgm:prSet/>
      <dgm:spPr/>
      <dgm:t>
        <a:bodyPr/>
        <a:lstStyle/>
        <a:p>
          <a:endParaRPr lang="en-GB"/>
        </a:p>
      </dgm:t>
    </dgm:pt>
    <dgm:pt modelId="{2E080E67-6563-49FB-B9C7-67A50F92CD3C}" type="sibTrans" cxnId="{F44B617E-E865-431C-913D-08761D315822}">
      <dgm:prSet/>
      <dgm:spPr/>
      <dgm:t>
        <a:bodyPr/>
        <a:lstStyle/>
        <a:p>
          <a:endParaRPr lang="en-GB"/>
        </a:p>
      </dgm:t>
    </dgm:pt>
    <dgm:pt modelId="{E0AFFB37-D127-45BF-A54E-6C7FA11B0DE6}">
      <dgm:prSet/>
      <dgm:spPr/>
      <dgm:t>
        <a:bodyPr/>
        <a:lstStyle/>
        <a:p>
          <a:r>
            <a:rPr lang="en-GB" dirty="0" smtClean="0"/>
            <a:t>TV licence </a:t>
          </a:r>
          <a:endParaRPr lang="en-GB" dirty="0"/>
        </a:p>
      </dgm:t>
    </dgm:pt>
    <dgm:pt modelId="{F501BAC4-F34B-42BA-B8EA-846A5A742BB3}" type="parTrans" cxnId="{37548345-1FC9-4391-B16C-CAE1A2ED647F}">
      <dgm:prSet/>
      <dgm:spPr/>
      <dgm:t>
        <a:bodyPr/>
        <a:lstStyle/>
        <a:p>
          <a:endParaRPr lang="en-GB"/>
        </a:p>
      </dgm:t>
    </dgm:pt>
    <dgm:pt modelId="{45C945F7-BC8D-4303-9C72-05CE5DC8E191}" type="sibTrans" cxnId="{37548345-1FC9-4391-B16C-CAE1A2ED647F}">
      <dgm:prSet/>
      <dgm:spPr/>
      <dgm:t>
        <a:bodyPr/>
        <a:lstStyle/>
        <a:p>
          <a:endParaRPr lang="en-GB"/>
        </a:p>
      </dgm:t>
    </dgm:pt>
    <dgm:pt modelId="{E9FBDF64-8C51-409F-9BC7-61CFD7122770}" type="pres">
      <dgm:prSet presAssocID="{F7512916-EF66-405F-BA37-1A5C0B0EFE19}" presName="cycle" presStyleCnt="0">
        <dgm:presLayoutVars>
          <dgm:chMax val="1"/>
          <dgm:dir/>
          <dgm:animLvl val="ctr"/>
          <dgm:resizeHandles val="exact"/>
        </dgm:presLayoutVars>
      </dgm:prSet>
      <dgm:spPr/>
      <dgm:t>
        <a:bodyPr/>
        <a:lstStyle/>
        <a:p>
          <a:endParaRPr lang="en-GB"/>
        </a:p>
      </dgm:t>
    </dgm:pt>
    <dgm:pt modelId="{E986DD04-D541-433D-B012-CDD2A8FB4657}" type="pres">
      <dgm:prSet presAssocID="{5B6040E5-C7BE-4036-BD67-167012936717}" presName="centerShape" presStyleLbl="node0" presStyleIdx="0" presStyleCnt="1"/>
      <dgm:spPr/>
      <dgm:t>
        <a:bodyPr/>
        <a:lstStyle/>
        <a:p>
          <a:endParaRPr lang="en-GB"/>
        </a:p>
      </dgm:t>
    </dgm:pt>
    <dgm:pt modelId="{3ECFDA43-37FA-47BF-9354-664F0F9CBF05}" type="pres">
      <dgm:prSet presAssocID="{03BB7B54-B713-4AE5-B7A2-760BA1D7EDB6}" presName="parTrans" presStyleLbl="bgSibTrans2D1" presStyleIdx="0" presStyleCnt="4"/>
      <dgm:spPr/>
      <dgm:t>
        <a:bodyPr/>
        <a:lstStyle/>
        <a:p>
          <a:endParaRPr lang="en-GB"/>
        </a:p>
      </dgm:t>
    </dgm:pt>
    <dgm:pt modelId="{868921C1-F623-4222-8DF7-C242A00932B1}" type="pres">
      <dgm:prSet presAssocID="{AC2C5DF3-B582-4821-8FBB-A25FE264DDED}" presName="node" presStyleLbl="node1" presStyleIdx="0" presStyleCnt="4">
        <dgm:presLayoutVars>
          <dgm:bulletEnabled val="1"/>
        </dgm:presLayoutVars>
      </dgm:prSet>
      <dgm:spPr/>
      <dgm:t>
        <a:bodyPr/>
        <a:lstStyle/>
        <a:p>
          <a:endParaRPr lang="en-GB"/>
        </a:p>
      </dgm:t>
    </dgm:pt>
    <dgm:pt modelId="{DC5878B3-7314-4DD4-AC0F-E0D8E232DC00}" type="pres">
      <dgm:prSet presAssocID="{15A1E7D9-D212-4964-81B8-21154740BFA1}" presName="parTrans" presStyleLbl="bgSibTrans2D1" presStyleIdx="1" presStyleCnt="4"/>
      <dgm:spPr/>
      <dgm:t>
        <a:bodyPr/>
        <a:lstStyle/>
        <a:p>
          <a:endParaRPr lang="en-GB"/>
        </a:p>
      </dgm:t>
    </dgm:pt>
    <dgm:pt modelId="{3100734D-A6B3-4C4B-96D6-DD87BDBEC60C}" type="pres">
      <dgm:prSet presAssocID="{DEB28DCA-1B04-467A-9A1F-F79028AE6E76}" presName="node" presStyleLbl="node1" presStyleIdx="1" presStyleCnt="4" custRadScaleRad="99466" custRadScaleInc="1607">
        <dgm:presLayoutVars>
          <dgm:bulletEnabled val="1"/>
        </dgm:presLayoutVars>
      </dgm:prSet>
      <dgm:spPr/>
      <dgm:t>
        <a:bodyPr/>
        <a:lstStyle/>
        <a:p>
          <a:endParaRPr lang="en-GB"/>
        </a:p>
      </dgm:t>
    </dgm:pt>
    <dgm:pt modelId="{AFAA5A59-6D48-4B8E-8344-769E4283B140}" type="pres">
      <dgm:prSet presAssocID="{F501BAC4-F34B-42BA-B8EA-846A5A742BB3}" presName="parTrans" presStyleLbl="bgSibTrans2D1" presStyleIdx="2" presStyleCnt="4"/>
      <dgm:spPr/>
      <dgm:t>
        <a:bodyPr/>
        <a:lstStyle/>
        <a:p>
          <a:endParaRPr lang="en-GB"/>
        </a:p>
      </dgm:t>
    </dgm:pt>
    <dgm:pt modelId="{21313468-C3D6-4FED-B328-1349E67EFC77}" type="pres">
      <dgm:prSet presAssocID="{E0AFFB37-D127-45BF-A54E-6C7FA11B0DE6}" presName="node" presStyleLbl="node1" presStyleIdx="2" presStyleCnt="4">
        <dgm:presLayoutVars>
          <dgm:bulletEnabled val="1"/>
        </dgm:presLayoutVars>
      </dgm:prSet>
      <dgm:spPr/>
      <dgm:t>
        <a:bodyPr/>
        <a:lstStyle/>
        <a:p>
          <a:endParaRPr lang="en-GB"/>
        </a:p>
      </dgm:t>
    </dgm:pt>
    <dgm:pt modelId="{21857394-B8DB-4A03-8D4F-507682E11CCD}" type="pres">
      <dgm:prSet presAssocID="{EE1FFC65-A2F7-4CBB-A439-95C25C57001D}" presName="parTrans" presStyleLbl="bgSibTrans2D1" presStyleIdx="3" presStyleCnt="4"/>
      <dgm:spPr/>
      <dgm:t>
        <a:bodyPr/>
        <a:lstStyle/>
        <a:p>
          <a:endParaRPr lang="en-GB"/>
        </a:p>
      </dgm:t>
    </dgm:pt>
    <dgm:pt modelId="{4B664067-D3DF-4A98-A88A-5FF0858AC7C3}" type="pres">
      <dgm:prSet presAssocID="{E0E36B7F-F6E3-4C81-B983-C55B3F24B9C1}" presName="node" presStyleLbl="node1" presStyleIdx="3" presStyleCnt="4">
        <dgm:presLayoutVars>
          <dgm:bulletEnabled val="1"/>
        </dgm:presLayoutVars>
      </dgm:prSet>
      <dgm:spPr/>
      <dgm:t>
        <a:bodyPr/>
        <a:lstStyle/>
        <a:p>
          <a:endParaRPr lang="en-GB"/>
        </a:p>
      </dgm:t>
    </dgm:pt>
  </dgm:ptLst>
  <dgm:cxnLst>
    <dgm:cxn modelId="{F44B617E-E865-431C-913D-08761D315822}" srcId="{5B6040E5-C7BE-4036-BD67-167012936717}" destId="{E0E36B7F-F6E3-4C81-B983-C55B3F24B9C1}" srcOrd="3" destOrd="0" parTransId="{EE1FFC65-A2F7-4CBB-A439-95C25C57001D}" sibTransId="{2E080E67-6563-49FB-B9C7-67A50F92CD3C}"/>
    <dgm:cxn modelId="{37548345-1FC9-4391-B16C-CAE1A2ED647F}" srcId="{5B6040E5-C7BE-4036-BD67-167012936717}" destId="{E0AFFB37-D127-45BF-A54E-6C7FA11B0DE6}" srcOrd="2" destOrd="0" parTransId="{F501BAC4-F34B-42BA-B8EA-846A5A742BB3}" sibTransId="{45C945F7-BC8D-4303-9C72-05CE5DC8E191}"/>
    <dgm:cxn modelId="{99ED18F3-CAD1-453D-8FD8-E7E3E518AC99}" type="presOf" srcId="{AC2C5DF3-B582-4821-8FBB-A25FE264DDED}" destId="{868921C1-F623-4222-8DF7-C242A00932B1}" srcOrd="0" destOrd="0" presId="urn:microsoft.com/office/officeart/2005/8/layout/radial4"/>
    <dgm:cxn modelId="{DBCB7744-557B-42BF-B568-C84C1C8DE654}" type="presOf" srcId="{F501BAC4-F34B-42BA-B8EA-846A5A742BB3}" destId="{AFAA5A59-6D48-4B8E-8344-769E4283B140}" srcOrd="0" destOrd="0" presId="urn:microsoft.com/office/officeart/2005/8/layout/radial4"/>
    <dgm:cxn modelId="{85E355F9-D159-43A4-9ADB-5CCED7197768}" type="presOf" srcId="{15A1E7D9-D212-4964-81B8-21154740BFA1}" destId="{DC5878B3-7314-4DD4-AC0F-E0D8E232DC00}" srcOrd="0" destOrd="0" presId="urn:microsoft.com/office/officeart/2005/8/layout/radial4"/>
    <dgm:cxn modelId="{073DEDD3-C2DD-4E1E-AC7E-1F2408A8BF4B}" type="presOf" srcId="{03BB7B54-B713-4AE5-B7A2-760BA1D7EDB6}" destId="{3ECFDA43-37FA-47BF-9354-664F0F9CBF05}" srcOrd="0" destOrd="0" presId="urn:microsoft.com/office/officeart/2005/8/layout/radial4"/>
    <dgm:cxn modelId="{0FF87FFF-D5F5-42A0-A538-EB415B5C1981}" type="presOf" srcId="{5B6040E5-C7BE-4036-BD67-167012936717}" destId="{E986DD04-D541-433D-B012-CDD2A8FB4657}" srcOrd="0" destOrd="0" presId="urn:microsoft.com/office/officeart/2005/8/layout/radial4"/>
    <dgm:cxn modelId="{242C3087-F132-4DCF-9F35-2C8009C37183}" type="presOf" srcId="{DEB28DCA-1B04-467A-9A1F-F79028AE6E76}" destId="{3100734D-A6B3-4C4B-96D6-DD87BDBEC60C}" srcOrd="0" destOrd="0" presId="urn:microsoft.com/office/officeart/2005/8/layout/radial4"/>
    <dgm:cxn modelId="{5023B6C0-5E34-4723-94AF-76F3A3C06562}" srcId="{F7512916-EF66-405F-BA37-1A5C0B0EFE19}" destId="{5B6040E5-C7BE-4036-BD67-167012936717}" srcOrd="0" destOrd="0" parTransId="{C1CB82B7-4B12-45B8-8B31-C692EBC61441}" sibTransId="{CF1E4600-B1B5-41AC-BC98-7BD86C890CD3}"/>
    <dgm:cxn modelId="{D93B7F8A-876B-4306-A5AE-1013A585E051}" srcId="{5B6040E5-C7BE-4036-BD67-167012936717}" destId="{DEB28DCA-1B04-467A-9A1F-F79028AE6E76}" srcOrd="1" destOrd="0" parTransId="{15A1E7D9-D212-4964-81B8-21154740BFA1}" sibTransId="{69A2DB48-7EA5-40D6-BDC6-FA5D25C1F5D0}"/>
    <dgm:cxn modelId="{1C73AE06-E27F-4FEE-813B-14DFF17B7869}" type="presOf" srcId="{F7512916-EF66-405F-BA37-1A5C0B0EFE19}" destId="{E9FBDF64-8C51-409F-9BC7-61CFD7122770}" srcOrd="0" destOrd="0" presId="urn:microsoft.com/office/officeart/2005/8/layout/radial4"/>
    <dgm:cxn modelId="{928FAE21-BAE7-4F69-8905-7666892498FC}" srcId="{5B6040E5-C7BE-4036-BD67-167012936717}" destId="{AC2C5DF3-B582-4821-8FBB-A25FE264DDED}" srcOrd="0" destOrd="0" parTransId="{03BB7B54-B713-4AE5-B7A2-760BA1D7EDB6}" sibTransId="{BB2557B6-BB01-498E-BFAB-63B97D61585F}"/>
    <dgm:cxn modelId="{CE44D3F2-A754-4354-83DC-8AF0F3159D9D}" type="presOf" srcId="{E0AFFB37-D127-45BF-A54E-6C7FA11B0DE6}" destId="{21313468-C3D6-4FED-B328-1349E67EFC77}" srcOrd="0" destOrd="0" presId="urn:microsoft.com/office/officeart/2005/8/layout/radial4"/>
    <dgm:cxn modelId="{55A158A2-3B6C-45C2-A347-4473CD879BEC}" type="presOf" srcId="{EE1FFC65-A2F7-4CBB-A439-95C25C57001D}" destId="{21857394-B8DB-4A03-8D4F-507682E11CCD}" srcOrd="0" destOrd="0" presId="urn:microsoft.com/office/officeart/2005/8/layout/radial4"/>
    <dgm:cxn modelId="{E446C226-B42A-45C6-9744-C905B130FF16}" type="presOf" srcId="{E0E36B7F-F6E3-4C81-B983-C55B3F24B9C1}" destId="{4B664067-D3DF-4A98-A88A-5FF0858AC7C3}" srcOrd="0" destOrd="0" presId="urn:microsoft.com/office/officeart/2005/8/layout/radial4"/>
    <dgm:cxn modelId="{C058CE19-8E8D-4277-B485-ABE58DEFBAF2}" type="presParOf" srcId="{E9FBDF64-8C51-409F-9BC7-61CFD7122770}" destId="{E986DD04-D541-433D-B012-CDD2A8FB4657}" srcOrd="0" destOrd="0" presId="urn:microsoft.com/office/officeart/2005/8/layout/radial4"/>
    <dgm:cxn modelId="{2033E169-43E7-46BB-8CD8-818C72243F85}" type="presParOf" srcId="{E9FBDF64-8C51-409F-9BC7-61CFD7122770}" destId="{3ECFDA43-37FA-47BF-9354-664F0F9CBF05}" srcOrd="1" destOrd="0" presId="urn:microsoft.com/office/officeart/2005/8/layout/radial4"/>
    <dgm:cxn modelId="{4DF32650-5B21-4EC9-BBBF-AC2137104DEE}" type="presParOf" srcId="{E9FBDF64-8C51-409F-9BC7-61CFD7122770}" destId="{868921C1-F623-4222-8DF7-C242A00932B1}" srcOrd="2" destOrd="0" presId="urn:microsoft.com/office/officeart/2005/8/layout/radial4"/>
    <dgm:cxn modelId="{343112B8-DA87-42A1-9739-44407013699D}" type="presParOf" srcId="{E9FBDF64-8C51-409F-9BC7-61CFD7122770}" destId="{DC5878B3-7314-4DD4-AC0F-E0D8E232DC00}" srcOrd="3" destOrd="0" presId="urn:microsoft.com/office/officeart/2005/8/layout/radial4"/>
    <dgm:cxn modelId="{4A926DBB-D19A-4668-BED1-529242760410}" type="presParOf" srcId="{E9FBDF64-8C51-409F-9BC7-61CFD7122770}" destId="{3100734D-A6B3-4C4B-96D6-DD87BDBEC60C}" srcOrd="4" destOrd="0" presId="urn:microsoft.com/office/officeart/2005/8/layout/radial4"/>
    <dgm:cxn modelId="{F8F9EB64-890A-460A-8F6B-53A081573414}" type="presParOf" srcId="{E9FBDF64-8C51-409F-9BC7-61CFD7122770}" destId="{AFAA5A59-6D48-4B8E-8344-769E4283B140}" srcOrd="5" destOrd="0" presId="urn:microsoft.com/office/officeart/2005/8/layout/radial4"/>
    <dgm:cxn modelId="{1539B513-8F6D-48F9-8BEC-A2F0BD618696}" type="presParOf" srcId="{E9FBDF64-8C51-409F-9BC7-61CFD7122770}" destId="{21313468-C3D6-4FED-B328-1349E67EFC77}" srcOrd="6" destOrd="0" presId="urn:microsoft.com/office/officeart/2005/8/layout/radial4"/>
    <dgm:cxn modelId="{C1803C23-D4A1-4A35-871F-C06C864DB364}" type="presParOf" srcId="{E9FBDF64-8C51-409F-9BC7-61CFD7122770}" destId="{21857394-B8DB-4A03-8D4F-507682E11CCD}" srcOrd="7" destOrd="0" presId="urn:microsoft.com/office/officeart/2005/8/layout/radial4"/>
    <dgm:cxn modelId="{CE2A1513-6181-464A-9CA3-FDF844E341EA}" type="presParOf" srcId="{E9FBDF64-8C51-409F-9BC7-61CFD7122770}" destId="{4B664067-D3DF-4A98-A88A-5FF0858AC7C3}"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76B2E9-1FC8-4F3E-8F5C-70AD91D00F52}">
      <dsp:nvSpPr>
        <dsp:cNvPr id="0" name=""/>
        <dsp:cNvSpPr/>
      </dsp:nvSpPr>
      <dsp:spPr>
        <a:xfrm>
          <a:off x="3566067" y="1530408"/>
          <a:ext cx="1239916" cy="12399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smtClean="0"/>
            <a:t>Local Authorities provide</a:t>
          </a:r>
          <a:endParaRPr lang="en-GB" sz="1700" kern="1200" dirty="0"/>
        </a:p>
      </dsp:txBody>
      <dsp:txXfrm>
        <a:off x="3626595" y="1590936"/>
        <a:ext cx="1118860" cy="1118860"/>
      </dsp:txXfrm>
    </dsp:sp>
    <dsp:sp modelId="{5EBABE3E-1183-4B41-A681-D33BB8777599}">
      <dsp:nvSpPr>
        <dsp:cNvPr id="0" name=""/>
        <dsp:cNvSpPr/>
      </dsp:nvSpPr>
      <dsp:spPr>
        <a:xfrm rot="20650155">
          <a:off x="4762832" y="1664211"/>
          <a:ext cx="2275436" cy="0"/>
        </a:xfrm>
        <a:custGeom>
          <a:avLst/>
          <a:gdLst/>
          <a:ahLst/>
          <a:cxnLst/>
          <a:rect l="0" t="0" r="0" b="0"/>
          <a:pathLst>
            <a:path>
              <a:moveTo>
                <a:pt x="0" y="0"/>
              </a:moveTo>
              <a:lnTo>
                <a:pt x="227543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A20028-1D3F-4BFA-84E2-0C274CE69BA9}">
      <dsp:nvSpPr>
        <dsp:cNvPr id="0" name=""/>
        <dsp:cNvSpPr/>
      </dsp:nvSpPr>
      <dsp:spPr>
        <a:xfrm>
          <a:off x="6995117" y="820694"/>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Home help</a:t>
          </a:r>
          <a:endParaRPr lang="en-GB" sz="2000" kern="1200" dirty="0"/>
        </a:p>
      </dsp:txBody>
      <dsp:txXfrm>
        <a:off x="7035671" y="861248"/>
        <a:ext cx="749636" cy="749636"/>
      </dsp:txXfrm>
    </dsp:sp>
    <dsp:sp modelId="{479EA651-D6A0-4ED1-9DD7-8CBF2B7C4BCB}">
      <dsp:nvSpPr>
        <dsp:cNvPr id="0" name=""/>
        <dsp:cNvSpPr/>
      </dsp:nvSpPr>
      <dsp:spPr>
        <a:xfrm rot="15328625">
          <a:off x="3607501" y="1206947"/>
          <a:ext cx="668275" cy="0"/>
        </a:xfrm>
        <a:custGeom>
          <a:avLst/>
          <a:gdLst/>
          <a:ahLst/>
          <a:cxnLst/>
          <a:rect l="0" t="0" r="0" b="0"/>
          <a:pathLst>
            <a:path>
              <a:moveTo>
                <a:pt x="0" y="0"/>
              </a:moveTo>
              <a:lnTo>
                <a:pt x="66827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B130E4-EDE1-432D-9A24-1FA4B466E00D}">
      <dsp:nvSpPr>
        <dsp:cNvPr id="0" name=""/>
        <dsp:cNvSpPr/>
      </dsp:nvSpPr>
      <dsp:spPr>
        <a:xfrm>
          <a:off x="2881638" y="52742"/>
          <a:ext cx="1737219"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Information &amp; Advice</a:t>
          </a:r>
          <a:endParaRPr lang="en-GB" sz="2000" kern="1200" dirty="0"/>
        </a:p>
      </dsp:txBody>
      <dsp:txXfrm>
        <a:off x="2922192" y="93296"/>
        <a:ext cx="1656111" cy="749636"/>
      </dsp:txXfrm>
    </dsp:sp>
    <dsp:sp modelId="{60D1C5B9-BFE6-45E8-8F1F-E03FBA66615C}">
      <dsp:nvSpPr>
        <dsp:cNvPr id="0" name=""/>
        <dsp:cNvSpPr/>
      </dsp:nvSpPr>
      <dsp:spPr>
        <a:xfrm rot="18981478">
          <a:off x="4709447" y="1318016"/>
          <a:ext cx="698698" cy="0"/>
        </a:xfrm>
        <a:custGeom>
          <a:avLst/>
          <a:gdLst/>
          <a:ahLst/>
          <a:cxnLst/>
          <a:rect l="0" t="0" r="0" b="0"/>
          <a:pathLst>
            <a:path>
              <a:moveTo>
                <a:pt x="0" y="0"/>
              </a:moveTo>
              <a:lnTo>
                <a:pt x="69869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BFC6F-6B79-4E31-B1B6-B0D95012BFE1}">
      <dsp:nvSpPr>
        <dsp:cNvPr id="0" name=""/>
        <dsp:cNvSpPr/>
      </dsp:nvSpPr>
      <dsp:spPr>
        <a:xfrm>
          <a:off x="4978901" y="246169"/>
          <a:ext cx="1536503"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Social worker support</a:t>
          </a:r>
          <a:endParaRPr lang="en-GB" sz="2000" kern="1200" dirty="0"/>
        </a:p>
      </dsp:txBody>
      <dsp:txXfrm>
        <a:off x="5019455" y="286723"/>
        <a:ext cx="1455395" cy="749636"/>
      </dsp:txXfrm>
    </dsp:sp>
    <dsp:sp modelId="{5346894B-2526-4BBC-B667-62C0407F5D14}">
      <dsp:nvSpPr>
        <dsp:cNvPr id="0" name=""/>
        <dsp:cNvSpPr/>
      </dsp:nvSpPr>
      <dsp:spPr>
        <a:xfrm rot="335371">
          <a:off x="4803623" y="2259415"/>
          <a:ext cx="993334" cy="0"/>
        </a:xfrm>
        <a:custGeom>
          <a:avLst/>
          <a:gdLst/>
          <a:ahLst/>
          <a:cxnLst/>
          <a:rect l="0" t="0" r="0" b="0"/>
          <a:pathLst>
            <a:path>
              <a:moveTo>
                <a:pt x="0" y="0"/>
              </a:moveTo>
              <a:lnTo>
                <a:pt x="99333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1EAA00-11EA-46A4-9968-24DFB9184FE2}">
      <dsp:nvSpPr>
        <dsp:cNvPr id="0" name=""/>
        <dsp:cNvSpPr/>
      </dsp:nvSpPr>
      <dsp:spPr>
        <a:xfrm>
          <a:off x="5794596" y="1933069"/>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Lunch clubs</a:t>
          </a:r>
          <a:endParaRPr lang="en-GB" sz="2000" kern="1200" dirty="0"/>
        </a:p>
      </dsp:txBody>
      <dsp:txXfrm>
        <a:off x="5835150" y="1973623"/>
        <a:ext cx="749636" cy="749636"/>
      </dsp:txXfrm>
    </dsp:sp>
    <dsp:sp modelId="{E547AFF7-6721-47A4-B560-CFC8FA4C9127}">
      <dsp:nvSpPr>
        <dsp:cNvPr id="0" name=""/>
        <dsp:cNvSpPr/>
      </dsp:nvSpPr>
      <dsp:spPr>
        <a:xfrm rot="10677312">
          <a:off x="2136785" y="2198008"/>
          <a:ext cx="1429737" cy="0"/>
        </a:xfrm>
        <a:custGeom>
          <a:avLst/>
          <a:gdLst/>
          <a:ahLst/>
          <a:cxnLst/>
          <a:rect l="0" t="0" r="0" b="0"/>
          <a:pathLst>
            <a:path>
              <a:moveTo>
                <a:pt x="0" y="0"/>
              </a:moveTo>
              <a:lnTo>
                <a:pt x="14297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B634F7-F0B4-490B-9F75-74A35195B5BF}">
      <dsp:nvSpPr>
        <dsp:cNvPr id="0" name=""/>
        <dsp:cNvSpPr/>
      </dsp:nvSpPr>
      <dsp:spPr>
        <a:xfrm>
          <a:off x="1306495" y="1822974"/>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smtClean="0"/>
            <a:t>Day centres</a:t>
          </a:r>
          <a:endParaRPr lang="en-GB" sz="1700" kern="1200" dirty="0"/>
        </a:p>
      </dsp:txBody>
      <dsp:txXfrm>
        <a:off x="1347049" y="1863528"/>
        <a:ext cx="749636" cy="749636"/>
      </dsp:txXfrm>
    </dsp:sp>
    <dsp:sp modelId="{3BFAD22B-24CF-4208-A072-B0EB4808E49B}">
      <dsp:nvSpPr>
        <dsp:cNvPr id="0" name=""/>
        <dsp:cNvSpPr/>
      </dsp:nvSpPr>
      <dsp:spPr>
        <a:xfrm rot="12301339">
          <a:off x="2575262" y="1641122"/>
          <a:ext cx="1039592" cy="0"/>
        </a:xfrm>
        <a:custGeom>
          <a:avLst/>
          <a:gdLst/>
          <a:ahLst/>
          <a:cxnLst/>
          <a:rect l="0" t="0" r="0" b="0"/>
          <a:pathLst>
            <a:path>
              <a:moveTo>
                <a:pt x="0" y="0"/>
              </a:moveTo>
              <a:lnTo>
                <a:pt x="103959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98C74F-7DFC-4571-A796-71AC80E15284}">
      <dsp:nvSpPr>
        <dsp:cNvPr id="0" name=""/>
        <dsp:cNvSpPr/>
      </dsp:nvSpPr>
      <dsp:spPr>
        <a:xfrm>
          <a:off x="862845" y="552171"/>
          <a:ext cx="1761202" cy="9160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Service user organisations</a:t>
          </a:r>
          <a:endParaRPr lang="en-GB" sz="2000" kern="1200" dirty="0"/>
        </a:p>
      </dsp:txBody>
      <dsp:txXfrm>
        <a:off x="907565" y="596891"/>
        <a:ext cx="1671762" cy="826646"/>
      </dsp:txXfrm>
    </dsp:sp>
    <dsp:sp modelId="{76EE8464-7A62-4F7E-B5D8-63E330CE0210}">
      <dsp:nvSpPr>
        <dsp:cNvPr id="0" name=""/>
        <dsp:cNvSpPr/>
      </dsp:nvSpPr>
      <dsp:spPr>
        <a:xfrm rot="5095918">
          <a:off x="4047246" y="2982030"/>
          <a:ext cx="425071" cy="0"/>
        </a:xfrm>
        <a:custGeom>
          <a:avLst/>
          <a:gdLst/>
          <a:ahLst/>
          <a:cxnLst/>
          <a:rect l="0" t="0" r="0" b="0"/>
          <a:pathLst>
            <a:path>
              <a:moveTo>
                <a:pt x="0" y="0"/>
              </a:moveTo>
              <a:lnTo>
                <a:pt x="42507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470421-BDED-4E94-8C1F-39F5CB505FF4}">
      <dsp:nvSpPr>
        <dsp:cNvPr id="0" name=""/>
        <dsp:cNvSpPr/>
      </dsp:nvSpPr>
      <dsp:spPr>
        <a:xfrm>
          <a:off x="3077743" y="3193735"/>
          <a:ext cx="2475302"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Sheltered/supported</a:t>
          </a:r>
          <a:r>
            <a:rPr lang="en-GB" sz="1800" kern="1200" dirty="0" smtClean="0"/>
            <a:t> housing</a:t>
          </a:r>
          <a:endParaRPr lang="en-GB" sz="1800" kern="1200" dirty="0"/>
        </a:p>
      </dsp:txBody>
      <dsp:txXfrm>
        <a:off x="3118297" y="3234289"/>
        <a:ext cx="2394194" cy="749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852F6-087B-4E80-9110-A2A3C9E29A41}">
      <dsp:nvSpPr>
        <dsp:cNvPr id="0" name=""/>
        <dsp:cNvSpPr/>
      </dsp:nvSpPr>
      <dsp:spPr>
        <a:xfrm>
          <a:off x="3268699" y="1799057"/>
          <a:ext cx="1854212" cy="1038413"/>
        </a:xfrm>
        <a:prstGeom prst="ellipse">
          <a:avLst/>
        </a:prstGeom>
        <a:solidFill>
          <a:schemeClr val="accent3">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b="1" kern="1200" dirty="0" smtClean="0">
              <a:solidFill>
                <a:schemeClr val="tx1"/>
              </a:solidFill>
            </a:rPr>
            <a:t>NHS provides</a:t>
          </a:r>
          <a:endParaRPr lang="en-GB" sz="2400" b="1" kern="1200" dirty="0">
            <a:solidFill>
              <a:schemeClr val="tx1"/>
            </a:solidFill>
          </a:endParaRPr>
        </a:p>
      </dsp:txBody>
      <dsp:txXfrm>
        <a:off x="3540242" y="1951129"/>
        <a:ext cx="1311126" cy="734269"/>
      </dsp:txXfrm>
    </dsp:sp>
    <dsp:sp modelId="{DA51B205-4993-472D-B8D7-254F4D5613CB}">
      <dsp:nvSpPr>
        <dsp:cNvPr id="0" name=""/>
        <dsp:cNvSpPr/>
      </dsp:nvSpPr>
      <dsp:spPr>
        <a:xfrm rot="16200000">
          <a:off x="3975338" y="1190624"/>
          <a:ext cx="440934" cy="409872"/>
        </a:xfrm>
        <a:prstGeom prst="rightArrow">
          <a:avLst>
            <a:gd name="adj1" fmla="val 60000"/>
            <a:gd name="adj2" fmla="val 50000"/>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4036819" y="1334079"/>
        <a:ext cx="317972" cy="245924"/>
      </dsp:txXfrm>
    </dsp:sp>
    <dsp:sp modelId="{D9FC87DE-F15A-4B77-81CE-7AE8D2D026EA}">
      <dsp:nvSpPr>
        <dsp:cNvPr id="0" name=""/>
        <dsp:cNvSpPr/>
      </dsp:nvSpPr>
      <dsp:spPr>
        <a:xfrm>
          <a:off x="2983040" y="2699"/>
          <a:ext cx="2425529" cy="964406"/>
        </a:xfrm>
        <a:prstGeom prst="ellipse">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General Practitioner</a:t>
          </a:r>
          <a:endParaRPr lang="en-GB" sz="2000" kern="1200" dirty="0">
            <a:solidFill>
              <a:schemeClr val="tx1"/>
            </a:solidFill>
          </a:endParaRPr>
        </a:p>
      </dsp:txBody>
      <dsp:txXfrm>
        <a:off x="3338250" y="143933"/>
        <a:ext cx="1715109" cy="681938"/>
      </dsp:txXfrm>
    </dsp:sp>
    <dsp:sp modelId="{6BD79DA7-4C9C-4F31-A6C7-F59C2A4E147A}">
      <dsp:nvSpPr>
        <dsp:cNvPr id="0" name=""/>
        <dsp:cNvSpPr/>
      </dsp:nvSpPr>
      <dsp:spPr>
        <a:xfrm rot="19745664">
          <a:off x="5045975" y="1376850"/>
          <a:ext cx="760240" cy="409872"/>
        </a:xfrm>
        <a:prstGeom prst="rightArrow">
          <a:avLst>
            <a:gd name="adj1" fmla="val 60000"/>
            <a:gd name="adj2" fmla="val 50000"/>
          </a:avLst>
        </a:prstGeom>
        <a:solidFill>
          <a:schemeClr val="accent3">
            <a:shade val="90000"/>
            <a:hueOff val="35042"/>
            <a:satOff val="-751"/>
            <a:lumOff val="38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054704" y="1490402"/>
        <a:ext cx="637278" cy="245924"/>
      </dsp:txXfrm>
    </dsp:sp>
    <dsp:sp modelId="{923C3BD9-63F5-4FA4-A291-6E879A09644F}">
      <dsp:nvSpPr>
        <dsp:cNvPr id="0" name=""/>
        <dsp:cNvSpPr/>
      </dsp:nvSpPr>
      <dsp:spPr>
        <a:xfrm>
          <a:off x="5503856" y="316767"/>
          <a:ext cx="2459882" cy="964406"/>
        </a:xfrm>
        <a:prstGeom prst="ellipse">
          <a:avLst/>
        </a:prstGeom>
        <a:solidFill>
          <a:schemeClr val="accent3">
            <a:alpha val="90000"/>
            <a:hueOff val="0"/>
            <a:satOff val="0"/>
            <a:lumOff val="0"/>
            <a:alpha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District Nursing services</a:t>
          </a:r>
          <a:endParaRPr lang="en-GB" sz="2000" kern="1200" dirty="0">
            <a:solidFill>
              <a:schemeClr val="tx1"/>
            </a:solidFill>
          </a:endParaRPr>
        </a:p>
      </dsp:txBody>
      <dsp:txXfrm>
        <a:off x="5864097" y="458001"/>
        <a:ext cx="1739400" cy="681938"/>
      </dsp:txXfrm>
    </dsp:sp>
    <dsp:sp modelId="{B23C7286-59FE-4C93-BC46-FEE0F8A0B0D6}">
      <dsp:nvSpPr>
        <dsp:cNvPr id="0" name=""/>
        <dsp:cNvSpPr/>
      </dsp:nvSpPr>
      <dsp:spPr>
        <a:xfrm rot="21115200">
          <a:off x="5264292" y="1931952"/>
          <a:ext cx="418232" cy="409872"/>
        </a:xfrm>
        <a:prstGeom prst="rightArrow">
          <a:avLst>
            <a:gd name="adj1" fmla="val 60000"/>
            <a:gd name="adj2" fmla="val 50000"/>
          </a:avLst>
        </a:prstGeom>
        <a:solidFill>
          <a:schemeClr val="accent3">
            <a:shade val="90000"/>
            <a:hueOff val="70085"/>
            <a:satOff val="-1502"/>
            <a:lumOff val="770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264902" y="2022568"/>
        <a:ext cx="295270" cy="245924"/>
      </dsp:txXfrm>
    </dsp:sp>
    <dsp:sp modelId="{3DD40121-D03E-4D22-AF6F-C6A69F6A1C0C}">
      <dsp:nvSpPr>
        <dsp:cNvPr id="0" name=""/>
        <dsp:cNvSpPr/>
      </dsp:nvSpPr>
      <dsp:spPr>
        <a:xfrm>
          <a:off x="5844445" y="1472358"/>
          <a:ext cx="1826556" cy="964406"/>
        </a:xfrm>
        <a:prstGeom prst="ellipse">
          <a:avLst/>
        </a:prstGeom>
        <a:solidFill>
          <a:schemeClr val="accent3">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Pharmacist</a:t>
          </a:r>
          <a:endParaRPr lang="en-GB" sz="2000" kern="1200" dirty="0">
            <a:solidFill>
              <a:schemeClr val="tx1"/>
            </a:solidFill>
          </a:endParaRPr>
        </a:p>
      </dsp:txBody>
      <dsp:txXfrm>
        <a:off x="6111938" y="1613592"/>
        <a:ext cx="1291570" cy="681938"/>
      </dsp:txXfrm>
    </dsp:sp>
    <dsp:sp modelId="{A248A647-061A-40A4-AE1F-D2A2F583F6AA}">
      <dsp:nvSpPr>
        <dsp:cNvPr id="0" name=""/>
        <dsp:cNvSpPr/>
      </dsp:nvSpPr>
      <dsp:spPr>
        <a:xfrm rot="904662">
          <a:off x="5277668" y="2491310"/>
          <a:ext cx="642346" cy="409872"/>
        </a:xfrm>
        <a:prstGeom prst="rightArrow">
          <a:avLst>
            <a:gd name="adj1" fmla="val 60000"/>
            <a:gd name="adj2" fmla="val 50000"/>
          </a:avLst>
        </a:prstGeom>
        <a:solidFill>
          <a:schemeClr val="accent3">
            <a:shade val="90000"/>
            <a:hueOff val="105127"/>
            <a:satOff val="-2253"/>
            <a:lumOff val="115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279785" y="2557291"/>
        <a:ext cx="519384" cy="245924"/>
      </dsp:txXfrm>
    </dsp:sp>
    <dsp:sp modelId="{17608277-8447-4546-A9B0-6749826A0201}">
      <dsp:nvSpPr>
        <dsp:cNvPr id="0" name=""/>
        <dsp:cNvSpPr/>
      </dsp:nvSpPr>
      <dsp:spPr>
        <a:xfrm>
          <a:off x="6040822" y="2627946"/>
          <a:ext cx="2188777" cy="964406"/>
        </a:xfrm>
        <a:prstGeom prst="ellipse">
          <a:avLst/>
        </a:prstGeom>
        <a:solidFill>
          <a:schemeClr val="accent3">
            <a:alpha val="90000"/>
            <a:hueOff val="0"/>
            <a:satOff val="0"/>
            <a:lumOff val="0"/>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Occupational therapy</a:t>
          </a:r>
          <a:endParaRPr lang="en-GB" sz="2000" kern="1200" dirty="0">
            <a:solidFill>
              <a:schemeClr val="tx1"/>
            </a:solidFill>
          </a:endParaRPr>
        </a:p>
      </dsp:txBody>
      <dsp:txXfrm>
        <a:off x="6361361" y="2769180"/>
        <a:ext cx="1547699" cy="681938"/>
      </dsp:txXfrm>
    </dsp:sp>
    <dsp:sp modelId="{8990F2F4-3E43-4A80-940A-5BAEF18520DA}">
      <dsp:nvSpPr>
        <dsp:cNvPr id="0" name=""/>
        <dsp:cNvSpPr/>
      </dsp:nvSpPr>
      <dsp:spPr>
        <a:xfrm rot="2521740">
          <a:off x="4784999" y="2894866"/>
          <a:ext cx="555818" cy="409872"/>
        </a:xfrm>
        <a:prstGeom prst="rightArrow">
          <a:avLst>
            <a:gd name="adj1" fmla="val 60000"/>
            <a:gd name="adj2" fmla="val 50000"/>
          </a:avLst>
        </a:prstGeom>
        <a:solidFill>
          <a:schemeClr val="accent3">
            <a:shade val="90000"/>
            <a:hueOff val="140170"/>
            <a:satOff val="-3004"/>
            <a:lumOff val="154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4800812" y="2935678"/>
        <a:ext cx="432856" cy="245924"/>
      </dsp:txXfrm>
    </dsp:sp>
    <dsp:sp modelId="{C925D458-46AB-44B2-9AC9-3A7E56DF9451}">
      <dsp:nvSpPr>
        <dsp:cNvPr id="0" name=""/>
        <dsp:cNvSpPr/>
      </dsp:nvSpPr>
      <dsp:spPr>
        <a:xfrm>
          <a:off x="4843390" y="3412975"/>
          <a:ext cx="2203947" cy="964406"/>
        </a:xfrm>
        <a:prstGeom prst="ellipse">
          <a:avLst/>
        </a:prstGeom>
        <a:solidFill>
          <a:schemeClr val="accent3">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Physiotherapy</a:t>
          </a:r>
          <a:endParaRPr lang="en-GB" sz="2000" kern="1200" dirty="0">
            <a:solidFill>
              <a:schemeClr val="tx1"/>
            </a:solidFill>
          </a:endParaRPr>
        </a:p>
      </dsp:txBody>
      <dsp:txXfrm>
        <a:off x="5166151" y="3554209"/>
        <a:ext cx="1558425" cy="681938"/>
      </dsp:txXfrm>
    </dsp:sp>
    <dsp:sp modelId="{E3C0B93D-9051-432D-8DC2-8B20A62AC1AA}">
      <dsp:nvSpPr>
        <dsp:cNvPr id="0" name=""/>
        <dsp:cNvSpPr/>
      </dsp:nvSpPr>
      <dsp:spPr>
        <a:xfrm rot="7398924">
          <a:off x="3388358" y="2972167"/>
          <a:ext cx="485928" cy="409872"/>
        </a:xfrm>
        <a:prstGeom prst="rightArrow">
          <a:avLst>
            <a:gd name="adj1" fmla="val 60000"/>
            <a:gd name="adj2" fmla="val 50000"/>
          </a:avLst>
        </a:prstGeom>
        <a:solidFill>
          <a:schemeClr val="accent3">
            <a:shade val="90000"/>
            <a:hueOff val="175212"/>
            <a:satOff val="-3754"/>
            <a:lumOff val="1925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3483607" y="3002764"/>
        <a:ext cx="362966" cy="245924"/>
      </dsp:txXfrm>
    </dsp:sp>
    <dsp:sp modelId="{236E006B-6966-4E34-9624-FF348C356C3D}">
      <dsp:nvSpPr>
        <dsp:cNvPr id="0" name=""/>
        <dsp:cNvSpPr/>
      </dsp:nvSpPr>
      <dsp:spPr>
        <a:xfrm>
          <a:off x="1810549" y="3556985"/>
          <a:ext cx="2508314" cy="964406"/>
        </a:xfrm>
        <a:prstGeom prst="ellipse">
          <a:avLst/>
        </a:prstGeom>
        <a:solidFill>
          <a:schemeClr val="accent3">
            <a:alpha val="90000"/>
            <a:hueOff val="0"/>
            <a:satOff val="0"/>
            <a:lumOff val="0"/>
            <a:alpha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Dental Services</a:t>
          </a:r>
          <a:endParaRPr lang="en-GB" sz="2000" kern="1200" dirty="0">
            <a:solidFill>
              <a:schemeClr val="tx1"/>
            </a:solidFill>
          </a:endParaRPr>
        </a:p>
      </dsp:txBody>
      <dsp:txXfrm>
        <a:off x="2177883" y="3698219"/>
        <a:ext cx="1773646" cy="681938"/>
      </dsp:txXfrm>
    </dsp:sp>
    <dsp:sp modelId="{B187F53D-E327-4231-848D-93AEEEE5AA78}">
      <dsp:nvSpPr>
        <dsp:cNvPr id="0" name=""/>
        <dsp:cNvSpPr/>
      </dsp:nvSpPr>
      <dsp:spPr>
        <a:xfrm rot="10036872">
          <a:off x="2594221" y="2414710"/>
          <a:ext cx="532575" cy="409872"/>
        </a:xfrm>
        <a:prstGeom prst="rightArrow">
          <a:avLst>
            <a:gd name="adj1" fmla="val 60000"/>
            <a:gd name="adj2" fmla="val 50000"/>
          </a:avLst>
        </a:prstGeom>
        <a:solidFill>
          <a:schemeClr val="accent3">
            <a:shade val="90000"/>
            <a:hueOff val="210255"/>
            <a:satOff val="-4505"/>
            <a:lumOff val="231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715674" y="2483148"/>
        <a:ext cx="409613" cy="245924"/>
      </dsp:txXfrm>
    </dsp:sp>
    <dsp:sp modelId="{4385257D-BF30-4091-A16E-0922A989FAA9}">
      <dsp:nvSpPr>
        <dsp:cNvPr id="0" name=""/>
        <dsp:cNvSpPr/>
      </dsp:nvSpPr>
      <dsp:spPr>
        <a:xfrm>
          <a:off x="226364" y="2476874"/>
          <a:ext cx="2260539" cy="964406"/>
        </a:xfrm>
        <a:prstGeom prst="ellipse">
          <a:avLst/>
        </a:prstGeom>
        <a:solidFill>
          <a:schemeClr val="accent3">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Optical services</a:t>
          </a:r>
          <a:endParaRPr lang="en-GB" sz="2000" kern="1200" dirty="0">
            <a:solidFill>
              <a:schemeClr val="tx1"/>
            </a:solidFill>
          </a:endParaRPr>
        </a:p>
      </dsp:txBody>
      <dsp:txXfrm>
        <a:off x="557412" y="2618108"/>
        <a:ext cx="1598443" cy="681938"/>
      </dsp:txXfrm>
    </dsp:sp>
    <dsp:sp modelId="{32A02CCA-B156-4272-B1A6-6A816ADC0F9C}">
      <dsp:nvSpPr>
        <dsp:cNvPr id="0" name=""/>
        <dsp:cNvSpPr/>
      </dsp:nvSpPr>
      <dsp:spPr>
        <a:xfrm rot="11331612">
          <a:off x="2513622" y="1894899"/>
          <a:ext cx="561918" cy="409872"/>
        </a:xfrm>
        <a:prstGeom prst="rightArrow">
          <a:avLst>
            <a:gd name="adj1" fmla="val 60000"/>
            <a:gd name="adj2" fmla="val 50000"/>
          </a:avLst>
        </a:prstGeom>
        <a:solidFill>
          <a:schemeClr val="accent3">
            <a:shade val="90000"/>
            <a:hueOff val="245297"/>
            <a:satOff val="-5256"/>
            <a:lumOff val="26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635850" y="1986343"/>
        <a:ext cx="438956" cy="245924"/>
      </dsp:txXfrm>
    </dsp:sp>
    <dsp:sp modelId="{3DD2033C-34E8-4C9B-B7E2-FD7DF19CD639}">
      <dsp:nvSpPr>
        <dsp:cNvPr id="0" name=""/>
        <dsp:cNvSpPr/>
      </dsp:nvSpPr>
      <dsp:spPr>
        <a:xfrm>
          <a:off x="154355" y="1324744"/>
          <a:ext cx="2150577" cy="1062283"/>
        </a:xfrm>
        <a:prstGeom prst="ellipse">
          <a:avLst/>
        </a:prstGeom>
        <a:solidFill>
          <a:schemeClr val="accent3">
            <a:alpha val="90000"/>
            <a:hueOff val="0"/>
            <a:satOff val="0"/>
            <a:lumOff val="0"/>
            <a:alpha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Chiropody</a:t>
          </a:r>
          <a:endParaRPr lang="en-GB" sz="2000" kern="1200" dirty="0">
            <a:solidFill>
              <a:schemeClr val="tx1"/>
            </a:solidFill>
          </a:endParaRPr>
        </a:p>
      </dsp:txBody>
      <dsp:txXfrm>
        <a:off x="469300" y="1480312"/>
        <a:ext cx="1520687" cy="751147"/>
      </dsp:txXfrm>
    </dsp:sp>
    <dsp:sp modelId="{B3370946-A029-4C32-91C5-0DFE3F47A232}">
      <dsp:nvSpPr>
        <dsp:cNvPr id="0" name=""/>
        <dsp:cNvSpPr/>
      </dsp:nvSpPr>
      <dsp:spPr>
        <a:xfrm rot="12693864">
          <a:off x="2580395" y="1358738"/>
          <a:ext cx="774267" cy="409872"/>
        </a:xfrm>
        <a:prstGeom prst="rightArrow">
          <a:avLst>
            <a:gd name="adj1" fmla="val 60000"/>
            <a:gd name="adj2" fmla="val 50000"/>
          </a:avLst>
        </a:prstGeom>
        <a:solidFill>
          <a:schemeClr val="accent3">
            <a:shade val="90000"/>
            <a:hueOff val="280340"/>
            <a:satOff val="-6007"/>
            <a:lumOff val="308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694261" y="1472895"/>
        <a:ext cx="651305" cy="245924"/>
      </dsp:txXfrm>
    </dsp:sp>
    <dsp:sp modelId="{8DC069BA-8861-45CE-8EAA-ADDE1AFA3C4A}">
      <dsp:nvSpPr>
        <dsp:cNvPr id="0" name=""/>
        <dsp:cNvSpPr/>
      </dsp:nvSpPr>
      <dsp:spPr>
        <a:xfrm>
          <a:off x="778209" y="316773"/>
          <a:ext cx="1889175" cy="964406"/>
        </a:xfrm>
        <a:prstGeom prst="ellipse">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Hospital Services</a:t>
          </a:r>
          <a:endParaRPr lang="en-GB" sz="2000" kern="1200" dirty="0">
            <a:solidFill>
              <a:schemeClr val="tx1"/>
            </a:solidFill>
          </a:endParaRPr>
        </a:p>
      </dsp:txBody>
      <dsp:txXfrm>
        <a:off x="1054872" y="458007"/>
        <a:ext cx="1335849" cy="681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6DD04-D541-433D-B012-CDD2A8FB4657}">
      <dsp:nvSpPr>
        <dsp:cNvPr id="0" name=""/>
        <dsp:cNvSpPr/>
      </dsp:nvSpPr>
      <dsp:spPr>
        <a:xfrm>
          <a:off x="2319873" y="1526884"/>
          <a:ext cx="1456253" cy="14562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GB" sz="1900" b="1" kern="1200" dirty="0" smtClean="0">
              <a:solidFill>
                <a:schemeClr val="tx1"/>
              </a:solidFill>
              <a:latin typeface="Comic Sans MS" pitchFamily="66" charset="0"/>
            </a:rPr>
            <a:t>Theories</a:t>
          </a:r>
          <a:endParaRPr lang="en-GB" sz="1900" b="1" kern="1200" dirty="0">
            <a:solidFill>
              <a:schemeClr val="tx1"/>
            </a:solidFill>
            <a:latin typeface="Comic Sans MS" pitchFamily="66" charset="0"/>
          </a:endParaRPr>
        </a:p>
      </dsp:txBody>
      <dsp:txXfrm>
        <a:off x="2533136" y="1740147"/>
        <a:ext cx="1029727" cy="1029727"/>
      </dsp:txXfrm>
    </dsp:sp>
    <dsp:sp modelId="{3ECFDA43-37FA-47BF-9354-664F0F9CBF05}">
      <dsp:nvSpPr>
        <dsp:cNvPr id="0" name=""/>
        <dsp:cNvSpPr/>
      </dsp:nvSpPr>
      <dsp:spPr>
        <a:xfrm rot="11700000">
          <a:off x="1216727" y="1702226"/>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8921C1-F623-4222-8DF7-C242A00932B1}">
      <dsp:nvSpPr>
        <dsp:cNvPr id="0" name=""/>
        <dsp:cNvSpPr/>
      </dsp:nvSpPr>
      <dsp:spPr>
        <a:xfrm>
          <a:off x="543500" y="121590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Financial benefits</a:t>
          </a:r>
          <a:endParaRPr lang="en-GB" sz="2600" kern="1200" dirty="0"/>
        </a:p>
      </dsp:txBody>
      <dsp:txXfrm>
        <a:off x="575916" y="1248318"/>
        <a:ext cx="1318608" cy="1041920"/>
      </dsp:txXfrm>
    </dsp:sp>
    <dsp:sp modelId="{DC5878B3-7314-4DD4-AC0F-E0D8E232DC00}">
      <dsp:nvSpPr>
        <dsp:cNvPr id="0" name=""/>
        <dsp:cNvSpPr/>
      </dsp:nvSpPr>
      <dsp:spPr>
        <a:xfrm rot="14743389">
          <a:off x="1963720" y="836267"/>
          <a:ext cx="107595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00734D-A6B3-4C4B-96D6-DD87BDBEC60C}">
      <dsp:nvSpPr>
        <dsp:cNvPr id="0" name=""/>
        <dsp:cNvSpPr/>
      </dsp:nvSpPr>
      <dsp:spPr>
        <a:xfrm>
          <a:off x="1588790" y="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Travel Benefits</a:t>
          </a:r>
          <a:endParaRPr lang="en-GB" sz="2600" kern="1200" dirty="0"/>
        </a:p>
      </dsp:txBody>
      <dsp:txXfrm>
        <a:off x="1621206" y="32418"/>
        <a:ext cx="1318608" cy="1041920"/>
      </dsp:txXfrm>
    </dsp:sp>
    <dsp:sp modelId="{AFAA5A59-6D48-4B8E-8344-769E4283B140}">
      <dsp:nvSpPr>
        <dsp:cNvPr id="0" name=""/>
        <dsp:cNvSpPr/>
      </dsp:nvSpPr>
      <dsp:spPr>
        <a:xfrm rot="17700000">
          <a:off x="3069064" y="838468"/>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313468-C3D6-4FED-B328-1349E67EFC77}">
      <dsp:nvSpPr>
        <dsp:cNvPr id="0" name=""/>
        <dsp:cNvSpPr/>
      </dsp:nvSpPr>
      <dsp:spPr>
        <a:xfrm>
          <a:off x="3149418" y="74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TV licence </a:t>
          </a:r>
          <a:endParaRPr lang="en-GB" sz="2600" kern="1200" dirty="0"/>
        </a:p>
      </dsp:txBody>
      <dsp:txXfrm>
        <a:off x="3181834" y="33158"/>
        <a:ext cx="1318608" cy="1041920"/>
      </dsp:txXfrm>
    </dsp:sp>
    <dsp:sp modelId="{21857394-B8DB-4A03-8D4F-507682E11CCD}">
      <dsp:nvSpPr>
        <dsp:cNvPr id="0" name=""/>
        <dsp:cNvSpPr/>
      </dsp:nvSpPr>
      <dsp:spPr>
        <a:xfrm rot="20700000">
          <a:off x="3793844" y="1702226"/>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664067-D3DF-4A98-A88A-5FF0858AC7C3}">
      <dsp:nvSpPr>
        <dsp:cNvPr id="0" name=""/>
        <dsp:cNvSpPr/>
      </dsp:nvSpPr>
      <dsp:spPr>
        <a:xfrm>
          <a:off x="4169059" y="121590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Health Benefits</a:t>
          </a:r>
          <a:endParaRPr lang="en-GB" sz="2600" kern="1200" dirty="0"/>
        </a:p>
      </dsp:txBody>
      <dsp:txXfrm>
        <a:off x="4201475" y="1248318"/>
        <a:ext cx="1318608" cy="104192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532" cy="4958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5047" y="0"/>
            <a:ext cx="2941532" cy="495856"/>
          </a:xfrm>
          <a:prstGeom prst="rect">
            <a:avLst/>
          </a:prstGeom>
        </p:spPr>
        <p:txBody>
          <a:bodyPr vert="horz" lIns="91440" tIns="45720" rIns="91440" bIns="45720" rtlCol="0"/>
          <a:lstStyle>
            <a:lvl1pPr algn="r">
              <a:defRPr sz="1200"/>
            </a:lvl1pPr>
          </a:lstStyle>
          <a:p>
            <a:fld id="{954F487A-6AF8-4CCB-B78D-B09335ACEC17}" type="datetimeFigureOut">
              <a:rPr lang="en-GB" smtClean="0"/>
              <a:t>01/12/2014</a:t>
            </a:fld>
            <a:endParaRPr lang="en-GB" dirty="0"/>
          </a:p>
        </p:txBody>
      </p:sp>
      <p:sp>
        <p:nvSpPr>
          <p:cNvPr id="4" name="Footer Placeholder 3"/>
          <p:cNvSpPr>
            <a:spLocks noGrp="1"/>
          </p:cNvSpPr>
          <p:nvPr>
            <p:ph type="ftr" sz="quarter" idx="2"/>
          </p:nvPr>
        </p:nvSpPr>
        <p:spPr>
          <a:xfrm>
            <a:off x="0" y="9419536"/>
            <a:ext cx="2941532" cy="495856"/>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5047" y="9419536"/>
            <a:ext cx="2941532" cy="495856"/>
          </a:xfrm>
          <a:prstGeom prst="rect">
            <a:avLst/>
          </a:prstGeom>
        </p:spPr>
        <p:txBody>
          <a:bodyPr vert="horz" lIns="91440" tIns="45720" rIns="91440" bIns="45720" rtlCol="0" anchor="b"/>
          <a:lstStyle>
            <a:lvl1pPr algn="r">
              <a:defRPr sz="1200"/>
            </a:lvl1pPr>
          </a:lstStyle>
          <a:p>
            <a:fld id="{7F0DAC8A-E2EC-4425-8036-C427847DBDAF}" type="slidenum">
              <a:rPr lang="en-GB" smtClean="0"/>
              <a:t>‹#›</a:t>
            </a:fld>
            <a:endParaRPr lang="en-GB" dirty="0"/>
          </a:p>
        </p:txBody>
      </p:sp>
    </p:spTree>
    <p:extLst>
      <p:ext uri="{BB962C8B-B14F-4D97-AF65-F5344CB8AC3E}">
        <p14:creationId xmlns:p14="http://schemas.microsoft.com/office/powerpoint/2010/main" val="35500003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14258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6881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22747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07241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8415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427884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40898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66918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51485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32659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61138-57F2-415B-B940-538BCBD2776D}" type="datetimeFigureOut">
              <a:rPr lang="en-GB" smtClean="0"/>
              <a:pPr/>
              <a:t>01/12/2014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58772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61138-57F2-415B-B940-538BCBD2776D}" type="datetimeFigureOut">
              <a:rPr lang="en-GB" smtClean="0"/>
              <a:pPr/>
              <a:t>01/12/2014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93355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wm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7.wmf"/><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1.wmf"/><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g"/></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bbc.co.uk/learningzone/clips/community-care-for-the-elderly/562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hyperlink" Target="http://www.bbc.co.uk/learningzone/clips/prospects-for-elderly-dire/7577.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3" Type="http://schemas.openxmlformats.org/officeDocument/2006/relationships/hyperlink" Target="http://www.bbc.co.uk/learningzone/clips/computer-games-for-the-elderly/7333.html" TargetMode="External"/><Relationship Id="rId2" Type="http://schemas.openxmlformats.org/officeDocument/2006/relationships/hyperlink" Target="https://www.youtube.com/watch?v=UfoSv_MCRBo" TargetMode="Externa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bbc.co.uk/news/business-24629576" TargetMode="External"/><Relationship Id="rId2" Type="http://schemas.openxmlformats.org/officeDocument/2006/relationships/hyperlink" Target="http://homepages.uwp.edu/takata/dearhabermas/powell01bk.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yn0P3SPB22I"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GfaU-1VbM2k" TargetMode="External"/><Relationship Id="rId2" Type="http://schemas.openxmlformats.org/officeDocument/2006/relationships/hyperlink" Target="http://www.dh.gov.uk/PublicationsAndStatistics/Publications/PublicationsPolicyAndGuidance/PublicationsPAmpGBrowsableDocument/fs/en?CONTENT_ID=4096710&amp;amp;MULTIPAGE_ID=4901440&amp;amp;chk=IAftU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Starter.</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dirty="0" smtClean="0"/>
          </a:p>
          <a:p>
            <a:endParaRPr lang="en-GB" dirty="0"/>
          </a:p>
          <a:p>
            <a:pPr marL="0" indent="0">
              <a:buNone/>
            </a:pPr>
            <a:r>
              <a:rPr lang="en-GB" dirty="0" smtClean="0">
                <a:latin typeface="Comic Sans MS" panose="030F0702030302020204" pitchFamily="66" charset="0"/>
              </a:rPr>
              <a:t>At </a:t>
            </a:r>
            <a:r>
              <a:rPr lang="en-GB" dirty="0">
                <a:latin typeface="Comic Sans MS" panose="030F0702030302020204" pitchFamily="66" charset="0"/>
              </a:rPr>
              <a:t>what age do people retire from work</a:t>
            </a:r>
            <a:r>
              <a:rPr lang="en-GB" dirty="0" smtClean="0">
                <a:latin typeface="Comic Sans MS" panose="030F0702030302020204" pitchFamily="66" charset="0"/>
              </a:rPr>
              <a:t>?</a:t>
            </a:r>
          </a:p>
          <a:p>
            <a:endParaRPr lang="en-GB" dirty="0">
              <a:latin typeface="Comic Sans MS" panose="030F0702030302020204" pitchFamily="66" charset="0"/>
            </a:endParaRPr>
          </a:p>
          <a:p>
            <a:r>
              <a:rPr lang="en-GB" dirty="0" smtClean="0">
                <a:latin typeface="Comic Sans MS" panose="030F0702030302020204" pitchFamily="66" charset="0"/>
              </a:rPr>
              <a:t>Write your answer on the whiteboard</a:t>
            </a:r>
            <a:endParaRPr lang="en-GB"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1424" y="80169"/>
            <a:ext cx="1872575" cy="234071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6136" y="4653136"/>
            <a:ext cx="2747772" cy="1969618"/>
          </a:xfrm>
          <a:prstGeom prst="rect">
            <a:avLst/>
          </a:prstGeom>
        </p:spPr>
      </p:pic>
    </p:spTree>
    <p:extLst>
      <p:ext uri="{BB962C8B-B14F-4D97-AF65-F5344CB8AC3E}">
        <p14:creationId xmlns:p14="http://schemas.microsoft.com/office/powerpoint/2010/main" val="2507492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smtClean="0">
                <a:latin typeface="Comic Sans MS" pitchFamily="66" charset="0"/>
              </a:rPr>
              <a:t>Think about it</a:t>
            </a:r>
            <a:endParaRPr lang="en-GB" dirty="0">
              <a:latin typeface="Comic Sans MS" pitchFamily="66" charset="0"/>
            </a:endParaRPr>
          </a:p>
        </p:txBody>
      </p:sp>
      <p:sp>
        <p:nvSpPr>
          <p:cNvPr id="6" name="Content Placeholder 5"/>
          <p:cNvSpPr>
            <a:spLocks noGrp="1"/>
          </p:cNvSpPr>
          <p:nvPr>
            <p:ph idx="1"/>
          </p:nvPr>
        </p:nvSpPr>
        <p:spPr/>
        <p:txBody>
          <a:bodyPr>
            <a:normAutofit fontScale="25000" lnSpcReduction="20000"/>
          </a:bodyPr>
          <a:lstStyle/>
          <a:p>
            <a:r>
              <a:rPr lang="en-GB" sz="9600" dirty="0" smtClean="0">
                <a:solidFill>
                  <a:srgbClr val="FF0000"/>
                </a:solidFill>
                <a:latin typeface="Comic Sans MS" pitchFamily="66" charset="0"/>
              </a:rPr>
              <a:t>How are do the universal benefits for the elderly link to the psychosocial theories of ageing?</a:t>
            </a:r>
          </a:p>
          <a:p>
            <a:pPr marL="0" indent="0">
              <a:buNone/>
            </a:pPr>
            <a:endParaRPr lang="en-GB" dirty="0" smtClean="0">
              <a:latin typeface="Comic Sans MS" pitchFamily="66" charset="0"/>
            </a:endParaRP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sz="8000" dirty="0" smtClean="0">
              <a:latin typeface="Comic Sans MS" pitchFamily="66" charset="0"/>
            </a:endParaRPr>
          </a:p>
          <a:p>
            <a:endParaRPr lang="en-GB" sz="8000" dirty="0" smtClean="0">
              <a:latin typeface="Comic Sans MS" pitchFamily="66" charset="0"/>
            </a:endParaRPr>
          </a:p>
          <a:p>
            <a:endParaRPr lang="en-GB" sz="8000" dirty="0">
              <a:latin typeface="Comic Sans MS" pitchFamily="66" charset="0"/>
            </a:endParaRPr>
          </a:p>
          <a:p>
            <a:endParaRPr lang="en-GB" sz="8000" dirty="0" smtClean="0">
              <a:latin typeface="Comic Sans MS" pitchFamily="66" charset="0"/>
            </a:endParaRPr>
          </a:p>
          <a:p>
            <a:r>
              <a:rPr lang="en-GB" sz="9600" dirty="0" smtClean="0">
                <a:latin typeface="Comic Sans MS" pitchFamily="66" charset="0"/>
              </a:rPr>
              <a:t>Be ready to feedback your ideas to the class in 5 minutes</a:t>
            </a:r>
          </a:p>
          <a:p>
            <a:endParaRPr lang="en-GB" dirty="0"/>
          </a:p>
          <a:p>
            <a:pPr marL="0" indent="0">
              <a:buNone/>
            </a:pPr>
            <a:endParaRPr lang="en-GB" dirty="0"/>
          </a:p>
        </p:txBody>
      </p:sp>
      <p:pic>
        <p:nvPicPr>
          <p:cNvPr id="3074" name="Picture 2" descr="c:\tempie\Content.IE5\O26WVGNT\MC9004343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52582" y="188641"/>
            <a:ext cx="822262" cy="12961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p:cNvGraphicFramePr/>
          <p:nvPr>
            <p:extLst>
              <p:ext uri="{D42A27DB-BD31-4B8C-83A1-F6EECF244321}">
                <p14:modId xmlns:p14="http://schemas.microsoft.com/office/powerpoint/2010/main" val="1860849118"/>
              </p:ext>
            </p:extLst>
          </p:nvPr>
        </p:nvGraphicFramePr>
        <p:xfrm>
          <a:off x="1475656" y="2348880"/>
          <a:ext cx="6096000" cy="2983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8788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latin typeface="Comic Sans MS" pitchFamily="66" charset="0"/>
              </a:rPr>
              <a:t>Feedback </a:t>
            </a:r>
            <a:r>
              <a:rPr lang="en-GB" sz="3100" dirty="0" smtClean="0">
                <a:latin typeface="Comic Sans MS" pitchFamily="66" charset="0"/>
              </a:rPr>
              <a:t>(Some </a:t>
            </a:r>
            <a:r>
              <a:rPr lang="en-GB" sz="3100" dirty="0">
                <a:latin typeface="Comic Sans MS" pitchFamily="66" charset="0"/>
              </a:rPr>
              <a:t>expected </a:t>
            </a:r>
            <a:r>
              <a:rPr lang="en-GB" sz="3100" dirty="0" smtClean="0">
                <a:latin typeface="Comic Sans MS" pitchFamily="66" charset="0"/>
              </a:rPr>
              <a:t>Reponses)</a:t>
            </a:r>
            <a:r>
              <a:rPr lang="en-GB" sz="3100" dirty="0">
                <a:latin typeface="Comic Sans MS" pitchFamily="66" charset="0"/>
              </a:rPr>
              <a:t/>
            </a:r>
            <a:br>
              <a:rPr lang="en-GB" sz="3100" dirty="0">
                <a:latin typeface="Comic Sans MS" pitchFamily="66" charset="0"/>
              </a:rPr>
            </a:br>
            <a:endParaRPr lang="en-GB" sz="3100"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r>
              <a:rPr lang="en-GB" b="1" dirty="0" smtClean="0">
                <a:solidFill>
                  <a:srgbClr val="00B050"/>
                </a:solidFill>
                <a:latin typeface="Comic Sans MS" pitchFamily="66" charset="0"/>
              </a:rPr>
              <a:t>Disengagement Theory </a:t>
            </a:r>
          </a:p>
          <a:p>
            <a:pPr marL="0" indent="0">
              <a:buNone/>
            </a:pPr>
            <a:r>
              <a:rPr lang="en-GB" dirty="0" smtClean="0">
                <a:latin typeface="Comic Sans MS" pitchFamily="66" charset="0"/>
              </a:rPr>
              <a:t>– Private &amp; State Pensions allow people to disengage from work.</a:t>
            </a:r>
            <a:r>
              <a:rPr lang="en-GB" b="1" dirty="0">
                <a:latin typeface="Comic Sans MS" pitchFamily="66" charset="0"/>
              </a:rPr>
              <a:t> </a:t>
            </a:r>
            <a:endParaRPr lang="en-GB" b="1" dirty="0" smtClean="0">
              <a:latin typeface="Comic Sans MS" pitchFamily="66" charset="0"/>
            </a:endParaRPr>
          </a:p>
          <a:p>
            <a:r>
              <a:rPr lang="en-GB" b="1" dirty="0" smtClean="0">
                <a:solidFill>
                  <a:srgbClr val="7030A0"/>
                </a:solidFill>
                <a:latin typeface="Comic Sans MS" pitchFamily="66" charset="0"/>
              </a:rPr>
              <a:t>Activity </a:t>
            </a:r>
            <a:r>
              <a:rPr lang="en-GB" b="1" dirty="0">
                <a:solidFill>
                  <a:srgbClr val="7030A0"/>
                </a:solidFill>
                <a:latin typeface="Comic Sans MS" pitchFamily="66" charset="0"/>
              </a:rPr>
              <a:t>Theory &amp; Continuity Theory</a:t>
            </a:r>
          </a:p>
          <a:p>
            <a:pPr marL="0" indent="0">
              <a:buNone/>
            </a:pPr>
            <a:r>
              <a:rPr lang="en-GB" dirty="0">
                <a:latin typeface="Comic Sans MS" pitchFamily="66" charset="0"/>
              </a:rPr>
              <a:t>– Private Pensions may allow people to undertake activities they couldn’t when working.</a:t>
            </a:r>
          </a:p>
          <a:p>
            <a:pPr marL="0" indent="0">
              <a:buNone/>
            </a:pPr>
            <a:r>
              <a:rPr lang="en-GB" dirty="0">
                <a:latin typeface="Comic Sans MS" pitchFamily="66" charset="0"/>
              </a:rPr>
              <a:t>- Travel benefits – help to maintain social contact and independence.</a:t>
            </a:r>
          </a:p>
          <a:p>
            <a:pPr>
              <a:buFontTx/>
              <a:buChar char="-"/>
            </a:pPr>
            <a:r>
              <a:rPr lang="en-GB" dirty="0">
                <a:latin typeface="Comic Sans MS" pitchFamily="66" charset="0"/>
              </a:rPr>
              <a:t>Health Benefits- maintain health &amp; independence and current lifestyle.</a:t>
            </a:r>
          </a:p>
          <a:p>
            <a:pPr>
              <a:buFontTx/>
              <a:buChar char="-"/>
            </a:pPr>
            <a:r>
              <a:rPr lang="en-GB" dirty="0">
                <a:latin typeface="Comic Sans MS" pitchFamily="66" charset="0"/>
              </a:rPr>
              <a:t>Free TV licence – can help to prevent social isolation.</a:t>
            </a:r>
          </a:p>
          <a:p>
            <a:pPr marL="0" indent="0">
              <a:buNone/>
            </a:pPr>
            <a:endParaRPr lang="en-GB" dirty="0" smtClean="0">
              <a:latin typeface="Comic Sans MS" pitchFamily="66" charset="0"/>
            </a:endParaRPr>
          </a:p>
          <a:p>
            <a:pPr marL="0" indent="0">
              <a:buNone/>
            </a:pPr>
            <a:endParaRPr lang="en-GB" dirty="0" smtClean="0">
              <a:latin typeface="Comic Sans MS" pitchFamily="66" charset="0"/>
            </a:endParaRPr>
          </a:p>
          <a:p>
            <a:pPr marL="0" indent="0">
              <a:buNone/>
            </a:pPr>
            <a:endParaRPr lang="en-GB" dirty="0" smtClean="0">
              <a:latin typeface="Comic Sans MS" pitchFamily="66" charset="0"/>
            </a:endParaRPr>
          </a:p>
          <a:p>
            <a:pPr marL="0" indent="0">
              <a:buNone/>
            </a:pPr>
            <a:endParaRPr lang="en-GB" dirty="0"/>
          </a:p>
        </p:txBody>
      </p:sp>
      <p:pic>
        <p:nvPicPr>
          <p:cNvPr id="4099"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33265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20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latin typeface="Comic Sans MS" pitchFamily="66" charset="0"/>
              </a:rPr>
              <a:t>Activity: </a:t>
            </a:r>
            <a:br>
              <a:rPr lang="en-GB" b="1" dirty="0" smtClean="0">
                <a:latin typeface="Comic Sans MS" pitchFamily="66" charset="0"/>
              </a:rPr>
            </a:br>
            <a:r>
              <a:rPr lang="en-GB" dirty="0" smtClean="0">
                <a:latin typeface="Comic Sans MS" pitchFamily="66" charset="0"/>
              </a:rPr>
              <a:t>Where might older people live?</a:t>
            </a:r>
            <a:endParaRPr lang="en-GB" dirty="0">
              <a:latin typeface="Comic Sans MS" pitchFamily="66" charset="0"/>
            </a:endParaRPr>
          </a:p>
        </p:txBody>
      </p:sp>
      <p:pic>
        <p:nvPicPr>
          <p:cNvPr id="3074" name="Picture 2" descr="C:\Users\annh\AppData\Local\Microsoft\Windows\Temporary Internet Files\Content.IE5\OD7SXGT5\MC9001572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880" y="2493114"/>
            <a:ext cx="14767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nnh\AppData\Local\Microsoft\Windows\Temporary Internet Files\Content.IE5\LV41THC9\MC900188605[1].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3203143"/>
            <a:ext cx="1806854" cy="162580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nnh\AppData\Local\Microsoft\Windows\Temporary Internet Files\Content.IE5\D60UEFP9\MC90044556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5567" y="4876662"/>
            <a:ext cx="1368152" cy="19813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annh\AppData\Local\Microsoft\Windows\Temporary Internet Files\Content.IE5\LV41THC9\MC90007128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5576" y="4293096"/>
            <a:ext cx="1765365" cy="19447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tatic.guim.co.uk/sys-images/Guardian/Pix/pixies/2010/1/5/1262720386134/Care-home-001.jpg"/>
          <p:cNvPicPr>
            <a:picLocks noChangeAspect="1" noChangeArrowheads="1"/>
          </p:cNvPicPr>
          <p:nvPr/>
        </p:nvPicPr>
        <p:blipFill>
          <a:blip r:embed="rId6" cstate="print"/>
          <a:srcRect/>
          <a:stretch>
            <a:fillRect/>
          </a:stretch>
        </p:blipFill>
        <p:spPr bwMode="auto">
          <a:xfrm>
            <a:off x="2877259" y="4323993"/>
            <a:ext cx="3138333" cy="1883000"/>
          </a:xfrm>
          <a:prstGeom prst="rect">
            <a:avLst/>
          </a:prstGeom>
          <a:noFill/>
        </p:spPr>
      </p:pic>
      <p:sp>
        <p:nvSpPr>
          <p:cNvPr id="3" name="TextBox 2"/>
          <p:cNvSpPr txBox="1"/>
          <p:nvPr/>
        </p:nvSpPr>
        <p:spPr>
          <a:xfrm>
            <a:off x="2667889" y="1977852"/>
            <a:ext cx="5655181" cy="1938992"/>
          </a:xfrm>
          <a:prstGeom prst="rect">
            <a:avLst/>
          </a:prstGeom>
          <a:noFill/>
        </p:spPr>
        <p:txBody>
          <a:bodyPr wrap="square" rtlCol="0">
            <a:spAutoFit/>
          </a:bodyPr>
          <a:lstStyle/>
          <a:p>
            <a:r>
              <a:rPr lang="en-GB" sz="4000" dirty="0" smtClean="0">
                <a:latin typeface="Comic Sans MS" panose="030F0702030302020204" pitchFamily="66" charset="0"/>
              </a:rPr>
              <a:t>Jot down your ideas and be ready to feedback.</a:t>
            </a:r>
            <a:endParaRPr lang="en-GB" sz="4000" dirty="0">
              <a:latin typeface="Comic Sans MS" panose="030F0702030302020204" pitchFamily="66" charset="0"/>
            </a:endParaRPr>
          </a:p>
        </p:txBody>
      </p:sp>
    </p:spTree>
    <p:extLst>
      <p:ext uri="{BB962C8B-B14F-4D97-AF65-F5344CB8AC3E}">
        <p14:creationId xmlns:p14="http://schemas.microsoft.com/office/powerpoint/2010/main" val="1112683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Where might older people live?</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1891308"/>
            <a:ext cx="1476756" cy="182057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2" y="4869160"/>
            <a:ext cx="1950864" cy="129537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647" y="4624550"/>
            <a:ext cx="2483768" cy="1517858"/>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8037" y="2052060"/>
            <a:ext cx="1998755" cy="1499066"/>
          </a:xfrm>
          <a:prstGeom prst="rect">
            <a:avLst/>
          </a:prstGeom>
        </p:spPr>
      </p:pic>
      <p:sp>
        <p:nvSpPr>
          <p:cNvPr id="9" name="Content Placeholder 8"/>
          <p:cNvSpPr>
            <a:spLocks noGrp="1"/>
          </p:cNvSpPr>
          <p:nvPr>
            <p:ph idx="1"/>
          </p:nvPr>
        </p:nvSpPr>
        <p:spPr/>
        <p:txBody>
          <a:bodyPr/>
          <a:lstStyle/>
          <a:p>
            <a:endParaRPr lang="en-GB" dirty="0"/>
          </a:p>
        </p:txBody>
      </p:sp>
    </p:spTree>
    <p:extLst>
      <p:ext uri="{BB962C8B-B14F-4D97-AF65-F5344CB8AC3E}">
        <p14:creationId xmlns:p14="http://schemas.microsoft.com/office/powerpoint/2010/main" val="1704314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Small group task</a:t>
            </a:r>
            <a:endParaRPr lang="en-GB" dirty="0">
              <a:latin typeface="Comic Sans MS" pitchFamily="66"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0716" y="276321"/>
            <a:ext cx="2187348" cy="1640511"/>
          </a:xfrm>
          <a:prstGeom prst="rect">
            <a:avLst/>
          </a:prstGeom>
        </p:spPr>
      </p:pic>
      <p:sp>
        <p:nvSpPr>
          <p:cNvPr id="3" name="Content Placeholder 2"/>
          <p:cNvSpPr>
            <a:spLocks noGrp="1"/>
          </p:cNvSpPr>
          <p:nvPr>
            <p:ph idx="1"/>
          </p:nvPr>
        </p:nvSpPr>
        <p:spPr>
          <a:xfrm>
            <a:off x="539552" y="1412776"/>
            <a:ext cx="8229600" cy="4785395"/>
          </a:xfrm>
        </p:spPr>
        <p:txBody>
          <a:bodyPr>
            <a:normAutofit/>
          </a:bodyPr>
          <a:lstStyle/>
          <a:p>
            <a:pPr>
              <a:buNone/>
            </a:pPr>
            <a:r>
              <a:rPr lang="en-GB" sz="2000" dirty="0" smtClean="0">
                <a:latin typeface="Comic Sans MS" pitchFamily="66" charset="0"/>
              </a:rPr>
              <a:t>In your group you will have been allocated one of the following types of care settings to meet the needs of the elderly:</a:t>
            </a:r>
          </a:p>
          <a:p>
            <a:pPr lvl="1">
              <a:buFont typeface="Wingdings" pitchFamily="2" charset="2"/>
              <a:buChar char="ü"/>
            </a:pPr>
            <a:r>
              <a:rPr lang="en-GB" sz="2000" dirty="0" smtClean="0">
                <a:latin typeface="Comic Sans MS" pitchFamily="66" charset="0"/>
              </a:rPr>
              <a:t>Home Care/ Community Care (domiciliary Care)</a:t>
            </a:r>
          </a:p>
          <a:p>
            <a:pPr lvl="1">
              <a:buFont typeface="Wingdings" pitchFamily="2" charset="2"/>
              <a:buChar char="ü"/>
            </a:pPr>
            <a:r>
              <a:rPr lang="en-GB" sz="2000" dirty="0" smtClean="0">
                <a:latin typeface="Comic Sans MS" pitchFamily="66" charset="0"/>
              </a:rPr>
              <a:t>Day Centre</a:t>
            </a:r>
          </a:p>
          <a:p>
            <a:pPr lvl="1">
              <a:buFont typeface="Wingdings" pitchFamily="2" charset="2"/>
              <a:buChar char="ü"/>
            </a:pPr>
            <a:r>
              <a:rPr lang="en-GB" sz="2000" dirty="0" smtClean="0">
                <a:latin typeface="Comic Sans MS" pitchFamily="66" charset="0"/>
              </a:rPr>
              <a:t>Sheltered housing</a:t>
            </a:r>
          </a:p>
          <a:p>
            <a:pPr lvl="1">
              <a:buFont typeface="Wingdings" pitchFamily="2" charset="2"/>
              <a:buChar char="ü"/>
            </a:pPr>
            <a:r>
              <a:rPr lang="en-GB" sz="2000" dirty="0" smtClean="0">
                <a:latin typeface="Comic Sans MS" pitchFamily="66" charset="0"/>
              </a:rPr>
              <a:t>Care homes </a:t>
            </a:r>
          </a:p>
          <a:p>
            <a:pPr>
              <a:buNone/>
            </a:pPr>
            <a:r>
              <a:rPr lang="en-GB" sz="2000" b="1" dirty="0" smtClean="0">
                <a:latin typeface="Comic Sans MS" pitchFamily="66" charset="0"/>
              </a:rPr>
              <a:t>Small group Task</a:t>
            </a:r>
            <a:r>
              <a:rPr lang="en-GB" sz="2000" dirty="0" smtClean="0">
                <a:latin typeface="Comic Sans MS" pitchFamily="66" charset="0"/>
              </a:rPr>
              <a:t>: </a:t>
            </a:r>
          </a:p>
          <a:p>
            <a:pPr marL="0" indent="0">
              <a:buNone/>
            </a:pPr>
            <a:r>
              <a:rPr lang="en-GB" sz="2000" dirty="0" smtClean="0">
                <a:latin typeface="Comic Sans MS" pitchFamily="66" charset="0"/>
              </a:rPr>
              <a:t>Research (using the internet and books) into your allocated care</a:t>
            </a:r>
          </a:p>
          <a:p>
            <a:pPr>
              <a:buNone/>
            </a:pPr>
            <a:r>
              <a:rPr lang="en-GB" sz="2000" dirty="0" smtClean="0">
                <a:latin typeface="Comic Sans MS" pitchFamily="66" charset="0"/>
              </a:rPr>
              <a:t>setting.  </a:t>
            </a:r>
          </a:p>
          <a:p>
            <a:r>
              <a:rPr lang="en-GB" sz="2000" dirty="0" smtClean="0">
                <a:latin typeface="Comic Sans MS" pitchFamily="66" charset="0"/>
              </a:rPr>
              <a:t>What services does it provide?  </a:t>
            </a:r>
          </a:p>
          <a:p>
            <a:r>
              <a:rPr lang="en-GB" sz="2000" dirty="0" smtClean="0">
                <a:latin typeface="Comic Sans MS" pitchFamily="66" charset="0"/>
              </a:rPr>
              <a:t>How does the setting meet the elderly clients needs and provide a good quality of life for the elderly person?</a:t>
            </a:r>
          </a:p>
          <a:p>
            <a:pPr marL="0" indent="0">
              <a:buNone/>
            </a:pPr>
            <a:r>
              <a:rPr lang="en-GB" sz="2000" dirty="0" smtClean="0">
                <a:latin typeface="Comic Sans MS" pitchFamily="66" charset="0"/>
              </a:rPr>
              <a:t>Present back your findings to the class as a poster.</a:t>
            </a:r>
          </a:p>
          <a:p>
            <a:pPr>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a:latin typeface="Comic Sans MS" panose="030F0702030302020204" pitchFamily="66" charset="0"/>
              </a:rPr>
              <a:t>Home </a:t>
            </a:r>
            <a:r>
              <a:rPr lang="en-GB" sz="3600" b="1" dirty="0" smtClean="0">
                <a:latin typeface="Comic Sans MS" panose="030F0702030302020204" pitchFamily="66" charset="0"/>
              </a:rPr>
              <a:t>Care/ Community Care</a:t>
            </a:r>
            <a:r>
              <a:rPr lang="en-GB" sz="3600" b="1" dirty="0">
                <a:latin typeface="Comic Sans MS" panose="030F0702030302020204" pitchFamily="66" charset="0"/>
              </a:rPr>
              <a:t/>
            </a:r>
            <a:br>
              <a:rPr lang="en-GB" sz="3600" b="1" dirty="0">
                <a:latin typeface="Comic Sans MS" panose="030F0702030302020204" pitchFamily="66" charset="0"/>
              </a:rPr>
            </a:br>
            <a:endParaRPr lang="en-GB" sz="3600"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smtClean="0">
                <a:latin typeface="Comic Sans MS" panose="030F0702030302020204" pitchFamily="66" charset="0"/>
              </a:rPr>
              <a:t>As we previously identified most elderly people will live in their own homes.</a:t>
            </a:r>
          </a:p>
          <a:p>
            <a:r>
              <a:rPr lang="en-GB" dirty="0" smtClean="0">
                <a:latin typeface="Comic Sans MS" panose="030F0702030302020204" pitchFamily="66" charset="0"/>
              </a:rPr>
              <a:t>However they may need support to stay in their </a:t>
            </a:r>
            <a:r>
              <a:rPr lang="en-GB" dirty="0">
                <a:latin typeface="Comic Sans MS" panose="030F0702030302020204" pitchFamily="66" charset="0"/>
              </a:rPr>
              <a:t>own home.</a:t>
            </a:r>
          </a:p>
          <a:p>
            <a:r>
              <a:rPr lang="en-GB" dirty="0" smtClean="0">
                <a:hlinkClick r:id="rId2"/>
              </a:rPr>
              <a:t>http</a:t>
            </a:r>
            <a:r>
              <a:rPr lang="en-GB" dirty="0">
                <a:hlinkClick r:id="rId2"/>
              </a:rPr>
              <a:t>://</a:t>
            </a:r>
            <a:r>
              <a:rPr lang="en-GB" dirty="0" smtClean="0">
                <a:hlinkClick r:id="rId2"/>
              </a:rPr>
              <a:t>www.bbc.co.uk/learningzone/clips/community-care-for-the-elderly/5624.html</a:t>
            </a:r>
            <a:endParaRPr lang="en-GB" dirty="0" smtClean="0"/>
          </a:p>
          <a:p>
            <a:pPr marL="0" indent="0">
              <a:buNone/>
            </a:pPr>
            <a:endParaRPr lang="en-GB" dirty="0">
              <a:latin typeface="Comic Sans MS" panose="030F0702030302020204" pitchFamily="66" charset="0"/>
            </a:endParaRPr>
          </a:p>
        </p:txBody>
      </p:sp>
      <p:pic>
        <p:nvPicPr>
          <p:cNvPr id="1026" name="Picture 2" descr="c:\tempie\Content.IE5\LGGTS7PN\MC90038258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252636"/>
            <a:ext cx="1112168" cy="11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391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dirty="0" smtClean="0">
                <a:latin typeface="Comic Sans MS" panose="030F0702030302020204" pitchFamily="66" charset="0"/>
              </a:rPr>
              <a:t>Social Care Provision to assist the Elderly maintain independent living.</a:t>
            </a:r>
            <a:endParaRPr lang="en-GB" sz="3600" dirty="0">
              <a:latin typeface="Comic Sans MS" panose="030F0702030302020204" pitchFamily="66" charset="0"/>
            </a:endParaRPr>
          </a:p>
        </p:txBody>
      </p:sp>
      <p:sp>
        <p:nvSpPr>
          <p:cNvPr id="3" name="Content Placeholder 2"/>
          <p:cNvSpPr>
            <a:spLocks noGrp="1"/>
          </p:cNvSpPr>
          <p:nvPr>
            <p:ph idx="1"/>
          </p:nvPr>
        </p:nvSpPr>
        <p:spPr>
          <a:xfrm>
            <a:off x="457200" y="1600200"/>
            <a:ext cx="8229600" cy="4853135"/>
          </a:xfrm>
        </p:spPr>
        <p:txBody>
          <a:bodyPr>
            <a:normAutofit fontScale="47500" lnSpcReduction="20000"/>
          </a:bodyPr>
          <a:lstStyle/>
          <a:p>
            <a:r>
              <a:rPr lang="en-GB" sz="4200" dirty="0">
                <a:latin typeface="Comic Sans MS" panose="030F0702030302020204" pitchFamily="66" charset="0"/>
              </a:rPr>
              <a:t>Home </a:t>
            </a:r>
            <a:r>
              <a:rPr lang="en-GB" sz="4200" dirty="0" smtClean="0">
                <a:latin typeface="Comic Sans MS" panose="030F0702030302020204" pitchFamily="66" charset="0"/>
              </a:rPr>
              <a:t>Care - provides </a:t>
            </a:r>
            <a:r>
              <a:rPr lang="en-GB" sz="4200" dirty="0">
                <a:latin typeface="Comic Sans MS" panose="030F0702030302020204" pitchFamily="66" charset="0"/>
              </a:rPr>
              <a:t>a range of care tasks</a:t>
            </a:r>
            <a:r>
              <a:rPr lang="en-GB" sz="4200" dirty="0" smtClean="0">
                <a:latin typeface="Comic Sans MS" panose="030F0702030302020204" pitchFamily="66" charset="0"/>
              </a:rPr>
              <a:t>, </a:t>
            </a:r>
          </a:p>
          <a:p>
            <a:pPr marL="0" indent="0">
              <a:buNone/>
            </a:pPr>
            <a:r>
              <a:rPr lang="en-GB" sz="4200" dirty="0">
                <a:latin typeface="Comic Sans MS" panose="030F0702030302020204" pitchFamily="66" charset="0"/>
              </a:rPr>
              <a:t>	 </a:t>
            </a:r>
            <a:r>
              <a:rPr lang="en-GB" sz="4200" dirty="0" smtClean="0">
                <a:latin typeface="Comic Sans MS" panose="030F0702030302020204" pitchFamily="66" charset="0"/>
              </a:rPr>
              <a:t>                - </a:t>
            </a:r>
            <a:r>
              <a:rPr lang="en-GB" sz="4200" dirty="0">
                <a:latin typeface="Comic Sans MS" panose="030F0702030302020204" pitchFamily="66" charset="0"/>
              </a:rPr>
              <a:t>personal care such as washing and </a:t>
            </a:r>
            <a:r>
              <a:rPr lang="en-GB" sz="4200" dirty="0" smtClean="0">
                <a:latin typeface="Comic Sans MS" panose="030F0702030302020204" pitchFamily="66" charset="0"/>
              </a:rPr>
              <a:t>dressing </a:t>
            </a:r>
          </a:p>
          <a:p>
            <a:pPr marL="0" indent="0">
              <a:buNone/>
            </a:pPr>
            <a:r>
              <a:rPr lang="en-GB" sz="4200" dirty="0">
                <a:latin typeface="Comic Sans MS" panose="030F0702030302020204" pitchFamily="66" charset="0"/>
              </a:rPr>
              <a:t>	</a:t>
            </a:r>
            <a:r>
              <a:rPr lang="en-GB" sz="4200" dirty="0" smtClean="0">
                <a:latin typeface="Comic Sans MS" panose="030F0702030302020204" pitchFamily="66" charset="0"/>
              </a:rPr>
              <a:t>	 - domestic </a:t>
            </a:r>
            <a:r>
              <a:rPr lang="en-GB" sz="4200" dirty="0">
                <a:latin typeface="Comic Sans MS" panose="030F0702030302020204" pitchFamily="66" charset="0"/>
              </a:rPr>
              <a:t>tasks. </a:t>
            </a:r>
          </a:p>
          <a:p>
            <a:r>
              <a:rPr lang="en-GB" sz="4200" dirty="0" smtClean="0">
                <a:latin typeface="Comic Sans MS" panose="030F0702030302020204" pitchFamily="66" charset="0"/>
              </a:rPr>
              <a:t>More intense </a:t>
            </a:r>
            <a:r>
              <a:rPr lang="en-GB" sz="4200" dirty="0">
                <a:latin typeface="Comic Sans MS" panose="030F0702030302020204" pitchFamily="66" charset="0"/>
              </a:rPr>
              <a:t>home care tasks </a:t>
            </a:r>
            <a:r>
              <a:rPr lang="en-GB" sz="4200" dirty="0" smtClean="0">
                <a:latin typeface="Comic Sans MS" panose="030F0702030302020204" pitchFamily="66" charset="0"/>
              </a:rPr>
              <a:t>-  </a:t>
            </a:r>
            <a:r>
              <a:rPr lang="en-GB" sz="4200" dirty="0">
                <a:latin typeface="Comic Sans MS" panose="030F0702030302020204" pitchFamily="66" charset="0"/>
              </a:rPr>
              <a:t>assistance with catheter care, assistance with specialised feeding, assistance with stoma care and/or assistance with skin </a:t>
            </a:r>
            <a:r>
              <a:rPr lang="en-GB" sz="4200" dirty="0" smtClean="0">
                <a:latin typeface="Comic Sans MS" panose="030F0702030302020204" pitchFamily="66" charset="0"/>
              </a:rPr>
              <a:t>care etc. </a:t>
            </a:r>
            <a:r>
              <a:rPr lang="en-GB" sz="4200" dirty="0">
                <a:latin typeface="Comic Sans MS" panose="030F0702030302020204" pitchFamily="66" charset="0"/>
              </a:rPr>
              <a:t>This service is provided by a Home Carer who is trained to an enhanced level and receives support and guidance from a District Nurse. </a:t>
            </a:r>
            <a:endParaRPr lang="en-GB" sz="4200" dirty="0" smtClean="0">
              <a:latin typeface="Comic Sans MS" panose="030F0702030302020204" pitchFamily="66" charset="0"/>
            </a:endParaRPr>
          </a:p>
          <a:p>
            <a:r>
              <a:rPr lang="en-GB" sz="4200" dirty="0" smtClean="0">
                <a:latin typeface="Comic Sans MS" panose="030F0702030302020204" pitchFamily="66" charset="0"/>
              </a:rPr>
              <a:t>Telecare</a:t>
            </a:r>
            <a:r>
              <a:rPr lang="en-GB" sz="4200" dirty="0">
                <a:latin typeface="Comic Sans MS" panose="030F0702030302020204" pitchFamily="66" charset="0"/>
              </a:rPr>
              <a:t> </a:t>
            </a:r>
            <a:r>
              <a:rPr lang="en-GB" sz="4200" dirty="0" smtClean="0">
                <a:latin typeface="Comic Sans MS" panose="030F0702030302020204" pitchFamily="66" charset="0"/>
              </a:rPr>
              <a:t> -  </a:t>
            </a:r>
            <a:r>
              <a:rPr lang="en-GB" sz="4200" dirty="0">
                <a:latin typeface="Comic Sans MS" panose="030F0702030302020204" pitchFamily="66" charset="0"/>
              </a:rPr>
              <a:t>an alarm system with a 24 hour response service. </a:t>
            </a:r>
          </a:p>
          <a:p>
            <a:r>
              <a:rPr lang="en-GB" sz="4200" dirty="0" smtClean="0">
                <a:latin typeface="Comic Sans MS" panose="030F0702030302020204" pitchFamily="66" charset="0"/>
              </a:rPr>
              <a:t>Meals Service</a:t>
            </a:r>
            <a:endParaRPr lang="en-GB" sz="4200" dirty="0">
              <a:latin typeface="Comic Sans MS" panose="030F0702030302020204" pitchFamily="66" charset="0"/>
            </a:endParaRPr>
          </a:p>
          <a:p>
            <a:r>
              <a:rPr lang="en-GB" sz="4200" dirty="0">
                <a:latin typeface="Comic Sans MS" panose="030F0702030302020204" pitchFamily="66" charset="0"/>
              </a:rPr>
              <a:t>Special equipment or adaptations to the home.</a:t>
            </a:r>
          </a:p>
          <a:p>
            <a:r>
              <a:rPr lang="en-GB" sz="4200" dirty="0" smtClean="0">
                <a:latin typeface="Comic Sans MS" panose="030F0702030302020204" pitchFamily="66" charset="0"/>
              </a:rPr>
              <a:t>Luncheon clubs</a:t>
            </a:r>
          </a:p>
          <a:p>
            <a:r>
              <a:rPr lang="en-GB" sz="4200" dirty="0" smtClean="0">
                <a:latin typeface="Comic Sans MS" panose="030F0702030302020204" pitchFamily="66" charset="0"/>
              </a:rPr>
              <a:t>Access </a:t>
            </a:r>
            <a:r>
              <a:rPr lang="en-GB" sz="4200" dirty="0">
                <a:latin typeface="Comic Sans MS" panose="030F0702030302020204" pitchFamily="66" charset="0"/>
              </a:rPr>
              <a:t>to daytime groups including those </a:t>
            </a:r>
            <a:r>
              <a:rPr lang="en-GB" sz="4200" dirty="0" smtClean="0">
                <a:latin typeface="Comic Sans MS" panose="030F0702030302020204" pitchFamily="66" charset="0"/>
              </a:rPr>
              <a:t> offering</a:t>
            </a:r>
            <a:r>
              <a:rPr lang="en-GB" sz="4200" dirty="0">
                <a:latin typeface="Comic Sans MS" panose="030F0702030302020204" pitchFamily="66" charset="0"/>
              </a:rPr>
              <a:t> entertainment, exercise and activities to develop skills or help with memory. </a:t>
            </a:r>
          </a:p>
          <a:p>
            <a:endParaRPr lang="en-GB" dirty="0" smtClean="0"/>
          </a:p>
          <a:p>
            <a:endParaRPr lang="en-GB" dirty="0"/>
          </a:p>
        </p:txBody>
      </p:sp>
      <p:pic>
        <p:nvPicPr>
          <p:cNvPr id="1026" name="Picture 2" descr="c:\tempie\Content.IE5\O26WVGNT\MC9001572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19366" y="5452628"/>
            <a:ext cx="992958"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19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latin typeface="Comic Sans MS" panose="030F0702030302020204" pitchFamily="66" charset="0"/>
              </a:rPr>
              <a:t>How does home care link to the Psychosocial theories?</a:t>
            </a:r>
            <a:endParaRPr lang="en-GB"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GB" dirty="0">
                <a:solidFill>
                  <a:srgbClr val="7030A0"/>
                </a:solidFill>
                <a:latin typeface="Comic Sans MS" panose="030F0702030302020204" pitchFamily="66" charset="0"/>
              </a:rPr>
              <a:t>Activity </a:t>
            </a:r>
            <a:endParaRPr lang="en-GB" dirty="0" smtClean="0">
              <a:solidFill>
                <a:srgbClr val="7030A0"/>
              </a:solidFill>
              <a:latin typeface="Comic Sans MS" panose="030F0702030302020204" pitchFamily="66" charset="0"/>
            </a:endParaRPr>
          </a:p>
          <a:p>
            <a:pPr marL="0" indent="0">
              <a:buNone/>
            </a:pPr>
            <a:r>
              <a:rPr lang="en-GB" dirty="0" smtClean="0">
                <a:latin typeface="Comic Sans MS" panose="030F0702030302020204" pitchFamily="66" charset="0"/>
              </a:rPr>
              <a:t>– </a:t>
            </a:r>
            <a:r>
              <a:rPr lang="en-GB" dirty="0">
                <a:latin typeface="Comic Sans MS" panose="030F0702030302020204" pitchFamily="66" charset="0"/>
              </a:rPr>
              <a:t>provides assistance to maintain activity</a:t>
            </a:r>
            <a:r>
              <a:rPr lang="en-GB" dirty="0" smtClean="0">
                <a:latin typeface="Comic Sans MS" panose="030F0702030302020204" pitchFamily="66" charset="0"/>
              </a:rPr>
              <a:t>. </a:t>
            </a:r>
            <a:endParaRPr lang="en-GB" dirty="0">
              <a:latin typeface="Comic Sans MS" panose="030F0702030302020204" pitchFamily="66" charset="0"/>
            </a:endParaRPr>
          </a:p>
          <a:p>
            <a:pPr marL="0" indent="0">
              <a:buNone/>
            </a:pPr>
            <a:r>
              <a:rPr lang="en-GB" dirty="0" smtClean="0">
                <a:solidFill>
                  <a:srgbClr val="00B050"/>
                </a:solidFill>
                <a:latin typeface="Comic Sans MS" panose="030F0702030302020204" pitchFamily="66" charset="0"/>
              </a:rPr>
              <a:t>Disengagement</a:t>
            </a:r>
          </a:p>
          <a:p>
            <a:pPr marL="0" indent="0">
              <a:buNone/>
            </a:pPr>
            <a:r>
              <a:rPr lang="en-GB" dirty="0" smtClean="0">
                <a:latin typeface="Comic Sans MS" panose="030F0702030302020204" pitchFamily="66" charset="0"/>
              </a:rPr>
              <a:t>– </a:t>
            </a:r>
            <a:r>
              <a:rPr lang="en-GB" dirty="0">
                <a:latin typeface="Comic Sans MS" panose="030F0702030302020204" pitchFamily="66" charset="0"/>
              </a:rPr>
              <a:t>contact with carers prevents isolation, provides limited social contact. </a:t>
            </a:r>
          </a:p>
        </p:txBody>
      </p:sp>
      <p:pic>
        <p:nvPicPr>
          <p:cNvPr id="4"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501317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4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latin typeface="Comic Sans MS" pitchFamily="66" charset="0"/>
              </a:rPr>
              <a:t>Difficulties of Home Care</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Families may find it difficult to provide support – Discuss why this may be so?</a:t>
            </a:r>
          </a:p>
          <a:p>
            <a:pPr marL="0" indent="0">
              <a:buNone/>
            </a:pPr>
            <a:endParaRPr lang="en-GB" dirty="0" smtClean="0">
              <a:latin typeface="Comic Sans MS" pitchFamily="66" charset="0"/>
            </a:endParaRPr>
          </a:p>
          <a:p>
            <a:r>
              <a:rPr lang="en-GB" dirty="0">
                <a:latin typeface="Comic Sans MS" pitchFamily="66" charset="0"/>
              </a:rPr>
              <a:t>Social Services support </a:t>
            </a:r>
            <a:r>
              <a:rPr lang="en-GB" dirty="0" smtClean="0">
                <a:latin typeface="Comic Sans MS" pitchFamily="66" charset="0"/>
              </a:rPr>
              <a:t>– this may be limited due to the problems of providing care the a growing elderly population</a:t>
            </a:r>
            <a:endParaRPr lang="en-GB" dirty="0">
              <a:latin typeface="Comic Sans MS" pitchFamily="66" charset="0"/>
              <a:hlinkClick r:id="rId2"/>
            </a:endParaRPr>
          </a:p>
          <a:p>
            <a:endParaRPr lang="en-GB" dirty="0" smtClean="0"/>
          </a:p>
          <a:p>
            <a:endParaRPr lang="en-GB" dirty="0"/>
          </a:p>
          <a:p>
            <a:endParaRPr lang="en-GB" dirty="0" smtClean="0"/>
          </a:p>
          <a:p>
            <a:endParaRPr lang="en-GB" dirty="0"/>
          </a:p>
          <a:p>
            <a:endParaRPr lang="en-GB" dirty="0"/>
          </a:p>
        </p:txBody>
      </p:sp>
      <p:pic>
        <p:nvPicPr>
          <p:cNvPr id="4" name="Picture 3" descr="c:\tempie\Content.IE5\29C2REHA\MC9003118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33265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97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4000" dirty="0">
                <a:solidFill>
                  <a:srgbClr val="FF0000"/>
                </a:solidFill>
                <a:latin typeface="Comic Sans MS" panose="030F0702030302020204" pitchFamily="66" charset="0"/>
              </a:rPr>
              <a:t>How does </a:t>
            </a:r>
            <a:r>
              <a:rPr lang="en-GB" sz="4000" dirty="0" smtClean="0">
                <a:solidFill>
                  <a:srgbClr val="FF0000"/>
                </a:solidFill>
                <a:latin typeface="Comic Sans MS" panose="030F0702030302020204" pitchFamily="66" charset="0"/>
              </a:rPr>
              <a:t>Sheltered housing </a:t>
            </a:r>
            <a:r>
              <a:rPr lang="en-GB" sz="4000" dirty="0">
                <a:solidFill>
                  <a:srgbClr val="FF0000"/>
                </a:solidFill>
                <a:latin typeface="Comic Sans MS" panose="030F0702030302020204" pitchFamily="66" charset="0"/>
              </a:rPr>
              <a:t>link to the Psychosocial theories</a:t>
            </a:r>
            <a:r>
              <a:rPr lang="en-GB" sz="4000" dirty="0" smtClean="0">
                <a:solidFill>
                  <a:srgbClr val="FF0000"/>
                </a:solidFill>
                <a:latin typeface="Comic Sans MS" panose="030F0702030302020204" pitchFamily="66" charset="0"/>
              </a:rPr>
              <a:t>?</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r>
              <a:rPr lang="en-GB" dirty="0" smtClean="0">
                <a:solidFill>
                  <a:srgbClr val="7030A0"/>
                </a:solidFill>
                <a:latin typeface="Comic Sans MS" panose="030F0702030302020204" pitchFamily="66" charset="0"/>
              </a:rPr>
              <a:t>Activity  theory </a:t>
            </a:r>
          </a:p>
          <a:p>
            <a:pPr marL="0" indent="0">
              <a:buNone/>
            </a:pPr>
            <a:r>
              <a:rPr lang="en-GB" dirty="0" smtClean="0">
                <a:latin typeface="Comic Sans MS" panose="030F0702030302020204" pitchFamily="66" charset="0"/>
              </a:rPr>
              <a:t>– enables person to remain independent but provides support if required. Prevents isolation.</a:t>
            </a:r>
          </a:p>
          <a:p>
            <a:r>
              <a:rPr lang="en-GB" dirty="0" smtClean="0">
                <a:solidFill>
                  <a:srgbClr val="00B050"/>
                </a:solidFill>
                <a:latin typeface="Comic Sans MS" panose="030F0702030302020204" pitchFamily="66" charset="0"/>
              </a:rPr>
              <a:t>Disengagement </a:t>
            </a:r>
            <a:r>
              <a:rPr lang="en-GB" dirty="0" smtClean="0">
                <a:latin typeface="Comic Sans MS" panose="030F0702030302020204" pitchFamily="66" charset="0"/>
              </a:rPr>
              <a:t> </a:t>
            </a:r>
          </a:p>
          <a:p>
            <a:pPr>
              <a:buFontTx/>
              <a:buChar char="-"/>
            </a:pPr>
            <a:r>
              <a:rPr lang="en-GB" dirty="0" smtClean="0">
                <a:latin typeface="Comic Sans MS" panose="030F0702030302020204" pitchFamily="66" charset="0"/>
              </a:rPr>
              <a:t>Reduced as living in a community with social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support if required- allows choice in the degree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of social activity</a:t>
            </a:r>
            <a:r>
              <a:rPr lang="en-GB" dirty="0">
                <a:latin typeface="Comic Sans MS" panose="030F0702030302020204" pitchFamily="66" charset="0"/>
              </a:rPr>
              <a:t>.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May </a:t>
            </a:r>
            <a:r>
              <a:rPr lang="en-GB" dirty="0">
                <a:latin typeface="Comic Sans MS" panose="030F0702030302020204" pitchFamily="66" charset="0"/>
              </a:rPr>
              <a:t>involve moving away from friends. </a:t>
            </a:r>
            <a:r>
              <a:rPr lang="en-GB" dirty="0" smtClean="0">
                <a:latin typeface="Comic Sans MS" panose="030F0702030302020204" pitchFamily="66" charset="0"/>
              </a:rPr>
              <a:t>If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have </a:t>
            </a:r>
            <a:r>
              <a:rPr lang="en-GB" dirty="0">
                <a:latin typeface="Comic Sans MS" panose="030F0702030302020204" pitchFamily="66" charset="0"/>
              </a:rPr>
              <a:t>to move area may loss contact </a:t>
            </a:r>
            <a:r>
              <a:rPr lang="en-GB" dirty="0" smtClean="0">
                <a:latin typeface="Comic Sans MS" panose="030F0702030302020204" pitchFamily="66" charset="0"/>
              </a:rPr>
              <a:t>with</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social </a:t>
            </a:r>
            <a:r>
              <a:rPr lang="en-GB" dirty="0">
                <a:latin typeface="Comic Sans MS" panose="030F0702030302020204" pitchFamily="66" charset="0"/>
              </a:rPr>
              <a:t>network – </a:t>
            </a:r>
            <a:r>
              <a:rPr lang="en-GB" dirty="0" err="1">
                <a:latin typeface="Comic Sans MS" panose="030F0702030302020204" pitchFamily="66" charset="0"/>
              </a:rPr>
              <a:t>eg</a:t>
            </a:r>
            <a:r>
              <a:rPr lang="en-GB" dirty="0">
                <a:latin typeface="Comic Sans MS" panose="030F0702030302020204" pitchFamily="66" charset="0"/>
              </a:rPr>
              <a:t> church, clubs.</a:t>
            </a:r>
            <a:endParaRPr lang="en-GB" dirty="0">
              <a:solidFill>
                <a:srgbClr val="FF0000"/>
              </a:solidFill>
              <a:latin typeface="Comic Sans MS"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p:txBody>
      </p:sp>
      <p:pic>
        <p:nvPicPr>
          <p:cNvPr id="4"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5613269"/>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57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698934"/>
          </a:xfrm>
        </p:spPr>
        <p:txBody>
          <a:bodyPr>
            <a:normAutofit fontScale="90000"/>
          </a:bodyPr>
          <a:lstStyle/>
          <a:p>
            <a:r>
              <a:rPr lang="en-GB" b="1" dirty="0" smtClean="0">
                <a:latin typeface="Comic Sans MS" pitchFamily="66" charset="0"/>
              </a:rPr>
              <a:t>Ageing &amp; Health &amp; Social Care Provision </a:t>
            </a: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How psychosocial theories of ageing impact.</a:t>
            </a:r>
            <a:endParaRPr lang="en-GB" dirty="0">
              <a:latin typeface="Comic Sans MS" pitchFamily="66" charset="0"/>
            </a:endParaRPr>
          </a:p>
        </p:txBody>
      </p:sp>
      <p:sp>
        <p:nvSpPr>
          <p:cNvPr id="5" name="Subtitle 4"/>
          <p:cNvSpPr>
            <a:spLocks noGrp="1"/>
          </p:cNvSpPr>
          <p:nvPr>
            <p:ph type="subTitle" idx="1"/>
          </p:nvPr>
        </p:nvSpPr>
        <p:spPr>
          <a:xfrm>
            <a:off x="1385122" y="4862277"/>
            <a:ext cx="6400800" cy="1752600"/>
          </a:xfrm>
        </p:spPr>
        <p:txBody>
          <a:bodyPr/>
          <a:lstStyle/>
          <a:p>
            <a:pPr algn="l"/>
            <a:r>
              <a:rPr lang="en-GB" sz="2800" dirty="0" smtClean="0">
                <a:latin typeface="Comic Sans MS" panose="030F0702030302020204" pitchFamily="66" charset="0"/>
              </a:rPr>
              <a:t>This power point &amp; the activities will assist you in completing unit 4, M2 &amp; D2.</a:t>
            </a:r>
          </a:p>
          <a:p>
            <a:pPr algn="l"/>
            <a:endParaRPr lang="en-GB" dirty="0">
              <a:latin typeface="Comic Sans MS" panose="030F0702030302020204" pitchFamily="66" charset="0"/>
            </a:endParaRPr>
          </a:p>
        </p:txBody>
      </p:sp>
      <p:pic>
        <p:nvPicPr>
          <p:cNvPr id="1027" name="Picture 3" descr="C:\Users\annh\AppData\Local\Microsoft\Windows\Temporary Internet Files\Content.IE5\SBLJW7E1\MC90015604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29971"/>
            <a:ext cx="1101852" cy="18004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nnh\AppData\Local\Microsoft\Windows\Temporary Internet Files\Content.IE5\OD7SXGT5\MC9001549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83983" y="329971"/>
            <a:ext cx="1176833" cy="183337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nnh\AppData\Local\Microsoft\Windows\Temporary Internet Files\Content.IE5\SBLJW7E1\MC90007128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8384" y="-7702"/>
            <a:ext cx="3087232" cy="2138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048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4000" dirty="0">
                <a:solidFill>
                  <a:srgbClr val="FF0000"/>
                </a:solidFill>
                <a:latin typeface="Comic Sans MS" panose="030F0702030302020204" pitchFamily="66" charset="0"/>
              </a:rPr>
              <a:t>How does </a:t>
            </a:r>
            <a:r>
              <a:rPr lang="en-GB" sz="4000" dirty="0" smtClean="0">
                <a:solidFill>
                  <a:srgbClr val="FF0000"/>
                </a:solidFill>
                <a:latin typeface="Comic Sans MS" panose="030F0702030302020204" pitchFamily="66" charset="0"/>
              </a:rPr>
              <a:t>residential </a:t>
            </a:r>
            <a:r>
              <a:rPr lang="en-GB" sz="4000" dirty="0">
                <a:solidFill>
                  <a:srgbClr val="FF0000"/>
                </a:solidFill>
                <a:latin typeface="Comic Sans MS" panose="030F0702030302020204" pitchFamily="66" charset="0"/>
              </a:rPr>
              <a:t>care link to the Psychosocial </a:t>
            </a:r>
            <a:r>
              <a:rPr lang="en-GB" sz="4000" dirty="0" smtClean="0">
                <a:solidFill>
                  <a:srgbClr val="FF0000"/>
                </a:solidFill>
                <a:latin typeface="Comic Sans MS" panose="030F0702030302020204" pitchFamily="66" charset="0"/>
              </a:rPr>
              <a:t>theories?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sz="3800" dirty="0">
                <a:solidFill>
                  <a:srgbClr val="FF0000"/>
                </a:solidFill>
                <a:latin typeface="Comic Sans MS" panose="030F0702030302020204" pitchFamily="66" charset="0"/>
                <a:hlinkClick r:id="rId2"/>
              </a:rPr>
              <a:t>https://</a:t>
            </a:r>
            <a:r>
              <a:rPr lang="en-GB" sz="3800" dirty="0" smtClean="0">
                <a:solidFill>
                  <a:srgbClr val="FF0000"/>
                </a:solidFill>
                <a:latin typeface="Comic Sans MS" panose="030F0702030302020204" pitchFamily="66" charset="0"/>
                <a:hlinkClick r:id="rId2"/>
              </a:rPr>
              <a:t>www.youtube.com/watch?v=UfoSv_MCRBo</a:t>
            </a:r>
            <a:endParaRPr lang="en-GB" sz="3800" dirty="0" smtClean="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r>
              <a:rPr lang="en-GB" sz="4400" dirty="0" smtClean="0">
                <a:solidFill>
                  <a:srgbClr val="7030A0"/>
                </a:solidFill>
                <a:latin typeface="Comic Sans MS" panose="030F0702030302020204" pitchFamily="66" charset="0"/>
              </a:rPr>
              <a:t>Activity Theory </a:t>
            </a:r>
          </a:p>
          <a:p>
            <a:pPr marL="0" indent="0">
              <a:buNone/>
            </a:pPr>
            <a:r>
              <a:rPr lang="en-GB" sz="4400" dirty="0" smtClean="0">
                <a:latin typeface="Comic Sans MS" panose="030F0702030302020204" pitchFamily="66" charset="0"/>
              </a:rPr>
              <a:t>– provision of events - include </a:t>
            </a:r>
            <a:r>
              <a:rPr lang="en-GB" sz="4400" dirty="0">
                <a:latin typeface="Comic Sans MS" panose="030F0702030302020204" pitchFamily="66" charset="0"/>
              </a:rPr>
              <a:t>games </a:t>
            </a:r>
            <a:r>
              <a:rPr lang="en-GB" sz="4400" dirty="0" smtClean="0">
                <a:latin typeface="Comic Sans MS" panose="030F0702030302020204" pitchFamily="66" charset="0"/>
              </a:rPr>
              <a:t>such </a:t>
            </a:r>
            <a:r>
              <a:rPr lang="en-GB" sz="4400" dirty="0">
                <a:latin typeface="Comic Sans MS" panose="030F0702030302020204" pitchFamily="66" charset="0"/>
              </a:rPr>
              <a:t>as bingo, day outings, memory games etc. All of these active provisions will benefit the residents as they keep them engaged and stimulated as they may not use their mental ability in their day to day life. The outcome can give elderly individuals a sense of accomplishment whilst taking part in these tasks. </a:t>
            </a:r>
            <a:br>
              <a:rPr lang="en-GB" sz="4400" dirty="0">
                <a:latin typeface="Comic Sans MS" panose="030F0702030302020204" pitchFamily="66" charset="0"/>
              </a:rPr>
            </a:br>
            <a:r>
              <a:rPr lang="en-GB" sz="4400" dirty="0" smtClean="0">
                <a:latin typeface="Comic Sans MS" panose="030F0702030302020204" pitchFamily="66" charset="0"/>
                <a:hlinkClick r:id="rId3"/>
              </a:rPr>
              <a:t>http</a:t>
            </a:r>
            <a:r>
              <a:rPr lang="en-GB" sz="4400" dirty="0">
                <a:latin typeface="Comic Sans MS" panose="030F0702030302020204" pitchFamily="66" charset="0"/>
                <a:hlinkClick r:id="rId3"/>
              </a:rPr>
              <a:t>://</a:t>
            </a:r>
            <a:r>
              <a:rPr lang="en-GB" sz="4400" dirty="0" smtClean="0">
                <a:latin typeface="Comic Sans MS" panose="030F0702030302020204" pitchFamily="66" charset="0"/>
                <a:hlinkClick r:id="rId3"/>
              </a:rPr>
              <a:t>www.bbc.co.uk/learningzone/clips/computer-games-for-the-elderly/7333.html</a:t>
            </a:r>
            <a:r>
              <a:rPr lang="en-GB" sz="4400" dirty="0" smtClean="0">
                <a:latin typeface="Comic Sans MS" panose="030F0702030302020204" pitchFamily="66" charset="0"/>
              </a:rPr>
              <a:t> </a:t>
            </a:r>
          </a:p>
          <a:p>
            <a:endParaRPr lang="en-GB" sz="4400" dirty="0" smtClean="0">
              <a:latin typeface="Comic Sans MS" panose="030F0702030302020204" pitchFamily="66" charset="0"/>
            </a:endParaRPr>
          </a:p>
        </p:txBody>
      </p:sp>
      <p:pic>
        <p:nvPicPr>
          <p:cNvPr id="4" name="Picture 3" descr="c:\tempie\Content.IE5\29C2REHA\MC9003118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2" y="529090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01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solidFill>
                  <a:srgbClr val="00B050"/>
                </a:solidFill>
                <a:latin typeface="Comic Sans MS" panose="030F0702030302020204" pitchFamily="66" charset="0"/>
              </a:rPr>
              <a:t>Disengagement Theory </a:t>
            </a:r>
            <a:endParaRPr lang="en-GB" dirty="0" smtClean="0">
              <a:solidFill>
                <a:srgbClr val="00B050"/>
              </a:solidFill>
              <a:latin typeface="Comic Sans MS" panose="030F0702030302020204" pitchFamily="66" charset="0"/>
            </a:endParaRPr>
          </a:p>
          <a:p>
            <a:pPr marL="0" indent="0">
              <a:buNone/>
            </a:pPr>
            <a:r>
              <a:rPr lang="en-GB" dirty="0" smtClean="0">
                <a:latin typeface="Comic Sans MS" panose="030F0702030302020204" pitchFamily="66" charset="0"/>
              </a:rPr>
              <a:t>– </a:t>
            </a:r>
            <a:r>
              <a:rPr lang="en-GB" sz="2800" dirty="0">
                <a:latin typeface="Comic Sans MS" panose="030F0702030302020204" pitchFamily="66" charset="0"/>
              </a:rPr>
              <a:t>residents have to option to participate. </a:t>
            </a:r>
            <a:endParaRPr lang="en-GB" sz="2800" dirty="0" smtClean="0">
              <a:latin typeface="Comic Sans MS" panose="030F0702030302020204" pitchFamily="66" charset="0"/>
            </a:endParaRP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Homes try </a:t>
            </a:r>
            <a:r>
              <a:rPr lang="en-GB" sz="2800" dirty="0">
                <a:latin typeface="Comic Sans MS" panose="030F0702030302020204" pitchFamily="66" charset="0"/>
              </a:rPr>
              <a:t>to retain contact with family,  </a:t>
            </a:r>
            <a:endParaRPr lang="en-GB" sz="2800" dirty="0" smtClean="0">
              <a:latin typeface="Comic Sans MS" panose="030F0702030302020204" pitchFamily="66" charset="0"/>
            </a:endParaRP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friends </a:t>
            </a:r>
            <a:r>
              <a:rPr lang="en-GB" sz="2800" dirty="0">
                <a:latin typeface="Comic Sans MS" panose="030F0702030302020204" pitchFamily="66" charset="0"/>
              </a:rPr>
              <a:t>and the community – opportunities </a:t>
            </a:r>
            <a:r>
              <a:rPr lang="en-GB" sz="2800" dirty="0" smtClean="0">
                <a:latin typeface="Comic Sans MS" panose="030F0702030302020204" pitchFamily="66" charset="0"/>
              </a:rPr>
              <a:t>to</a:t>
            </a: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attend </a:t>
            </a:r>
            <a:r>
              <a:rPr lang="en-GB" sz="2800" dirty="0">
                <a:latin typeface="Comic Sans MS" panose="030F0702030302020204" pitchFamily="66" charset="0"/>
              </a:rPr>
              <a:t>church, outings.</a:t>
            </a:r>
          </a:p>
          <a:p>
            <a:pPr marL="0" indent="0">
              <a:buNone/>
            </a:pPr>
            <a:r>
              <a:rPr lang="en-GB" sz="2800" dirty="0" smtClean="0">
                <a:latin typeface="Comic Sans MS" panose="030F0702030302020204" pitchFamily="66" charset="0"/>
              </a:rPr>
              <a:t>   Negative </a:t>
            </a:r>
            <a:r>
              <a:rPr lang="en-GB" sz="2800" dirty="0">
                <a:latin typeface="Comic Sans MS" panose="030F0702030302020204" pitchFamily="66" charset="0"/>
              </a:rPr>
              <a:t>effect – Family &amp; friends </a:t>
            </a:r>
            <a:r>
              <a:rPr lang="en-GB" sz="2800" dirty="0" smtClean="0">
                <a:latin typeface="Comic Sans MS" panose="030F0702030302020204" pitchFamily="66" charset="0"/>
              </a:rPr>
              <a:t>may</a:t>
            </a: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reduce </a:t>
            </a:r>
            <a:r>
              <a:rPr lang="en-GB" sz="2800" dirty="0">
                <a:latin typeface="Comic Sans MS" panose="030F0702030302020204" pitchFamily="66" charset="0"/>
              </a:rPr>
              <a:t>their </a:t>
            </a:r>
            <a:r>
              <a:rPr lang="en-GB" sz="2800" dirty="0" smtClean="0">
                <a:latin typeface="Comic Sans MS" panose="030F0702030302020204" pitchFamily="66" charset="0"/>
              </a:rPr>
              <a:t>visits over </a:t>
            </a:r>
            <a:r>
              <a:rPr lang="en-GB" sz="2800" dirty="0">
                <a:latin typeface="Comic Sans MS" panose="030F0702030302020204" pitchFamily="66" charset="0"/>
              </a:rPr>
              <a:t>time.</a:t>
            </a:r>
          </a:p>
          <a:p>
            <a:endParaRPr lang="en-GB" dirty="0"/>
          </a:p>
        </p:txBody>
      </p:sp>
    </p:spTree>
    <p:extLst>
      <p:ext uri="{BB962C8B-B14F-4D97-AF65-F5344CB8AC3E}">
        <p14:creationId xmlns:p14="http://schemas.microsoft.com/office/powerpoint/2010/main" val="282838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Useful articles</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a:latin typeface="Comic Sans MS" pitchFamily="66" charset="0"/>
                <a:hlinkClick r:id="rId2"/>
              </a:rPr>
              <a:t>http://</a:t>
            </a:r>
            <a:r>
              <a:rPr lang="en-GB" dirty="0" smtClean="0">
                <a:latin typeface="Comic Sans MS" pitchFamily="66" charset="0"/>
                <a:hlinkClick r:id="rId2"/>
              </a:rPr>
              <a:t>homepages.uwp.edu/takata/dearhabermas/powell01bk.html</a:t>
            </a:r>
            <a:r>
              <a:rPr lang="en-GB" dirty="0" smtClean="0">
                <a:latin typeface="Comic Sans MS" pitchFamily="66" charset="0"/>
              </a:rPr>
              <a:t> </a:t>
            </a:r>
          </a:p>
          <a:p>
            <a:r>
              <a:rPr lang="en-GB" dirty="0">
                <a:latin typeface="Comic Sans MS" pitchFamily="66" charset="0"/>
                <a:hlinkClick r:id="rId3"/>
              </a:rPr>
              <a:t>http://www.bbc.co.uk/news/business-24629576</a:t>
            </a:r>
            <a:endParaRPr lang="en-GB" dirty="0"/>
          </a:p>
        </p:txBody>
      </p:sp>
    </p:spTree>
    <p:extLst>
      <p:ext uri="{BB962C8B-B14F-4D97-AF65-F5344CB8AC3E}">
        <p14:creationId xmlns:p14="http://schemas.microsoft.com/office/powerpoint/2010/main" val="2820789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latin typeface="Comic Sans MS" panose="030F0702030302020204" pitchFamily="66" charset="0"/>
              </a:rPr>
              <a:t>At what age do people retire from work?</a:t>
            </a:r>
            <a:endParaRPr lang="en-GB" dirty="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3140968"/>
            <a:ext cx="1728192" cy="2497460"/>
          </a:xfrm>
          <a:prstGeom prst="rect">
            <a:avLst/>
          </a:prstGeom>
        </p:spPr>
      </p:pic>
      <p:sp>
        <p:nvSpPr>
          <p:cNvPr id="3" name="Content Placeholder 2"/>
          <p:cNvSpPr>
            <a:spLocks noGrp="1"/>
          </p:cNvSpPr>
          <p:nvPr>
            <p:ph idx="1"/>
          </p:nvPr>
        </p:nvSpPr>
        <p:spPr>
          <a:xfrm>
            <a:off x="457200" y="1600200"/>
            <a:ext cx="8229600" cy="4781128"/>
          </a:xfrm>
        </p:spPr>
        <p:txBody>
          <a:bodyPr>
            <a:normAutofit/>
          </a:bodyPr>
          <a:lstStyle/>
          <a:p>
            <a:pPr marL="0" indent="0">
              <a:buNone/>
            </a:pPr>
            <a:r>
              <a:rPr lang="en-GB" sz="3000" dirty="0">
                <a:latin typeface="Comic Sans MS" panose="030F0702030302020204" pitchFamily="66" charset="0"/>
              </a:rPr>
              <a:t>From 1 October 2011, employers </a:t>
            </a:r>
            <a:r>
              <a:rPr lang="en-GB" sz="3000" dirty="0" smtClean="0">
                <a:latin typeface="Comic Sans MS" panose="030F0702030302020204" pitchFamily="66" charset="0"/>
              </a:rPr>
              <a:t>can no longer force employees to retire at the age of 65.</a:t>
            </a:r>
            <a:r>
              <a:rPr lang="en-GB" sz="3000" dirty="0">
                <a:latin typeface="Comic Sans MS" pitchFamily="66" charset="0"/>
              </a:rPr>
              <a:t> </a:t>
            </a:r>
            <a:endParaRPr lang="en-GB" sz="3000" dirty="0" smtClean="0">
              <a:latin typeface="Comic Sans MS" pitchFamily="66" charset="0"/>
            </a:endParaRPr>
          </a:p>
          <a:p>
            <a:pPr marL="0" indent="0">
              <a:buNone/>
            </a:pPr>
            <a:r>
              <a:rPr lang="en-GB" sz="3000" dirty="0" smtClean="0">
                <a:latin typeface="Comic Sans MS" pitchFamily="66" charset="0"/>
              </a:rPr>
              <a:t>Not </a:t>
            </a:r>
            <a:r>
              <a:rPr lang="en-GB" sz="3000" dirty="0">
                <a:latin typeface="Comic Sans MS" pitchFamily="66" charset="0"/>
              </a:rPr>
              <a:t>everyone will retire</a:t>
            </a:r>
            <a:r>
              <a:rPr lang="en-GB" sz="3000" dirty="0" smtClean="0">
                <a:latin typeface="Comic Sans MS" pitchFamily="66" charset="0"/>
              </a:rPr>
              <a:t>.</a:t>
            </a:r>
          </a:p>
          <a:p>
            <a:pPr marL="0" indent="0">
              <a:buNone/>
            </a:pPr>
            <a:r>
              <a:rPr lang="en-GB" sz="2400" dirty="0">
                <a:latin typeface="Comic Sans MS" pitchFamily="66" charset="0"/>
                <a:hlinkClick r:id="rId3"/>
              </a:rPr>
              <a:t>https://</a:t>
            </a:r>
            <a:r>
              <a:rPr lang="en-GB" sz="2400" dirty="0" smtClean="0">
                <a:latin typeface="Comic Sans MS" pitchFamily="66" charset="0"/>
                <a:hlinkClick r:id="rId3"/>
              </a:rPr>
              <a:t>www.youtube.com/watch?v=yn0P3SPB22I</a:t>
            </a:r>
            <a:endParaRPr lang="en-GB" sz="2400" dirty="0" smtClean="0">
              <a:latin typeface="Comic Sans MS" pitchFamily="66" charset="0"/>
            </a:endParaRPr>
          </a:p>
          <a:p>
            <a:pPr marL="0" indent="0">
              <a:buNone/>
            </a:pPr>
            <a:r>
              <a:rPr lang="en-GB" dirty="0" smtClean="0">
                <a:solidFill>
                  <a:srgbClr val="FF0000"/>
                </a:solidFill>
                <a:latin typeface="Comic Sans MS" pitchFamily="66" charset="0"/>
              </a:rPr>
              <a:t>How do these changes link to the psychosocial theories of ageing?</a:t>
            </a:r>
          </a:p>
          <a:p>
            <a:pPr marL="0" indent="0">
              <a:buNone/>
            </a:pPr>
            <a:endParaRPr lang="en-GB" sz="2400" i="1" dirty="0" smtClean="0">
              <a:latin typeface="Comic Sans MS" pitchFamily="66" charset="0"/>
            </a:endParaRP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170329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Health &amp; Social Care</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0000" lnSpcReduction="20000"/>
          </a:bodyPr>
          <a:lstStyle/>
          <a:p>
            <a:r>
              <a:rPr lang="en-GB" dirty="0" smtClean="0">
                <a:latin typeface="Comic Sans MS" panose="030F0702030302020204" pitchFamily="66" charset="0"/>
              </a:rPr>
              <a:t>Health &amp; Social care services aim to provide the most appropriate care to meet individuals needs.</a:t>
            </a:r>
          </a:p>
          <a:p>
            <a:r>
              <a:rPr lang="en-GB" dirty="0" smtClean="0">
                <a:latin typeface="Comic Sans MS" panose="030F0702030302020204" pitchFamily="66" charset="0"/>
              </a:rPr>
              <a:t>Historically the two services were separate but there is now increasing overlap or integration of the two aspects of care.</a:t>
            </a:r>
            <a:r>
              <a:rPr lang="en-GB" b="1" dirty="0"/>
              <a:t> </a:t>
            </a:r>
            <a:endParaRPr lang="en-GB" b="1" dirty="0" smtClean="0"/>
          </a:p>
          <a:p>
            <a:r>
              <a:rPr lang="en-GB" b="1" dirty="0" smtClean="0">
                <a:latin typeface="Comic Sans MS" panose="030F0702030302020204" pitchFamily="66" charset="0"/>
              </a:rPr>
              <a:t>THE </a:t>
            </a:r>
            <a:r>
              <a:rPr lang="en-GB" b="1" dirty="0">
                <a:latin typeface="Comic Sans MS" panose="030F0702030302020204" pitchFamily="66" charset="0"/>
              </a:rPr>
              <a:t>SINGLE ASSESSMENT PROCESS (SAP) </a:t>
            </a:r>
            <a:r>
              <a:rPr lang="en-GB" dirty="0">
                <a:latin typeface="Comic Sans MS" panose="030F0702030302020204" pitchFamily="66" charset="0"/>
              </a:rPr>
              <a:t>was introduced in the National Service Framework for Older People (2001), </a:t>
            </a:r>
            <a:r>
              <a:rPr lang="en-GB" dirty="0">
                <a:latin typeface="Comic Sans MS" panose="030F0702030302020204" pitchFamily="66" charset="0"/>
                <a:hlinkClick r:id="rId2"/>
              </a:rPr>
              <a:t>Standard 2: person centred care</a:t>
            </a:r>
            <a:r>
              <a:rPr lang="en-GB" dirty="0">
                <a:latin typeface="Comic Sans MS" panose="030F0702030302020204" pitchFamily="66" charset="0"/>
              </a:rPr>
              <a:t>. </a:t>
            </a: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   Aims </a:t>
            </a:r>
            <a:r>
              <a:rPr lang="en-GB" dirty="0">
                <a:latin typeface="Comic Sans MS" panose="030F0702030302020204" pitchFamily="66" charset="0"/>
              </a:rPr>
              <a:t>to ensure that the NHS </a:t>
            </a:r>
            <a:r>
              <a:rPr lang="en-GB" dirty="0" smtClean="0">
                <a:latin typeface="Comic Sans MS" panose="030F0702030302020204" pitchFamily="66" charset="0"/>
              </a:rPr>
              <a:t>&amp; </a:t>
            </a:r>
            <a:r>
              <a:rPr lang="en-GB" dirty="0">
                <a:latin typeface="Comic Sans MS" panose="030F0702030302020204" pitchFamily="66" charset="0"/>
              </a:rPr>
              <a:t>social care </a:t>
            </a:r>
            <a:r>
              <a:rPr lang="en-GB" dirty="0" smtClean="0">
                <a:latin typeface="Comic Sans MS" panose="030F0702030302020204" pitchFamily="66" charset="0"/>
              </a:rPr>
              <a:t>services</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a:latin typeface="Comic Sans MS" panose="030F0702030302020204" pitchFamily="66" charset="0"/>
              </a:rPr>
              <a:t>treat older people as individuals and enable them </a:t>
            </a:r>
            <a:r>
              <a:rPr lang="en-GB" dirty="0" smtClean="0">
                <a:latin typeface="Comic Sans MS" panose="030F0702030302020204" pitchFamily="66" charset="0"/>
              </a:rPr>
              <a:t>to</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a:latin typeface="Comic Sans MS" panose="030F0702030302020204" pitchFamily="66" charset="0"/>
              </a:rPr>
              <a:t>make choices about their own care.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r>
            <a:br>
              <a:rPr lang="en-GB" dirty="0">
                <a:latin typeface="Comic Sans MS" panose="030F0702030302020204" pitchFamily="66" charset="0"/>
              </a:rPr>
            </a:br>
            <a:endParaRPr lang="en-GB" dirty="0" smtClean="0">
              <a:latin typeface="Comic Sans MS" panose="030F0702030302020204" pitchFamily="66" charset="0"/>
            </a:endParaRPr>
          </a:p>
          <a:p>
            <a:r>
              <a:rPr lang="en-GB" dirty="0">
                <a:latin typeface="Comic Sans MS" panose="030F0702030302020204" pitchFamily="66" charset="0"/>
                <a:hlinkClick r:id="rId3"/>
              </a:rPr>
              <a:t>https://</a:t>
            </a:r>
            <a:r>
              <a:rPr lang="en-GB" dirty="0" smtClean="0">
                <a:latin typeface="Comic Sans MS" panose="030F0702030302020204" pitchFamily="66" charset="0"/>
                <a:hlinkClick r:id="rId3"/>
              </a:rPr>
              <a:t>www.youtube.com/watch?v=GfaU-1VbM2k</a:t>
            </a:r>
            <a:endParaRPr lang="en-GB" dirty="0" smtClean="0">
              <a:latin typeface="Comic Sans MS" panose="030F0702030302020204" pitchFamily="66" charset="0"/>
            </a:endParaRPr>
          </a:p>
          <a:p>
            <a:endParaRPr lang="en-GB" dirty="0" smtClean="0">
              <a:latin typeface="Comic Sans MS" panose="030F0702030302020204" pitchFamily="66" charset="0"/>
            </a:endParaRPr>
          </a:p>
        </p:txBody>
      </p:sp>
    </p:spTree>
    <p:extLst>
      <p:ext uri="{BB962C8B-B14F-4D97-AF65-F5344CB8AC3E}">
        <p14:creationId xmlns:p14="http://schemas.microsoft.com/office/powerpoint/2010/main" val="385772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dirty="0" smtClean="0">
                <a:solidFill>
                  <a:srgbClr val="FF0000"/>
                </a:solidFill>
                <a:latin typeface="Comic Sans MS" panose="030F0702030302020204" pitchFamily="66" charset="0"/>
              </a:rPr>
              <a:t>How is this care provided?</a:t>
            </a:r>
            <a:br>
              <a:rPr lang="en-GB" dirty="0" smtClean="0">
                <a:solidFill>
                  <a:srgbClr val="FF0000"/>
                </a:solidFill>
                <a:latin typeface="Comic Sans MS" panose="030F0702030302020204" pitchFamily="66" charset="0"/>
              </a:rPr>
            </a:br>
            <a:endParaRPr lang="en-GB" sz="2700" dirty="0">
              <a:latin typeface="Comic Sans MS" panose="030F0702030302020204" pitchFamily="66" charset="0"/>
            </a:endParaRPr>
          </a:p>
        </p:txBody>
      </p:sp>
      <p:sp>
        <p:nvSpPr>
          <p:cNvPr id="3" name="Content Placeholder 2"/>
          <p:cNvSpPr>
            <a:spLocks noGrp="1"/>
          </p:cNvSpPr>
          <p:nvPr>
            <p:ph sz="half" idx="1"/>
          </p:nvPr>
        </p:nvSpPr>
        <p:spPr>
          <a:xfrm>
            <a:off x="457200" y="1987100"/>
            <a:ext cx="4038600" cy="4610252"/>
          </a:xfrm>
        </p:spPr>
        <p:txBody>
          <a:bodyPr>
            <a:normAutofit fontScale="62500" lnSpcReduction="20000"/>
          </a:bodyPr>
          <a:lstStyle/>
          <a:p>
            <a:pPr marL="0" indent="0">
              <a:buNone/>
            </a:pPr>
            <a:r>
              <a:rPr lang="en-GB" sz="3200" dirty="0" smtClean="0">
                <a:solidFill>
                  <a:srgbClr val="FF0000"/>
                </a:solidFill>
                <a:latin typeface="Comic Sans MS" panose="030F0702030302020204" pitchFamily="66" charset="0"/>
              </a:rPr>
              <a:t>Health Care</a:t>
            </a:r>
          </a:p>
          <a:p>
            <a:pPr marL="0" indent="0">
              <a:buNone/>
            </a:pPr>
            <a:r>
              <a:rPr lang="en-GB" sz="3200" i="1" dirty="0"/>
              <a:t>Health care provision” means the provision of health care services as part of the comprehensive health service in England continued under section 1(1) of the National Health Service Act 2006.</a:t>
            </a:r>
            <a:r>
              <a:rPr lang="en-GB" sz="3200" dirty="0"/>
              <a:t> </a:t>
            </a:r>
          </a:p>
          <a:p>
            <a:pPr marL="0" indent="0">
              <a:buNone/>
            </a:pPr>
            <a:r>
              <a:rPr lang="en-GB" sz="3200" dirty="0" smtClean="0">
                <a:latin typeface="Comic Sans MS" panose="030F0702030302020204" pitchFamily="66" charset="0"/>
              </a:rPr>
              <a:t>Funded by the </a:t>
            </a:r>
            <a:r>
              <a:rPr lang="en-GB" sz="3200" dirty="0">
                <a:latin typeface="Comic Sans MS" panose="030F0702030302020204" pitchFamily="66" charset="0"/>
              </a:rPr>
              <a:t>Department of Health </a:t>
            </a: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Provided </a:t>
            </a:r>
            <a:r>
              <a:rPr lang="en-GB" sz="3200" dirty="0">
                <a:latin typeface="Comic Sans MS" panose="030F0702030302020204" pitchFamily="66" charset="0"/>
              </a:rPr>
              <a:t>directly or indirectly by the NHS</a:t>
            </a:r>
            <a:r>
              <a:rPr lang="en-GB" sz="3200" dirty="0" smtClean="0">
                <a:latin typeface="Comic Sans MS" panose="030F0702030302020204" pitchFamily="66" charset="0"/>
              </a:rPr>
              <a:t>.</a:t>
            </a:r>
          </a:p>
          <a:p>
            <a:pPr marL="0" indent="0">
              <a:buNone/>
            </a:pP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This health care system meets people health needs although dental, optical and prescription are paid for unless a person is under 18 or elderly.</a:t>
            </a:r>
          </a:p>
          <a:p>
            <a:pPr marL="0" indent="0">
              <a:buNone/>
            </a:pPr>
            <a:endParaRPr lang="en-GB" dirty="0">
              <a:latin typeface="Comic Sans MS" panose="030F0702030302020204" pitchFamily="66" charset="0"/>
            </a:endParaRPr>
          </a:p>
        </p:txBody>
      </p:sp>
      <p:sp>
        <p:nvSpPr>
          <p:cNvPr id="4" name="Content Placeholder 3"/>
          <p:cNvSpPr>
            <a:spLocks noGrp="1"/>
          </p:cNvSpPr>
          <p:nvPr>
            <p:ph sz="half" idx="2"/>
          </p:nvPr>
        </p:nvSpPr>
        <p:spPr>
          <a:xfrm>
            <a:off x="4582939" y="2003641"/>
            <a:ext cx="4038600" cy="4593711"/>
          </a:xfrm>
        </p:spPr>
        <p:txBody>
          <a:bodyPr>
            <a:normAutofit fontScale="62500" lnSpcReduction="20000"/>
          </a:bodyPr>
          <a:lstStyle/>
          <a:p>
            <a:pPr marL="0" indent="0">
              <a:buNone/>
            </a:pPr>
            <a:r>
              <a:rPr lang="en-GB" sz="3200" dirty="0">
                <a:solidFill>
                  <a:srgbClr val="0070C0"/>
                </a:solidFill>
                <a:latin typeface="Comic Sans MS" panose="030F0702030302020204" pitchFamily="66" charset="0"/>
              </a:rPr>
              <a:t>Social Care </a:t>
            </a:r>
            <a:endParaRPr lang="en-GB" sz="3200" dirty="0" smtClean="0">
              <a:solidFill>
                <a:srgbClr val="0070C0"/>
              </a:solidFill>
              <a:latin typeface="Comic Sans MS" panose="030F0702030302020204" pitchFamily="66" charset="0"/>
            </a:endParaRPr>
          </a:p>
          <a:p>
            <a:pPr marL="0" indent="0">
              <a:buNone/>
            </a:pPr>
            <a:r>
              <a:rPr lang="en-GB" sz="3200" i="1" dirty="0"/>
              <a:t>Social care provision” means the provision made by a local authority in the exercise of its social services functions.</a:t>
            </a:r>
          </a:p>
          <a:p>
            <a:pPr marL="0" indent="0">
              <a:buNone/>
            </a:pPr>
            <a:r>
              <a:rPr lang="en-GB" sz="3200" dirty="0" smtClean="0">
                <a:latin typeface="Comic Sans MS" panose="030F0702030302020204" pitchFamily="66" charset="0"/>
              </a:rPr>
              <a:t>Funded through </a:t>
            </a:r>
            <a:r>
              <a:rPr lang="en-GB" sz="3200" dirty="0">
                <a:latin typeface="Comic Sans MS" panose="030F0702030302020204" pitchFamily="66" charset="0"/>
              </a:rPr>
              <a:t>Local </a:t>
            </a:r>
            <a:r>
              <a:rPr lang="en-GB" sz="3200" dirty="0" smtClean="0">
                <a:latin typeface="Comic Sans MS" panose="030F0702030302020204" pitchFamily="66" charset="0"/>
              </a:rPr>
              <a:t>authorities </a:t>
            </a:r>
          </a:p>
          <a:p>
            <a:pPr marL="0" indent="0">
              <a:buNone/>
            </a:pPr>
            <a:r>
              <a:rPr lang="en-GB" sz="3200" dirty="0">
                <a:latin typeface="Comic Sans MS" panose="030F0702030302020204" pitchFamily="66" charset="0"/>
              </a:rPr>
              <a:t>Some people need practical &amp;</a:t>
            </a:r>
            <a:r>
              <a:rPr lang="en-GB" sz="3200" dirty="0" smtClean="0">
                <a:latin typeface="Comic Sans MS" panose="030F0702030302020204" pitchFamily="66" charset="0"/>
              </a:rPr>
              <a:t> </a:t>
            </a:r>
            <a:r>
              <a:rPr lang="en-GB" sz="3200" dirty="0">
                <a:latin typeface="Comic Sans MS" panose="030F0702030302020204" pitchFamily="66" charset="0"/>
              </a:rPr>
              <a:t>emotional </a:t>
            </a:r>
            <a:r>
              <a:rPr lang="en-GB" sz="3200" dirty="0" smtClean="0">
                <a:latin typeface="Comic Sans MS" panose="030F0702030302020204" pitchFamily="66" charset="0"/>
              </a:rPr>
              <a:t>support </a:t>
            </a:r>
            <a:r>
              <a:rPr lang="en-GB" sz="3200" dirty="0">
                <a:latin typeface="Comic Sans MS" panose="030F0702030302020204" pitchFamily="66" charset="0"/>
              </a:rPr>
              <a:t>to lead an active life and do the everyday things that most of us take for granted. </a:t>
            </a: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The </a:t>
            </a:r>
            <a:r>
              <a:rPr lang="en-GB" sz="3200" dirty="0">
                <a:latin typeface="Comic Sans MS" panose="030F0702030302020204" pitchFamily="66" charset="0"/>
              </a:rPr>
              <a:t>social care system provides this support for those who need it to help them keep their independence and dignity</a:t>
            </a:r>
          </a:p>
          <a:p>
            <a:pPr marL="0" indent="0">
              <a:buNone/>
            </a:pPr>
            <a:endParaRPr lang="en-GB" dirty="0"/>
          </a:p>
          <a:p>
            <a:endParaRPr lang="en-GB" dirty="0"/>
          </a:p>
        </p:txBody>
      </p:sp>
      <p:sp>
        <p:nvSpPr>
          <p:cNvPr id="5" name="TextBox 4"/>
          <p:cNvSpPr txBox="1"/>
          <p:nvPr/>
        </p:nvSpPr>
        <p:spPr>
          <a:xfrm>
            <a:off x="587720" y="1340768"/>
            <a:ext cx="8120959" cy="646331"/>
          </a:xfrm>
          <a:prstGeom prst="rect">
            <a:avLst/>
          </a:prstGeom>
          <a:noFill/>
        </p:spPr>
        <p:txBody>
          <a:bodyPr wrap="square" rtlCol="0">
            <a:spAutoFit/>
          </a:bodyPr>
          <a:lstStyle/>
          <a:p>
            <a:pPr algn="ctr"/>
            <a:r>
              <a:rPr lang="en-GB" dirty="0">
                <a:latin typeface="Comic Sans MS" panose="030F0702030302020204" pitchFamily="66" charset="0"/>
              </a:rPr>
              <a:t>Most care is provided by the public sector and funded by taxes.</a:t>
            </a:r>
            <a:br>
              <a:rPr lang="en-GB" dirty="0">
                <a:latin typeface="Comic Sans MS" panose="030F0702030302020204" pitchFamily="66" charset="0"/>
              </a:rPr>
            </a:br>
            <a:endParaRPr lang="en-GB" dirty="0"/>
          </a:p>
        </p:txBody>
      </p:sp>
    </p:spTree>
    <p:extLst>
      <p:ext uri="{BB962C8B-B14F-4D97-AF65-F5344CB8AC3E}">
        <p14:creationId xmlns:p14="http://schemas.microsoft.com/office/powerpoint/2010/main" val="87742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Social Care Services for the Elderly</a:t>
            </a:r>
            <a:endParaRPr lang="en-GB"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2769151"/>
              </p:ext>
            </p:extLst>
          </p:nvPr>
        </p:nvGraphicFramePr>
        <p:xfrm>
          <a:off x="457200" y="1600201"/>
          <a:ext cx="8229600" cy="4133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8533" y="4437112"/>
            <a:ext cx="1944216" cy="1366506"/>
          </a:xfrm>
          <a:prstGeom prst="rect">
            <a:avLst/>
          </a:prstGeom>
        </p:spPr>
      </p:pic>
      <p:sp>
        <p:nvSpPr>
          <p:cNvPr id="6" name="TextBox 5"/>
          <p:cNvSpPr txBox="1"/>
          <p:nvPr/>
        </p:nvSpPr>
        <p:spPr>
          <a:xfrm>
            <a:off x="179512" y="6021288"/>
            <a:ext cx="8507288" cy="707886"/>
          </a:xfrm>
          <a:prstGeom prst="rect">
            <a:avLst/>
          </a:prstGeom>
          <a:noFill/>
        </p:spPr>
        <p:txBody>
          <a:bodyPr wrap="square" rtlCol="0">
            <a:spAutoFit/>
          </a:bodyPr>
          <a:lstStyle/>
          <a:p>
            <a:r>
              <a:rPr lang="en-GB" sz="2000" dirty="0" smtClean="0">
                <a:latin typeface="Comic Sans MS" panose="030F0702030302020204" pitchFamily="66" charset="0"/>
              </a:rPr>
              <a:t>Some may provide Residential Care for the Elderly however most buy in these services from the private sector</a:t>
            </a:r>
            <a:endParaRPr lang="en-GB" sz="2000" dirty="0">
              <a:latin typeface="Comic Sans MS" panose="030F0702030302020204" pitchFamily="66" charset="0"/>
            </a:endParaRPr>
          </a:p>
        </p:txBody>
      </p:sp>
    </p:spTree>
    <p:extLst>
      <p:ext uri="{BB962C8B-B14F-4D97-AF65-F5344CB8AC3E}">
        <p14:creationId xmlns:p14="http://schemas.microsoft.com/office/powerpoint/2010/main" val="378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Health Care Services for the Elderly</a:t>
            </a:r>
            <a:endParaRPr lang="en-GB" dirty="0">
              <a:latin typeface="Comic Sans MS" panose="030F0702030302020204" pitchFamily="66"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28744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534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Health &amp; Social Care Provision for the elderly</a:t>
            </a:r>
            <a:endParaRPr lang="en-GB" dirty="0">
              <a:latin typeface="Comic Sans MS" pitchFamily="66" charset="0"/>
            </a:endParaRPr>
          </a:p>
        </p:txBody>
      </p:sp>
      <p:sp>
        <p:nvSpPr>
          <p:cNvPr id="3" name="Content Placeholder 2"/>
          <p:cNvSpPr>
            <a:spLocks noGrp="1"/>
          </p:cNvSpPr>
          <p:nvPr>
            <p:ph idx="1"/>
          </p:nvPr>
        </p:nvSpPr>
        <p:spPr>
          <a:xfrm>
            <a:off x="457200" y="1600201"/>
            <a:ext cx="7787208" cy="4133056"/>
          </a:xfrm>
        </p:spPr>
        <p:txBody>
          <a:bodyPr>
            <a:normAutofit lnSpcReduction="10000"/>
          </a:bodyPr>
          <a:lstStyle/>
          <a:p>
            <a:r>
              <a:rPr lang="en-GB" dirty="0" smtClean="0">
                <a:solidFill>
                  <a:srgbClr val="FF0000"/>
                </a:solidFill>
                <a:latin typeface="Comic Sans MS" pitchFamily="66" charset="0"/>
              </a:rPr>
              <a:t>Will all older people need health &amp; social care support?</a:t>
            </a:r>
          </a:p>
          <a:p>
            <a:r>
              <a:rPr lang="en-GB" dirty="0" smtClean="0">
                <a:latin typeface="Comic Sans MS" pitchFamily="66" charset="0"/>
              </a:rPr>
              <a:t>The majority of people will remain in their own home and be supported by friends, family and maybe social services.</a:t>
            </a:r>
          </a:p>
          <a:p>
            <a:r>
              <a:rPr lang="en-GB" dirty="0" smtClean="0">
                <a:latin typeface="Comic Sans MS" pitchFamily="66" charset="0"/>
              </a:rPr>
              <a:t>However all are entitled to some state benefits</a:t>
            </a:r>
            <a:endParaRPr lang="en-GB" dirty="0">
              <a:latin typeface="Comic Sans MS" pitchFamily="66" charset="0"/>
            </a:endParaRPr>
          </a:p>
        </p:txBody>
      </p:sp>
      <p:pic>
        <p:nvPicPr>
          <p:cNvPr id="2050" name="Picture 2" descr="C:\Users\annh\AppData\Local\Microsoft\Windows\Temporary Internet Files\Content.IE5\OD7SXGT5\MC9000712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4797152"/>
            <a:ext cx="1189894" cy="1310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24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General Health &amp; Social Care Provision for the Elderly</a:t>
            </a:r>
            <a:endParaRPr lang="en-GB" dirty="0">
              <a:latin typeface="Comic Sans MS" panose="030F0702030302020204" pitchFamily="66" charset="0"/>
            </a:endParaRPr>
          </a:p>
        </p:txBody>
      </p:sp>
      <p:sp>
        <p:nvSpPr>
          <p:cNvPr id="3" name="Content Placeholder 2"/>
          <p:cNvSpPr>
            <a:spLocks noGrp="1"/>
          </p:cNvSpPr>
          <p:nvPr>
            <p:ph sz="half" idx="1"/>
          </p:nvPr>
        </p:nvSpPr>
        <p:spPr>
          <a:xfrm>
            <a:off x="251520" y="1772816"/>
            <a:ext cx="4038600" cy="4525963"/>
          </a:xfrm>
        </p:spPr>
        <p:txBody>
          <a:bodyPr>
            <a:normAutofit fontScale="85000" lnSpcReduction="20000"/>
          </a:bodyPr>
          <a:lstStyle/>
          <a:p>
            <a:pPr marL="0" indent="0">
              <a:buNone/>
            </a:pPr>
            <a:r>
              <a:rPr lang="en-GB" b="1" dirty="0" smtClean="0">
                <a:latin typeface="Comic Sans MS" panose="030F0702030302020204" pitchFamily="66" charset="0"/>
              </a:rPr>
              <a:t>Financial Benefits</a:t>
            </a:r>
          </a:p>
          <a:p>
            <a:r>
              <a:rPr lang="en-GB" dirty="0" smtClean="0">
                <a:latin typeface="Comic Sans MS" panose="030F0702030302020204" pitchFamily="66" charset="0"/>
              </a:rPr>
              <a:t>State pension</a:t>
            </a:r>
          </a:p>
          <a:p>
            <a:r>
              <a:rPr lang="en-GB" dirty="0" smtClean="0">
                <a:latin typeface="Comic Sans MS" panose="030F0702030302020204" pitchFamily="66" charset="0"/>
              </a:rPr>
              <a:t>Pension Credit</a:t>
            </a:r>
          </a:p>
          <a:p>
            <a:r>
              <a:rPr lang="en-GB" dirty="0" smtClean="0">
                <a:latin typeface="Comic Sans MS" panose="030F0702030302020204" pitchFamily="66" charset="0"/>
              </a:rPr>
              <a:t>Winter fuel payments</a:t>
            </a:r>
          </a:p>
          <a:p>
            <a:endParaRPr lang="en-GB" dirty="0">
              <a:latin typeface="Comic Sans MS" panose="030F0702030302020204" pitchFamily="66" charset="0"/>
            </a:endParaRPr>
          </a:p>
          <a:p>
            <a:pPr marL="0" indent="0">
              <a:buNone/>
            </a:pPr>
            <a:r>
              <a:rPr lang="en-GB" b="1" dirty="0" smtClean="0">
                <a:latin typeface="Comic Sans MS" panose="030F0702030302020204" pitchFamily="66" charset="0"/>
              </a:rPr>
              <a:t>Health </a:t>
            </a:r>
            <a:r>
              <a:rPr lang="en-GB" b="1" dirty="0">
                <a:latin typeface="Comic Sans MS" panose="030F0702030302020204" pitchFamily="66" charset="0"/>
              </a:rPr>
              <a:t>benefits</a:t>
            </a:r>
          </a:p>
          <a:p>
            <a:r>
              <a:rPr lang="en-GB" dirty="0">
                <a:latin typeface="Comic Sans MS" panose="030F0702030302020204" pitchFamily="66" charset="0"/>
              </a:rPr>
              <a:t>Free prescriptions</a:t>
            </a:r>
          </a:p>
          <a:p>
            <a:r>
              <a:rPr lang="en-GB" dirty="0">
                <a:latin typeface="Comic Sans MS" panose="030F0702030302020204" pitchFamily="66" charset="0"/>
              </a:rPr>
              <a:t>Free eye tests</a:t>
            </a:r>
            <a:r>
              <a:rPr lang="en-GB" dirty="0" smtClean="0">
                <a:latin typeface="Comic Sans MS" panose="030F0702030302020204" pitchFamily="66" charset="0"/>
              </a:rPr>
              <a:t>.</a:t>
            </a:r>
          </a:p>
          <a:p>
            <a:pPr marL="0" indent="0">
              <a:buNone/>
            </a:pPr>
            <a:endParaRPr lang="en-GB" b="1" dirty="0" smtClean="0">
              <a:latin typeface="Comic Sans MS" panose="030F0702030302020204" pitchFamily="66" charset="0"/>
            </a:endParaRPr>
          </a:p>
          <a:p>
            <a:pPr marL="0" indent="0">
              <a:buNone/>
            </a:pPr>
            <a:r>
              <a:rPr lang="en-GB" b="1" dirty="0" smtClean="0">
                <a:latin typeface="Comic Sans MS" panose="030F0702030302020204" pitchFamily="66" charset="0"/>
              </a:rPr>
              <a:t>Other </a:t>
            </a:r>
            <a:r>
              <a:rPr lang="en-GB" b="1" dirty="0">
                <a:latin typeface="Comic Sans MS" panose="030F0702030302020204" pitchFamily="66" charset="0"/>
              </a:rPr>
              <a:t>Benefits</a:t>
            </a:r>
          </a:p>
          <a:p>
            <a:r>
              <a:rPr lang="en-GB" dirty="0">
                <a:latin typeface="Comic Sans MS" panose="030F0702030302020204" pitchFamily="66" charset="0"/>
              </a:rPr>
              <a:t>Free TV licences for the over 75’s.</a:t>
            </a:r>
          </a:p>
          <a:p>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endParaRPr lang="en-GB" dirty="0" smtClean="0"/>
          </a:p>
          <a:p>
            <a:endParaRPr lang="en-GB" dirty="0"/>
          </a:p>
          <a:p>
            <a:endParaRPr lang="en-GB" dirty="0" smtClean="0"/>
          </a:p>
          <a:p>
            <a:pPr marL="0" indent="0">
              <a:buNone/>
            </a:pPr>
            <a:endParaRPr lang="en-GB" dirty="0"/>
          </a:p>
          <a:p>
            <a:endParaRPr lang="en-GB" dirty="0"/>
          </a:p>
        </p:txBody>
      </p:sp>
      <p:sp>
        <p:nvSpPr>
          <p:cNvPr id="4" name="Content Placeholder 3"/>
          <p:cNvSpPr>
            <a:spLocks noGrp="1"/>
          </p:cNvSpPr>
          <p:nvPr>
            <p:ph sz="half" idx="2"/>
          </p:nvPr>
        </p:nvSpPr>
        <p:spPr/>
        <p:txBody>
          <a:bodyPr>
            <a:normAutofit fontScale="85000" lnSpcReduction="20000"/>
          </a:bodyPr>
          <a:lstStyle/>
          <a:p>
            <a:pPr marL="0" indent="0">
              <a:buNone/>
            </a:pPr>
            <a:r>
              <a:rPr lang="en-GB" b="1" dirty="0" smtClean="0">
                <a:latin typeface="Comic Sans MS" panose="030F0702030302020204" pitchFamily="66" charset="0"/>
              </a:rPr>
              <a:t>Travel </a:t>
            </a:r>
            <a:r>
              <a:rPr lang="en-GB" b="1" dirty="0">
                <a:latin typeface="Comic Sans MS" panose="030F0702030302020204" pitchFamily="66" charset="0"/>
              </a:rPr>
              <a:t>Benefits</a:t>
            </a:r>
          </a:p>
          <a:p>
            <a:r>
              <a:rPr lang="en-GB" dirty="0">
                <a:latin typeface="Comic Sans MS" panose="030F0702030302020204" pitchFamily="66" charset="0"/>
              </a:rPr>
              <a:t>Free bus passes </a:t>
            </a:r>
          </a:p>
          <a:p>
            <a:r>
              <a:rPr lang="en-GB" dirty="0">
                <a:latin typeface="Comic Sans MS" panose="030F0702030302020204" pitchFamily="66" charset="0"/>
              </a:rPr>
              <a:t>Community transport Schemes - Dial a ride,  social cars or </a:t>
            </a:r>
            <a:r>
              <a:rPr lang="en-GB" dirty="0" smtClean="0">
                <a:latin typeface="Comic Sans MS" panose="030F0702030302020204" pitchFamily="66" charset="0"/>
              </a:rPr>
              <a:t>taxi card </a:t>
            </a:r>
            <a:r>
              <a:rPr lang="en-GB" dirty="0">
                <a:latin typeface="Comic Sans MS" panose="030F0702030302020204" pitchFamily="66" charset="0"/>
              </a:rPr>
              <a:t>schemes.</a:t>
            </a:r>
          </a:p>
          <a:p>
            <a:r>
              <a:rPr lang="en-GB" dirty="0" smtClean="0">
                <a:latin typeface="Comic Sans MS" panose="030F0702030302020204" pitchFamily="66" charset="0"/>
              </a:rPr>
              <a:t>Shop mobility </a:t>
            </a:r>
            <a:r>
              <a:rPr lang="en-GB" dirty="0">
                <a:latin typeface="Comic Sans MS" panose="030F0702030302020204" pitchFamily="66" charset="0"/>
              </a:rPr>
              <a:t>schemes </a:t>
            </a:r>
            <a:r>
              <a:rPr lang="en-GB" dirty="0" smtClean="0">
                <a:latin typeface="Comic Sans MS" panose="030F0702030302020204" pitchFamily="66" charset="0"/>
              </a:rPr>
              <a:t>- help </a:t>
            </a:r>
            <a:r>
              <a:rPr lang="en-GB" dirty="0">
                <a:latin typeface="Comic Sans MS" panose="030F0702030302020204" pitchFamily="66" charset="0"/>
              </a:rPr>
              <a:t>people shop in town centres by lending wheelchairs and scooters. </a:t>
            </a:r>
          </a:p>
          <a:p>
            <a:r>
              <a:rPr lang="en-GB" dirty="0" smtClean="0">
                <a:latin typeface="Comic Sans MS" panose="030F0702030302020204" pitchFamily="66" charset="0"/>
              </a:rPr>
              <a:t>Blue </a:t>
            </a:r>
            <a:r>
              <a:rPr lang="en-GB" dirty="0">
                <a:latin typeface="Comic Sans MS" panose="030F0702030302020204" pitchFamily="66" charset="0"/>
              </a:rPr>
              <a:t>Badge parking </a:t>
            </a:r>
            <a:r>
              <a:rPr lang="en-GB" dirty="0" smtClean="0">
                <a:latin typeface="Comic Sans MS" panose="030F0702030302020204" pitchFamily="66" charset="0"/>
              </a:rPr>
              <a:t>scheme for those with disabilities</a:t>
            </a:r>
            <a:endParaRPr lang="en-GB" dirty="0"/>
          </a:p>
        </p:txBody>
      </p:sp>
      <p:pic>
        <p:nvPicPr>
          <p:cNvPr id="2050" name="Picture 2" descr="c:\tempie\Content.IE5\WCIU9SQ4\MC90015719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710411"/>
            <a:ext cx="1057965" cy="1414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8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660</TotalTime>
  <Words>1023</Words>
  <Application>Microsoft Office PowerPoint</Application>
  <PresentationFormat>On-screen Show (4:3)</PresentationFormat>
  <Paragraphs>188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Starter.</vt:lpstr>
      <vt:lpstr>Ageing &amp; Health &amp; Social Care Provision  How psychosocial theories of ageing impact.</vt:lpstr>
      <vt:lpstr>At what age do people retire from work?</vt:lpstr>
      <vt:lpstr>Health &amp; Social Care</vt:lpstr>
      <vt:lpstr>How is this care provided? </vt:lpstr>
      <vt:lpstr>Social Care Services for the Elderly</vt:lpstr>
      <vt:lpstr>Health Care Services for the Elderly</vt:lpstr>
      <vt:lpstr>Health &amp; Social Care Provision for the elderly</vt:lpstr>
      <vt:lpstr>General Health &amp; Social Care Provision for the Elderly</vt:lpstr>
      <vt:lpstr>Think about it</vt:lpstr>
      <vt:lpstr>Feedback (Some expected Reponses) </vt:lpstr>
      <vt:lpstr>Activity:  Where might older people live?</vt:lpstr>
      <vt:lpstr>Where might older people live?</vt:lpstr>
      <vt:lpstr>Small group task</vt:lpstr>
      <vt:lpstr>Home Care/ Community Care </vt:lpstr>
      <vt:lpstr>Social Care Provision to assist the Elderly maintain independent living.</vt:lpstr>
      <vt:lpstr>How does home care link to the Psychosocial theories?</vt:lpstr>
      <vt:lpstr>Difficulties of Home Care</vt:lpstr>
      <vt:lpstr>How does Sheltered housing link to the Psychosocial theories?</vt:lpstr>
      <vt:lpstr>How does residential care link to the Psychosocial theories?</vt:lpstr>
      <vt:lpstr>PowerPoint Presentation</vt:lpstr>
      <vt:lpstr>Useful articles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Administrator</cp:lastModifiedBy>
  <cp:revision>89</cp:revision>
  <dcterms:created xsi:type="dcterms:W3CDTF">2011-04-15T13:51:01Z</dcterms:created>
  <dcterms:modified xsi:type="dcterms:W3CDTF">2014-12-01T07:58:50Z</dcterms:modified>
</cp:coreProperties>
</file>