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58" r:id="rId4"/>
    <p:sldId id="280" r:id="rId5"/>
    <p:sldId id="259" r:id="rId6"/>
    <p:sldId id="261" r:id="rId7"/>
    <p:sldId id="270" r:id="rId8"/>
    <p:sldId id="260" r:id="rId9"/>
    <p:sldId id="271" r:id="rId10"/>
    <p:sldId id="284" r:id="rId11"/>
    <p:sldId id="277" r:id="rId12"/>
    <p:sldId id="266" r:id="rId13"/>
    <p:sldId id="279" r:id="rId14"/>
    <p:sldId id="281" r:id="rId15"/>
    <p:sldId id="278" r:id="rId16"/>
    <p:sldId id="268" r:id="rId17"/>
    <p:sldId id="282" r:id="rId18"/>
    <p:sldId id="283" r:id="rId19"/>
    <p:sldId id="269" r:id="rId20"/>
    <p:sldId id="291" r:id="rId21"/>
    <p:sldId id="286" r:id="rId22"/>
    <p:sldId id="287" r:id="rId23"/>
    <p:sldId id="288" r:id="rId24"/>
    <p:sldId id="289"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p:scale>
          <a:sx n="66" d="100"/>
          <a:sy n="66" d="100"/>
        </p:scale>
        <p:origin x="-1254"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291169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62965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81741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7D43E7-2F73-435F-8268-4DA956BBC7D4}" type="datetimeFigureOut">
              <a:rPr lang="en-GB" smtClean="0"/>
              <a:t>08/11/2013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4281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7D43E7-2F73-435F-8268-4DA956BBC7D4}" type="datetimeFigureOut">
              <a:rPr lang="en-GB" smtClean="0"/>
              <a:t>08/11/2013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2376038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7D43E7-2F73-435F-8268-4DA956BBC7D4}" type="datetimeFigureOut">
              <a:rPr lang="en-GB" smtClean="0"/>
              <a:t>08/11/2013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4277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7D43E7-2F73-435F-8268-4DA956BBC7D4}" type="datetimeFigureOut">
              <a:rPr lang="en-GB" smtClean="0"/>
              <a:t>08/11/2013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1067642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7D43E7-2F73-435F-8268-4DA956BBC7D4}" type="datetimeFigureOut">
              <a:rPr lang="en-GB" smtClean="0"/>
              <a:t>08/11/2013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7920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D43E7-2F73-435F-8268-4DA956BBC7D4}" type="datetimeFigureOut">
              <a:rPr lang="en-GB" smtClean="0"/>
              <a:t>08/11/2013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820390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08/11/2013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402987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7D43E7-2F73-435F-8268-4DA956BBC7D4}" type="datetimeFigureOut">
              <a:rPr lang="en-GB" smtClean="0"/>
              <a:t>08/11/2013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AF7F69-1ED2-49AB-B4FF-530BFFDF4006}" type="slidenum">
              <a:rPr lang="en-GB" smtClean="0"/>
              <a:t>‹#›</a:t>
            </a:fld>
            <a:endParaRPr lang="en-GB"/>
          </a:p>
        </p:txBody>
      </p:sp>
    </p:spTree>
    <p:extLst>
      <p:ext uri="{BB962C8B-B14F-4D97-AF65-F5344CB8AC3E}">
        <p14:creationId xmlns:p14="http://schemas.microsoft.com/office/powerpoint/2010/main" val="314545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D43E7-2F73-435F-8268-4DA956BBC7D4}" type="datetimeFigureOut">
              <a:rPr lang="en-GB" smtClean="0"/>
              <a:t>08/11/2013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F7F69-1ED2-49AB-B4FF-530BFFDF4006}" type="slidenum">
              <a:rPr lang="en-GB" smtClean="0"/>
              <a:t>‹#›</a:t>
            </a:fld>
            <a:endParaRPr lang="en-GB"/>
          </a:p>
        </p:txBody>
      </p:sp>
    </p:spTree>
    <p:extLst>
      <p:ext uri="{BB962C8B-B14F-4D97-AF65-F5344CB8AC3E}">
        <p14:creationId xmlns:p14="http://schemas.microsoft.com/office/powerpoint/2010/main" val="782546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bbc.co.uk/learningzone/clips/ageing-adapting-to-retirement/6596.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boundless.com/sociology/understanding-aging/the-functionalist-perspective--3/disengagement-theory/" TargetMode="External"/><Relationship Id="rId2" Type="http://schemas.openxmlformats.org/officeDocument/2006/relationships/hyperlink" Target="https://www.boundless.com/sociology/understanding-aging/the-functionalist-perspective--3/activity-theory/" TargetMode="External"/><Relationship Id="rId1" Type="http://schemas.openxmlformats.org/officeDocument/2006/relationships/slideLayout" Target="../slideLayouts/slideLayout2.xml"/><Relationship Id="rId6" Type="http://schemas.openxmlformats.org/officeDocument/2006/relationships/hyperlink" Target="http://allnurses-breakroom.com/geriatrics-aging-elderly/theories-aging-part-412760.html" TargetMode="External"/><Relationship Id="rId5" Type="http://schemas.openxmlformats.org/officeDocument/2006/relationships/hyperlink" Target="http://www.cliffsnotes.com/sciences/psychology/development-psychology/psychosocial-development-age-65/theories-of-aging" TargetMode="External"/><Relationship Id="rId4" Type="http://schemas.openxmlformats.org/officeDocument/2006/relationships/hyperlink" Target="https://www.boundless.com/sociology/understanding-aging/the-functionalist-perspective--3/continuity-theor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bi.nlm.nih.gov/pmc/articles/PMC299589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rogrammed-aging.org/theories/disposable_soma.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Starter Activity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b="1" dirty="0" smtClean="0">
                <a:latin typeface="Comic Sans MS" panose="030F0702030302020204" pitchFamily="66" charset="0"/>
              </a:rPr>
              <a:t>What is a theory?</a:t>
            </a:r>
          </a:p>
          <a:p>
            <a:pPr marL="0" indent="0">
              <a:buNone/>
            </a:pPr>
            <a:r>
              <a:rPr lang="en-GB" dirty="0" smtClean="0">
                <a:latin typeface="Comic Sans MS" panose="030F0702030302020204" pitchFamily="66" charset="0"/>
              </a:rPr>
              <a:t>Jot down your ideas</a:t>
            </a:r>
            <a:endParaRPr lang="en-GB"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3717032"/>
            <a:ext cx="1736725" cy="1828800"/>
          </a:xfrm>
          <a:prstGeom prst="rect">
            <a:avLst/>
          </a:prstGeom>
        </p:spPr>
      </p:pic>
    </p:spTree>
    <p:extLst>
      <p:ext uri="{BB962C8B-B14F-4D97-AF65-F5344CB8AC3E}">
        <p14:creationId xmlns:p14="http://schemas.microsoft.com/office/powerpoint/2010/main" val="235273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GB" dirty="0" smtClean="0">
                <a:latin typeface="Comic Sans MS" panose="030F0702030302020204" pitchFamily="66" charset="0"/>
              </a:rPr>
              <a:t>Activity:                       </a:t>
            </a:r>
            <a:endParaRPr lang="en-GB" dirty="0">
              <a:latin typeface="Comic Sans MS" panose="030F0702030302020204" pitchFamily="66" charset="0"/>
            </a:endParaRPr>
          </a:p>
        </p:txBody>
      </p:sp>
      <p:sp>
        <p:nvSpPr>
          <p:cNvPr id="8" name="Content Placeholder 7"/>
          <p:cNvSpPr>
            <a:spLocks noGrp="1"/>
          </p:cNvSpPr>
          <p:nvPr>
            <p:ph idx="1"/>
          </p:nvPr>
        </p:nvSpPr>
        <p:spPr/>
        <p:txBody>
          <a:bodyPr/>
          <a:lstStyle/>
          <a:p>
            <a:r>
              <a:rPr lang="en-GB" dirty="0" smtClean="0">
                <a:latin typeface="Comic Sans MS" panose="030F0702030302020204" pitchFamily="66" charset="0"/>
              </a:rPr>
              <a:t>Watch the clip- Can you see examples of disengagement and activity theory?</a:t>
            </a:r>
          </a:p>
          <a:p>
            <a:endParaRPr lang="en-GB" dirty="0">
              <a:latin typeface="Comic Sans MS" panose="030F0702030302020204" pitchFamily="66" charset="0"/>
            </a:endParaRPr>
          </a:p>
          <a:p>
            <a:r>
              <a:rPr lang="en-GB" dirty="0">
                <a:hlinkClick r:id="rId2"/>
              </a:rPr>
              <a:t>http://www.bbc.co.uk/learningzone/clips/ageing-adapting-to-retirement/6596.html</a:t>
            </a:r>
            <a:endParaRPr lang="en-GB" i="1" dirty="0">
              <a:solidFill>
                <a:schemeClr val="tx2"/>
              </a:solidFill>
              <a:latin typeface="Comic Sans MS" panose="030F0702030302020204" pitchFamily="66" charset="0"/>
            </a:endParaRPr>
          </a:p>
          <a:p>
            <a:pPr marL="0" indent="0">
              <a:buNone/>
            </a:pPr>
            <a:endParaRPr lang="en-GB" dirty="0">
              <a:latin typeface="Comic Sans MS" panose="030F0702030302020204" pitchFamily="66" charset="0"/>
            </a:endParaRPr>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127794"/>
            <a:ext cx="1828800" cy="1381125"/>
          </a:xfrm>
          <a:prstGeom prst="rect">
            <a:avLst/>
          </a:prstGeom>
        </p:spPr>
      </p:pic>
    </p:spTree>
    <p:extLst>
      <p:ext uri="{BB962C8B-B14F-4D97-AF65-F5344CB8AC3E}">
        <p14:creationId xmlns:p14="http://schemas.microsoft.com/office/powerpoint/2010/main" val="364145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Disengagement Theory</a:t>
            </a:r>
            <a:endParaRPr lang="en-GB" dirty="0">
              <a:latin typeface="Comic Sans MS" panose="030F0702030302020204" pitchFamily="66" charset="0"/>
            </a:endParaRPr>
          </a:p>
        </p:txBody>
      </p:sp>
      <p:sp>
        <p:nvSpPr>
          <p:cNvPr id="3" name="Content Placeholder 2"/>
          <p:cNvSpPr>
            <a:spLocks noGrp="1"/>
          </p:cNvSpPr>
          <p:nvPr>
            <p:ph idx="1"/>
          </p:nvPr>
        </p:nvSpPr>
        <p:spPr/>
        <p:txBody>
          <a:bodyPr>
            <a:noAutofit/>
          </a:bodyPr>
          <a:lstStyle/>
          <a:p>
            <a:r>
              <a:rPr lang="en-GB" sz="2000" dirty="0" smtClean="0">
                <a:latin typeface="Comic Sans MS" panose="030F0702030302020204" pitchFamily="66" charset="0"/>
              </a:rPr>
              <a:t>One </a:t>
            </a:r>
            <a:r>
              <a:rPr lang="en-GB" sz="2000" dirty="0">
                <a:latin typeface="Comic Sans MS" panose="030F0702030302020204" pitchFamily="66" charset="0"/>
              </a:rPr>
              <a:t>of the earliest </a:t>
            </a:r>
            <a:r>
              <a:rPr lang="en-GB" sz="2000" dirty="0" smtClean="0">
                <a:latin typeface="Comic Sans MS" panose="030F0702030302020204" pitchFamily="66" charset="0"/>
              </a:rPr>
              <a:t>theories </a:t>
            </a:r>
            <a:r>
              <a:rPr lang="en-GB" sz="2000" dirty="0">
                <a:latin typeface="Comic Sans MS" panose="030F0702030302020204" pitchFamily="66" charset="0"/>
              </a:rPr>
              <a:t>of </a:t>
            </a:r>
            <a:r>
              <a:rPr lang="en-GB" sz="2000" dirty="0" smtClean="0">
                <a:latin typeface="Comic Sans MS" panose="030F0702030302020204" pitchFamily="66" charset="0"/>
              </a:rPr>
              <a:t>aging – Cumming &amp; Henry (1961) </a:t>
            </a:r>
          </a:p>
          <a:p>
            <a:r>
              <a:rPr lang="en-GB" sz="2000" dirty="0" smtClean="0">
                <a:latin typeface="Comic Sans MS" panose="030F0702030302020204" pitchFamily="66" charset="0"/>
              </a:rPr>
              <a:t>Views ageing </a:t>
            </a:r>
            <a:r>
              <a:rPr lang="en-GB" sz="2000" dirty="0">
                <a:latin typeface="Comic Sans MS" panose="030F0702030302020204" pitchFamily="66" charset="0"/>
              </a:rPr>
              <a:t>as a process of gradual withdrawal between society and the older adult. </a:t>
            </a:r>
            <a:endParaRPr lang="en-GB" sz="2000" dirty="0" smtClean="0">
              <a:latin typeface="Comic Sans MS" panose="030F0702030302020204" pitchFamily="66" charset="0"/>
            </a:endParaRPr>
          </a:p>
          <a:p>
            <a:r>
              <a:rPr lang="en-GB" sz="2000" dirty="0" smtClean="0">
                <a:latin typeface="Comic Sans MS" panose="030F0702030302020204" pitchFamily="66" charset="0"/>
              </a:rPr>
              <a:t>According </a:t>
            </a:r>
            <a:r>
              <a:rPr lang="en-GB" sz="2000" dirty="0">
                <a:latin typeface="Comic Sans MS" panose="030F0702030302020204" pitchFamily="66" charset="0"/>
              </a:rPr>
              <a:t>to this theory, disengagement benefits both the older population and the social system</a:t>
            </a:r>
            <a:r>
              <a:rPr lang="en-GB" sz="2000" dirty="0" smtClean="0">
                <a:latin typeface="Comic Sans MS" panose="030F0702030302020204" pitchFamily="66" charset="0"/>
              </a:rPr>
              <a:t>.</a:t>
            </a:r>
          </a:p>
          <a:p>
            <a:r>
              <a:rPr lang="en-GB" sz="2000" dirty="0" smtClean="0">
                <a:latin typeface="Comic Sans MS" panose="030F0702030302020204" pitchFamily="66" charset="0"/>
              </a:rPr>
              <a:t>Gradual </a:t>
            </a:r>
            <a:r>
              <a:rPr lang="en-GB" sz="2000" dirty="0">
                <a:latin typeface="Comic Sans MS" panose="030F0702030302020204" pitchFamily="66" charset="0"/>
              </a:rPr>
              <a:t>withdrawal from society and relationships preserves social equilibrium and promotes self-reflection for elders who are freed from societal roles. </a:t>
            </a:r>
            <a:endParaRPr lang="en-GB" sz="2000" dirty="0" smtClean="0">
              <a:latin typeface="Comic Sans MS" panose="030F0702030302020204" pitchFamily="66" charset="0"/>
            </a:endParaRPr>
          </a:p>
          <a:p>
            <a:r>
              <a:rPr lang="en-GB" sz="2000" dirty="0" smtClean="0">
                <a:latin typeface="Comic Sans MS" panose="030F0702030302020204" pitchFamily="66" charset="0"/>
              </a:rPr>
              <a:t>Enables an </a:t>
            </a:r>
            <a:r>
              <a:rPr lang="en-GB" sz="2000" dirty="0">
                <a:latin typeface="Comic Sans MS" panose="030F0702030302020204" pitchFamily="66" charset="0"/>
              </a:rPr>
              <a:t>orderly means for the transfer of knowledge, capital, and power from the older generation to the young. It makes it possible for society to continue functioning after valuable older members </a:t>
            </a:r>
            <a:r>
              <a:rPr lang="en-GB" sz="1800" dirty="0">
                <a:latin typeface="Comic Sans MS" panose="030F0702030302020204" pitchFamily="66" charset="0"/>
              </a:rPr>
              <a:t>die.</a:t>
            </a:r>
            <a:br>
              <a:rPr lang="en-GB" sz="1800" dirty="0">
                <a:latin typeface="Comic Sans MS" panose="030F0702030302020204" pitchFamily="66" charset="0"/>
              </a:rPr>
            </a:br>
            <a:r>
              <a:rPr lang="en-GB" sz="1800" dirty="0">
                <a:latin typeface="Comic Sans MS" panose="030F0702030302020204" pitchFamily="66" charset="0"/>
              </a:rPr>
              <a:t/>
            </a:r>
            <a:br>
              <a:rPr lang="en-GB" sz="1800" dirty="0">
                <a:latin typeface="Comic Sans MS" panose="030F0702030302020204" pitchFamily="66" charset="0"/>
              </a:rPr>
            </a:br>
            <a:endParaRPr lang="en-GB" sz="1800" dirty="0">
              <a:latin typeface="Comic Sans MS" panose="030F0702030302020204" pitchFamily="66" charset="0"/>
            </a:endParaRPr>
          </a:p>
        </p:txBody>
      </p:sp>
    </p:spTree>
    <p:extLst>
      <p:ext uri="{BB962C8B-B14F-4D97-AF65-F5344CB8AC3E}">
        <p14:creationId xmlns:p14="http://schemas.microsoft.com/office/powerpoint/2010/main" val="1711895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Activity Theory</a:t>
            </a:r>
            <a:endParaRPr lang="en-GB" dirty="0">
              <a:latin typeface="Comic Sans MS" panose="030F0702030302020204" pitchFamily="66" charset="0"/>
            </a:endParaRPr>
          </a:p>
        </p:txBody>
      </p:sp>
      <p:sp>
        <p:nvSpPr>
          <p:cNvPr id="3" name="Content Placeholder 2"/>
          <p:cNvSpPr>
            <a:spLocks noGrp="1"/>
          </p:cNvSpPr>
          <p:nvPr>
            <p:ph idx="1"/>
          </p:nvPr>
        </p:nvSpPr>
        <p:spPr/>
        <p:txBody>
          <a:bodyPr>
            <a:noAutofit/>
          </a:bodyPr>
          <a:lstStyle/>
          <a:p>
            <a:r>
              <a:rPr lang="en-GB" sz="2400" dirty="0" smtClean="0">
                <a:latin typeface="Comic Sans MS" panose="030F0702030302020204" pitchFamily="66" charset="0"/>
              </a:rPr>
              <a:t>Developed </a:t>
            </a:r>
            <a:r>
              <a:rPr lang="en-GB" sz="2400" dirty="0">
                <a:latin typeface="Comic Sans MS" panose="030F0702030302020204" pitchFamily="66" charset="0"/>
              </a:rPr>
              <a:t>by </a:t>
            </a:r>
            <a:r>
              <a:rPr lang="en-GB" sz="2400" dirty="0" smtClean="0">
                <a:latin typeface="Comic Sans MS" panose="030F0702030302020204" pitchFamily="66" charset="0"/>
              </a:rPr>
              <a:t>Robert </a:t>
            </a:r>
            <a:r>
              <a:rPr lang="en-GB" sz="2400" dirty="0" err="1" smtClean="0">
                <a:latin typeface="Comic Sans MS" panose="030F0702030302020204" pitchFamily="66" charset="0"/>
              </a:rPr>
              <a:t>Havinghurst</a:t>
            </a:r>
            <a:r>
              <a:rPr lang="en-GB" sz="2400" dirty="0" smtClean="0">
                <a:latin typeface="Comic Sans MS" panose="030F0702030302020204" pitchFamily="66" charset="0"/>
              </a:rPr>
              <a:t> </a:t>
            </a:r>
            <a:r>
              <a:rPr lang="en-GB" sz="2400" dirty="0">
                <a:latin typeface="Comic Sans MS" panose="030F0702030302020204" pitchFamily="66" charset="0"/>
              </a:rPr>
              <a:t>in 1961, </a:t>
            </a:r>
            <a:r>
              <a:rPr lang="en-GB" sz="2400" dirty="0" smtClean="0">
                <a:latin typeface="Comic Sans MS" panose="030F0702030302020204" pitchFamily="66" charset="0"/>
              </a:rPr>
              <a:t>as </a:t>
            </a:r>
            <a:r>
              <a:rPr lang="en-GB" sz="2400" dirty="0">
                <a:latin typeface="Comic Sans MS" panose="030F0702030302020204" pitchFamily="66" charset="0"/>
              </a:rPr>
              <a:t>a response to </a:t>
            </a:r>
            <a:r>
              <a:rPr lang="en-GB" sz="2400" dirty="0" smtClean="0">
                <a:latin typeface="Comic Sans MS" panose="030F0702030302020204" pitchFamily="66" charset="0"/>
              </a:rPr>
              <a:t>disengagement theory. </a:t>
            </a:r>
          </a:p>
          <a:p>
            <a:r>
              <a:rPr lang="en-GB" sz="2400" dirty="0" smtClean="0">
                <a:latin typeface="Comic Sans MS" panose="030F0702030302020204" pitchFamily="66" charset="0"/>
              </a:rPr>
              <a:t>The theory suggests that </a:t>
            </a:r>
            <a:r>
              <a:rPr lang="en-GB" sz="2400" dirty="0">
                <a:latin typeface="Comic Sans MS" panose="030F0702030302020204" pitchFamily="66" charset="0"/>
              </a:rPr>
              <a:t>older adults are happiest when they stay active and maintain social interactions. </a:t>
            </a:r>
            <a:endParaRPr lang="en-GB" sz="2400" dirty="0" smtClean="0">
              <a:latin typeface="Comic Sans MS" panose="030F0702030302020204" pitchFamily="66" charset="0"/>
            </a:endParaRPr>
          </a:p>
          <a:p>
            <a:r>
              <a:rPr lang="en-GB" sz="2400" dirty="0">
                <a:latin typeface="Comic Sans MS" panose="030F0702030302020204" pitchFamily="66" charset="0"/>
              </a:rPr>
              <a:t>Activity engages older adults (both physically and mentally) and allows them to socialize with others. This increases feelings of self-worth and pleasure, which are important for happiness and longevity.</a:t>
            </a:r>
            <a:r>
              <a:rPr lang="en-GB" sz="2400" dirty="0"/>
              <a:t> </a:t>
            </a:r>
            <a:endParaRPr lang="en-GB" sz="2400" dirty="0">
              <a:latin typeface="Comic Sans MS" panose="030F0702030302020204" pitchFamily="66" charset="0"/>
            </a:endParaRPr>
          </a:p>
          <a:p>
            <a:r>
              <a:rPr lang="en-GB" sz="2400" dirty="0" smtClean="0">
                <a:latin typeface="Comic Sans MS" panose="030F0702030302020204" pitchFamily="66" charset="0"/>
              </a:rPr>
              <a:t>These activities</a:t>
            </a:r>
            <a:r>
              <a:rPr lang="en-GB" sz="2400" dirty="0">
                <a:latin typeface="Comic Sans MS" panose="030F0702030302020204" pitchFamily="66" charset="0"/>
              </a:rPr>
              <a:t>, </a:t>
            </a:r>
            <a:r>
              <a:rPr lang="en-GB" sz="2400" dirty="0" smtClean="0">
                <a:latin typeface="Comic Sans MS" panose="030F0702030302020204" pitchFamily="66" charset="0"/>
              </a:rPr>
              <a:t>help to </a:t>
            </a:r>
            <a:r>
              <a:rPr lang="en-GB" sz="2400" dirty="0">
                <a:latin typeface="Comic Sans MS" panose="030F0702030302020204" pitchFamily="66" charset="0"/>
              </a:rPr>
              <a:t>replace lost life roles after retirement </a:t>
            </a:r>
            <a:r>
              <a:rPr lang="en-GB" sz="2400" dirty="0" smtClean="0">
                <a:latin typeface="Comic Sans MS" panose="030F0702030302020204" pitchFamily="66" charset="0"/>
              </a:rPr>
              <a:t>and resist </a:t>
            </a:r>
            <a:r>
              <a:rPr lang="en-GB" sz="2400" dirty="0">
                <a:latin typeface="Comic Sans MS" panose="030F0702030302020204" pitchFamily="66" charset="0"/>
              </a:rPr>
              <a:t>the social pressures that limit an older person's world. </a:t>
            </a:r>
            <a:endParaRPr lang="en-GB" sz="2400" dirty="0" smtClean="0">
              <a:latin typeface="Comic Sans MS" panose="030F0702030302020204" pitchFamily="66" charset="0"/>
            </a:endParaRPr>
          </a:p>
        </p:txBody>
      </p:sp>
    </p:spTree>
    <p:extLst>
      <p:ext uri="{BB962C8B-B14F-4D97-AF65-F5344CB8AC3E}">
        <p14:creationId xmlns:p14="http://schemas.microsoft.com/office/powerpoint/2010/main" val="38351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latin typeface="Comic Sans MS" panose="030F0702030302020204" pitchFamily="66" charset="0"/>
              </a:rPr>
              <a:t>The theory assumes a positive relationship between activity and life satisfaction. </a:t>
            </a:r>
          </a:p>
          <a:p>
            <a:r>
              <a:rPr lang="en-GB" dirty="0" smtClean="0">
                <a:latin typeface="Comic Sans MS" panose="030F0702030302020204" pitchFamily="66" charset="0"/>
              </a:rPr>
              <a:t>This </a:t>
            </a:r>
            <a:r>
              <a:rPr lang="en-GB" dirty="0">
                <a:latin typeface="Comic Sans MS" panose="030F0702030302020204" pitchFamily="66" charset="0"/>
              </a:rPr>
              <a:t>theory proposes that an older person should continue a middle-aged lifestyle, denying the limitations of old age as long as possible. Likewise, society should avoid the injustice of ageism by applying the same norms to old age as it does to middle age. Society should not demand declining involvement of its aging members.</a:t>
            </a:r>
            <a:br>
              <a:rPr lang="en-GB" dirty="0">
                <a:latin typeface="Comic Sans MS" panose="030F0702030302020204" pitchFamily="66" charset="0"/>
              </a:rPr>
            </a:br>
            <a:r>
              <a:rPr lang="en-GB" dirty="0"/>
              <a:t/>
            </a:r>
            <a:br>
              <a:rPr lang="en-GB" dirty="0"/>
            </a:br>
            <a:endParaRPr lang="en-GB" dirty="0">
              <a:latin typeface="Comic Sans MS" panose="030F0702030302020204" pitchFamily="66" charset="0"/>
            </a:endParaRPr>
          </a:p>
        </p:txBody>
      </p:sp>
    </p:spTree>
    <p:extLst>
      <p:ext uri="{BB962C8B-B14F-4D97-AF65-F5344CB8AC3E}">
        <p14:creationId xmlns:p14="http://schemas.microsoft.com/office/powerpoint/2010/main" val="2187829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Weaknesses of activity theory</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62500" lnSpcReduction="20000"/>
          </a:bodyPr>
          <a:lstStyle/>
          <a:p>
            <a:r>
              <a:rPr lang="en-GB" dirty="0">
                <a:latin typeface="Comic Sans MS" panose="030F0702030302020204" pitchFamily="66" charset="0"/>
              </a:rPr>
              <a:t>Critics of activity theory argue that it overlooks inequalities in health and socioeconomic status that could prevent some older adults from maintaining an active lifestyle.  </a:t>
            </a:r>
          </a:p>
          <a:p>
            <a:r>
              <a:rPr lang="en-GB" dirty="0">
                <a:latin typeface="Comic Sans MS" panose="030F0702030302020204" pitchFamily="66" charset="0"/>
              </a:rPr>
              <a:t>Some older people cannot maintain a middle-aged lifestyle, due to functional limitations, lack of income, or lack of a desire to do so. </a:t>
            </a:r>
          </a:p>
          <a:p>
            <a:r>
              <a:rPr lang="en-GB" dirty="0">
                <a:latin typeface="Comic Sans MS" panose="030F0702030302020204" pitchFamily="66" charset="0"/>
              </a:rPr>
              <a:t>Therefore many older adults lack the resources to maintain active roles in society.</a:t>
            </a:r>
          </a:p>
          <a:p>
            <a:r>
              <a:rPr lang="en-GB" dirty="0">
                <a:latin typeface="Comic Sans MS" panose="030F0702030302020204" pitchFamily="66" charset="0"/>
              </a:rPr>
              <a:t> On the flip side, some elders may insist on continuing activities in late life that pose a danger to themselves and others, such as driving at night with low visual acuity or doing maintenance work to the house while climbing with severely arthritic knees. In doing so, they are denying their limitations and engaging in unsafe behaviours.</a:t>
            </a:r>
          </a:p>
          <a:p>
            <a:r>
              <a:rPr lang="en-GB" dirty="0">
                <a:latin typeface="Comic Sans MS" panose="030F0702030302020204" pitchFamily="66" charset="0"/>
              </a:rPr>
              <a:t>However, it is suggested that the activity model is more accurate than the disengagement model.</a:t>
            </a:r>
          </a:p>
          <a:p>
            <a:endParaRPr lang="en-GB" dirty="0"/>
          </a:p>
        </p:txBody>
      </p:sp>
    </p:spTree>
    <p:extLst>
      <p:ext uri="{BB962C8B-B14F-4D97-AF65-F5344CB8AC3E}">
        <p14:creationId xmlns:p14="http://schemas.microsoft.com/office/powerpoint/2010/main" val="2510846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latin typeface="Comic Sans MS" panose="030F0702030302020204" pitchFamily="66" charset="0"/>
              </a:rPr>
              <a:t>Bromley (1966) argued that older people needed to disengage but they did need to </a:t>
            </a:r>
            <a:r>
              <a:rPr lang="en-GB" dirty="0">
                <a:latin typeface="Comic Sans MS" panose="030F0702030302020204" pitchFamily="66" charset="0"/>
              </a:rPr>
              <a:t>stay mentally and socially active </a:t>
            </a:r>
            <a:r>
              <a:rPr lang="en-GB" dirty="0" smtClean="0">
                <a:latin typeface="Comic Sans MS" panose="030F0702030302020204" pitchFamily="66" charset="0"/>
              </a:rPr>
              <a:t>to prevent this disengagement process from going too far.</a:t>
            </a:r>
            <a:endParaRPr lang="en-GB" dirty="0">
              <a:latin typeface="Comic Sans MS" panose="030F0702030302020204" pitchFamily="66" charset="0"/>
            </a:endParaRPr>
          </a:p>
        </p:txBody>
      </p:sp>
    </p:spTree>
    <p:extLst>
      <p:ext uri="{BB962C8B-B14F-4D97-AF65-F5344CB8AC3E}">
        <p14:creationId xmlns:p14="http://schemas.microsoft.com/office/powerpoint/2010/main" val="1358906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Continuity </a:t>
            </a:r>
            <a:r>
              <a:rPr lang="en-GB" dirty="0" smtClean="0">
                <a:latin typeface="Comic Sans MS" panose="030F0702030302020204" pitchFamily="66" charset="0"/>
              </a:rPr>
              <a:t>Theory - </a:t>
            </a:r>
            <a:r>
              <a:rPr lang="en-GB" dirty="0" err="1" smtClean="0">
                <a:latin typeface="Comic Sans MS" panose="030F0702030302020204" pitchFamily="66" charset="0"/>
              </a:rPr>
              <a:t>Atchley</a:t>
            </a:r>
            <a:r>
              <a:rPr lang="en-GB" dirty="0" smtClean="0">
                <a:latin typeface="Comic Sans MS" panose="030F0702030302020204" pitchFamily="66" charset="0"/>
              </a:rPr>
              <a:t> </a:t>
            </a:r>
            <a:r>
              <a:rPr lang="en-GB" dirty="0">
                <a:latin typeface="Comic Sans MS" panose="030F0702030302020204" pitchFamily="66" charset="0"/>
              </a:rPr>
              <a:t>1989 </a:t>
            </a:r>
          </a:p>
        </p:txBody>
      </p:sp>
      <p:sp>
        <p:nvSpPr>
          <p:cNvPr id="3" name="Content Placeholder 2"/>
          <p:cNvSpPr>
            <a:spLocks noGrp="1"/>
          </p:cNvSpPr>
          <p:nvPr>
            <p:ph idx="1"/>
          </p:nvPr>
        </p:nvSpPr>
        <p:spPr>
          <a:xfrm>
            <a:off x="457200" y="1600200"/>
            <a:ext cx="8229600" cy="4853136"/>
          </a:xfrm>
        </p:spPr>
        <p:txBody>
          <a:bodyPr>
            <a:normAutofit fontScale="25000" lnSpcReduction="20000"/>
          </a:bodyPr>
          <a:lstStyle/>
          <a:p>
            <a:r>
              <a:rPr lang="en-GB" sz="9600" dirty="0" smtClean="0">
                <a:latin typeface="Comic Sans MS" panose="030F0702030302020204" pitchFamily="66" charset="0"/>
              </a:rPr>
              <a:t>Builds </a:t>
            </a:r>
            <a:r>
              <a:rPr lang="en-GB" sz="9600" dirty="0">
                <a:latin typeface="Comic Sans MS" panose="030F0702030302020204" pitchFamily="66" charset="0"/>
              </a:rPr>
              <a:t>upon and modifies the Activity Theory. </a:t>
            </a:r>
            <a:endParaRPr lang="en-GB" sz="9600" dirty="0" smtClean="0">
              <a:latin typeface="Comic Sans MS" panose="030F0702030302020204" pitchFamily="66" charset="0"/>
            </a:endParaRPr>
          </a:p>
          <a:p>
            <a:r>
              <a:rPr lang="en-GB" sz="9600" dirty="0" smtClean="0">
                <a:latin typeface="Comic Sans MS" panose="030F0702030302020204" pitchFamily="66" charset="0"/>
              </a:rPr>
              <a:t>Later life </a:t>
            </a:r>
            <a:r>
              <a:rPr lang="en-GB" sz="9600" dirty="0">
                <a:latin typeface="Comic Sans MS" panose="030F0702030302020204" pitchFamily="66" charset="0"/>
              </a:rPr>
              <a:t>is simply a continuation of the earlier part of life, a component of the entire life cycle</a:t>
            </a:r>
            <a:r>
              <a:rPr lang="en-GB" sz="9600" dirty="0" smtClean="0">
                <a:latin typeface="Comic Sans MS" panose="030F0702030302020204" pitchFamily="66" charset="0"/>
              </a:rPr>
              <a:t>.</a:t>
            </a:r>
          </a:p>
          <a:p>
            <a:r>
              <a:rPr lang="en-GB" sz="9600" dirty="0" smtClean="0">
                <a:latin typeface="Comic Sans MS" panose="030F0702030302020204" pitchFamily="66" charset="0"/>
              </a:rPr>
              <a:t>This </a:t>
            </a:r>
            <a:r>
              <a:rPr lang="en-GB" sz="9600" dirty="0">
                <a:latin typeface="Comic Sans MS" panose="030F0702030302020204" pitchFamily="66" charset="0"/>
              </a:rPr>
              <a:t>theory suggests people have different needs when it comes to </a:t>
            </a:r>
            <a:r>
              <a:rPr lang="en-GB" sz="9600" dirty="0" smtClean="0">
                <a:latin typeface="Comic Sans MS" panose="030F0702030302020204" pitchFamily="66" charset="0"/>
              </a:rPr>
              <a:t>activity and will </a:t>
            </a:r>
            <a:r>
              <a:rPr lang="en-GB" sz="9600" dirty="0">
                <a:latin typeface="Comic Sans MS" panose="030F0702030302020204" pitchFamily="66" charset="0"/>
              </a:rPr>
              <a:t>usually maintain the same activities, </a:t>
            </a:r>
            <a:r>
              <a:rPr lang="en-GB" sz="9600" dirty="0" smtClean="0">
                <a:latin typeface="Comic Sans MS" panose="030F0702030302020204" pitchFamily="66" charset="0"/>
              </a:rPr>
              <a:t>behaviours, </a:t>
            </a:r>
            <a:r>
              <a:rPr lang="en-GB" sz="9600" dirty="0">
                <a:latin typeface="Comic Sans MS" panose="030F0702030302020204" pitchFamily="66" charset="0"/>
              </a:rPr>
              <a:t>personality traits, and relationships as they did in their earlier years of </a:t>
            </a:r>
            <a:r>
              <a:rPr lang="en-GB" sz="9600" dirty="0" smtClean="0">
                <a:latin typeface="Comic Sans MS" panose="030F0702030302020204" pitchFamily="66" charset="0"/>
              </a:rPr>
              <a:t>life.</a:t>
            </a:r>
          </a:p>
          <a:p>
            <a:r>
              <a:rPr lang="en-GB" sz="9600" dirty="0" smtClean="0">
                <a:latin typeface="Comic Sans MS" panose="030F0702030302020204" pitchFamily="66" charset="0"/>
              </a:rPr>
              <a:t>Personality </a:t>
            </a:r>
            <a:r>
              <a:rPr lang="en-GB" sz="9600" dirty="0">
                <a:latin typeface="Comic Sans MS" panose="030F0702030302020204" pitchFamily="66" charset="0"/>
              </a:rPr>
              <a:t>traits often become more entrenched with </a:t>
            </a:r>
            <a:r>
              <a:rPr lang="en-GB" sz="9600" dirty="0" smtClean="0">
                <a:latin typeface="Comic Sans MS" panose="030F0702030302020204" pitchFamily="66" charset="0"/>
              </a:rPr>
              <a:t>age.</a:t>
            </a:r>
          </a:p>
          <a:p>
            <a:r>
              <a:rPr lang="en-GB" sz="9600" dirty="0" smtClean="0">
                <a:latin typeface="Comic Sans MS" panose="030F0702030302020204" pitchFamily="66" charset="0"/>
              </a:rPr>
              <a:t>Patterns </a:t>
            </a:r>
            <a:r>
              <a:rPr lang="en-GB" sz="9600" dirty="0">
                <a:latin typeface="Comic Sans MS" panose="030F0702030302020204" pitchFamily="66" charset="0"/>
              </a:rPr>
              <a:t>developed over a lifetime determine </a:t>
            </a:r>
            <a:r>
              <a:rPr lang="en-GB" sz="9600" dirty="0" smtClean="0">
                <a:latin typeface="Comic Sans MS" panose="030F0702030302020204" pitchFamily="66" charset="0"/>
              </a:rPr>
              <a:t>our behaviours, </a:t>
            </a:r>
            <a:r>
              <a:rPr lang="en-GB" sz="9600" dirty="0">
                <a:latin typeface="Comic Sans MS" panose="030F0702030302020204" pitchFamily="66" charset="0"/>
              </a:rPr>
              <a:t>traditions, and beliefs in old age. Past coping strategies recur as older adults adjust to the challenges of aging and facing death. Successful methods used throughout life for adjusting to situational and maturational stressors are repeated. </a:t>
            </a:r>
            <a:endParaRPr lang="en-GB" sz="9600" dirty="0" smtClean="0">
              <a:latin typeface="Comic Sans MS" panose="030F0702030302020204" pitchFamily="66" charset="0"/>
            </a:endParaRPr>
          </a:p>
          <a:p>
            <a:pPr marL="0" indent="0">
              <a:buNone/>
            </a:pPr>
            <a:endParaRPr lang="en-GB" sz="4500" dirty="0" smtClean="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177597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en-GB"/>
          </a:p>
        </p:txBody>
      </p:sp>
      <p:sp>
        <p:nvSpPr>
          <p:cNvPr id="3" name="Content Placeholder 2"/>
          <p:cNvSpPr>
            <a:spLocks noGrp="1"/>
          </p:cNvSpPr>
          <p:nvPr>
            <p:ph idx="1"/>
          </p:nvPr>
        </p:nvSpPr>
        <p:spPr>
          <a:xfrm>
            <a:off x="457200" y="1052736"/>
            <a:ext cx="8229600" cy="5073427"/>
          </a:xfrm>
        </p:spPr>
        <p:txBody>
          <a:bodyPr>
            <a:normAutofit fontScale="62500" lnSpcReduction="20000"/>
          </a:bodyPr>
          <a:lstStyle/>
          <a:p>
            <a:r>
              <a:rPr lang="en-GB" sz="3600" dirty="0">
                <a:latin typeface="Comic Sans MS" panose="030F0702030302020204" pitchFamily="66" charset="0"/>
              </a:rPr>
              <a:t>It encourages young people to consider that their current behaviours are laying the foundation for their own future old age. What one becomes in late life is a product of a lifetime of personal </a:t>
            </a:r>
            <a:r>
              <a:rPr lang="en-GB" sz="3600" dirty="0" smtClean="0">
                <a:latin typeface="Comic Sans MS" panose="030F0702030302020204" pitchFamily="66" charset="0"/>
              </a:rPr>
              <a:t>choices.</a:t>
            </a:r>
          </a:p>
          <a:p>
            <a:pPr marL="0" indent="0">
              <a:buNone/>
            </a:pPr>
            <a:endParaRPr lang="en-GB" sz="3600" dirty="0"/>
          </a:p>
          <a:p>
            <a:r>
              <a:rPr lang="en-GB" sz="3600" dirty="0" smtClean="0">
                <a:latin typeface="Comic Sans MS" panose="030F0702030302020204" pitchFamily="66" charset="0"/>
              </a:rPr>
              <a:t>The </a:t>
            </a:r>
            <a:r>
              <a:rPr lang="en-GB" sz="3600" dirty="0">
                <a:latin typeface="Comic Sans MS" panose="030F0702030302020204" pitchFamily="66" charset="0"/>
              </a:rPr>
              <a:t>theory considers the </a:t>
            </a:r>
            <a:r>
              <a:rPr lang="en-GB" sz="3600" dirty="0">
                <a:solidFill>
                  <a:srgbClr val="FF0000"/>
                </a:solidFill>
                <a:latin typeface="Comic Sans MS" panose="030F0702030302020204" pitchFamily="66" charset="0"/>
              </a:rPr>
              <a:t>internal structures </a:t>
            </a:r>
            <a:r>
              <a:rPr lang="en-GB" sz="3600" dirty="0">
                <a:latin typeface="Comic Sans MS" panose="030F0702030302020204" pitchFamily="66" charset="0"/>
              </a:rPr>
              <a:t>and </a:t>
            </a:r>
            <a:r>
              <a:rPr lang="en-GB" sz="3600" dirty="0">
                <a:solidFill>
                  <a:schemeClr val="tx2"/>
                </a:solidFill>
                <a:latin typeface="Comic Sans MS" panose="030F0702030302020204" pitchFamily="66" charset="0"/>
              </a:rPr>
              <a:t>external structures</a:t>
            </a:r>
            <a:r>
              <a:rPr lang="en-GB" sz="3600" dirty="0">
                <a:solidFill>
                  <a:srgbClr val="FF0000"/>
                </a:solidFill>
                <a:latin typeface="Comic Sans MS" panose="030F0702030302020204" pitchFamily="66" charset="0"/>
              </a:rPr>
              <a:t> </a:t>
            </a:r>
            <a:r>
              <a:rPr lang="en-GB" sz="3600" dirty="0">
                <a:latin typeface="Comic Sans MS" panose="030F0702030302020204" pitchFamily="66" charset="0"/>
              </a:rPr>
              <a:t>of continuity to describe how people adapt to their circumstances and set their goals. </a:t>
            </a:r>
            <a:endParaRPr lang="en-GB" sz="3600" dirty="0" smtClean="0">
              <a:latin typeface="Comic Sans MS" panose="030F0702030302020204" pitchFamily="66" charset="0"/>
            </a:endParaRPr>
          </a:p>
          <a:p>
            <a:pPr marL="0" indent="0">
              <a:buNone/>
            </a:pPr>
            <a:endParaRPr lang="en-GB" sz="3600" dirty="0">
              <a:latin typeface="Comic Sans MS" panose="030F0702030302020204" pitchFamily="66" charset="0"/>
            </a:endParaRPr>
          </a:p>
          <a:p>
            <a:r>
              <a:rPr lang="en-GB" sz="3600" dirty="0">
                <a:solidFill>
                  <a:srgbClr val="FF0000"/>
                </a:solidFill>
                <a:latin typeface="Comic Sans MS" panose="030F0702030302020204" pitchFamily="66" charset="0"/>
              </a:rPr>
              <a:t>Internal structure </a:t>
            </a:r>
            <a:r>
              <a:rPr lang="en-GB" sz="3600" dirty="0">
                <a:latin typeface="Comic Sans MS" panose="030F0702030302020204" pitchFamily="66" charset="0"/>
              </a:rPr>
              <a:t>- includes elements such as </a:t>
            </a:r>
            <a:r>
              <a:rPr lang="en-GB" sz="3600" dirty="0">
                <a:solidFill>
                  <a:srgbClr val="FF0000"/>
                </a:solidFill>
                <a:latin typeface="Comic Sans MS" panose="030F0702030302020204" pitchFamily="66" charset="0"/>
              </a:rPr>
              <a:t>personality traits, ideas, and beliefs</a:t>
            </a:r>
            <a:r>
              <a:rPr lang="en-GB" sz="3600" dirty="0">
                <a:latin typeface="Comic Sans MS" panose="030F0702030302020204" pitchFamily="66" charset="0"/>
              </a:rPr>
              <a:t>. Facilitates future decision-making by providing the individual with a strong internal foundation of the past. </a:t>
            </a:r>
          </a:p>
          <a:p>
            <a:r>
              <a:rPr lang="en-GB" sz="3600" dirty="0">
                <a:solidFill>
                  <a:schemeClr val="tx2"/>
                </a:solidFill>
                <a:latin typeface="Comic Sans MS" panose="030F0702030302020204" pitchFamily="66" charset="0"/>
              </a:rPr>
              <a:t>External structure </a:t>
            </a:r>
            <a:r>
              <a:rPr lang="en-GB" sz="3600" dirty="0">
                <a:latin typeface="Comic Sans MS" panose="030F0702030302020204" pitchFamily="66" charset="0"/>
              </a:rPr>
              <a:t>- consists of </a:t>
            </a:r>
            <a:r>
              <a:rPr lang="en-GB" sz="3600" dirty="0">
                <a:solidFill>
                  <a:schemeClr val="tx2"/>
                </a:solidFill>
                <a:latin typeface="Comic Sans MS" panose="030F0702030302020204" pitchFamily="66" charset="0"/>
              </a:rPr>
              <a:t>relationships and social roles. </a:t>
            </a:r>
            <a:r>
              <a:rPr lang="en-GB" sz="3600" dirty="0">
                <a:latin typeface="Comic Sans MS" panose="030F0702030302020204" pitchFamily="66" charset="0"/>
              </a:rPr>
              <a:t>It supports the maintenance of a stable self-concept and lifestyle.</a:t>
            </a:r>
          </a:p>
          <a:p>
            <a:pPr marL="0" indent="0">
              <a:buNone/>
            </a:pPr>
            <a:endParaRPr lang="en-GB" sz="42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3612935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Weaknesses of Continuity Theory</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The theory is criticized primarily for its definition of normal aging.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a:latin typeface="Comic Sans MS" panose="030F0702030302020204" pitchFamily="66" charset="0"/>
              </a:rPr>
              <a:t>theory distinguishes between normal aging and pathological aging, so it neglects older adults who suffer from chronic illness. </a:t>
            </a:r>
            <a:endParaRPr lang="en-GB" dirty="0" smtClean="0">
              <a:latin typeface="Comic Sans MS" panose="030F0702030302020204" pitchFamily="66" charset="0"/>
            </a:endParaRPr>
          </a:p>
          <a:p>
            <a:r>
              <a:rPr lang="en-GB" dirty="0" smtClean="0">
                <a:latin typeface="Comic Sans MS" panose="030F0702030302020204" pitchFamily="66" charset="0"/>
              </a:rPr>
              <a:t>Fails </a:t>
            </a:r>
            <a:r>
              <a:rPr lang="en-GB" dirty="0">
                <a:latin typeface="Comic Sans MS" panose="030F0702030302020204" pitchFamily="66" charset="0"/>
              </a:rPr>
              <a:t>to explain how social institutions impact individuals and the way they age. </a:t>
            </a:r>
            <a:endParaRPr lang="en-GB" dirty="0"/>
          </a:p>
        </p:txBody>
      </p:sp>
    </p:spTree>
    <p:extLst>
      <p:ext uri="{BB962C8B-B14F-4D97-AF65-F5344CB8AC3E}">
        <p14:creationId xmlns:p14="http://schemas.microsoft.com/office/powerpoint/2010/main" val="2241113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Useful websites about these theories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70000" lnSpcReduction="20000"/>
          </a:bodyPr>
          <a:lstStyle/>
          <a:p>
            <a:r>
              <a:rPr lang="en-GB" dirty="0">
                <a:latin typeface="Comic Sans MS" panose="030F0702030302020204" pitchFamily="66" charset="0"/>
                <a:hlinkClick r:id="rId2"/>
              </a:rPr>
              <a:t>http://cnx.org/content/m42973/latest/?collection=col11407/latest</a:t>
            </a:r>
          </a:p>
          <a:p>
            <a:r>
              <a:rPr lang="en-GB" dirty="0" smtClean="0">
                <a:latin typeface="Comic Sans MS" panose="030F0702030302020204" pitchFamily="66" charset="0"/>
                <a:hlinkClick r:id="rId2"/>
              </a:rPr>
              <a:t>https</a:t>
            </a:r>
            <a:r>
              <a:rPr lang="en-GB" dirty="0">
                <a:latin typeface="Comic Sans MS" panose="030F0702030302020204" pitchFamily="66" charset="0"/>
                <a:hlinkClick r:id="rId2"/>
              </a:rPr>
              <a:t>://www.boundless.com/sociology/understanding-aging/the-functionalist-perspective--3/activity-theory</a:t>
            </a:r>
            <a:r>
              <a:rPr lang="en-GB" dirty="0" smtClean="0">
                <a:latin typeface="Comic Sans MS" panose="030F0702030302020204" pitchFamily="66" charset="0"/>
                <a:hlinkClick r:id="rId2"/>
              </a:rPr>
              <a:t>/</a:t>
            </a:r>
            <a:endParaRPr lang="en-GB" dirty="0" smtClean="0">
              <a:latin typeface="Comic Sans MS" panose="030F0702030302020204" pitchFamily="66" charset="0"/>
            </a:endParaRPr>
          </a:p>
          <a:p>
            <a:r>
              <a:rPr lang="en-GB" dirty="0">
                <a:latin typeface="Comic Sans MS" panose="030F0702030302020204" pitchFamily="66" charset="0"/>
                <a:hlinkClick r:id="rId3"/>
              </a:rPr>
              <a:t>https://www.boundless.com/sociology/understanding-aging/the-functionalist-perspective--3/disengagement-theory</a:t>
            </a:r>
            <a:r>
              <a:rPr lang="en-GB" dirty="0" smtClean="0">
                <a:latin typeface="Comic Sans MS" panose="030F0702030302020204" pitchFamily="66" charset="0"/>
                <a:hlinkClick r:id="rId3"/>
              </a:rPr>
              <a:t>/</a:t>
            </a:r>
            <a:endParaRPr lang="en-GB" dirty="0" smtClean="0">
              <a:latin typeface="Comic Sans MS" panose="030F0702030302020204" pitchFamily="66" charset="0"/>
            </a:endParaRPr>
          </a:p>
          <a:p>
            <a:r>
              <a:rPr lang="en-GB" dirty="0">
                <a:latin typeface="Comic Sans MS" panose="030F0702030302020204" pitchFamily="66" charset="0"/>
                <a:hlinkClick r:id="rId4"/>
              </a:rPr>
              <a:t>https://www.boundless.com/sociology/understanding-aging/the-functionalist-perspective--</a:t>
            </a:r>
            <a:r>
              <a:rPr lang="en-GB" dirty="0" smtClean="0">
                <a:latin typeface="Comic Sans MS" panose="030F0702030302020204" pitchFamily="66" charset="0"/>
                <a:hlinkClick r:id="rId4"/>
              </a:rPr>
              <a:t>3/continuity-theory/</a:t>
            </a:r>
            <a:endParaRPr lang="en-GB" dirty="0" smtClean="0">
              <a:latin typeface="Comic Sans MS" panose="030F0702030302020204" pitchFamily="66" charset="0"/>
            </a:endParaRPr>
          </a:p>
          <a:p>
            <a:r>
              <a:rPr lang="en-GB" dirty="0" smtClean="0">
                <a:latin typeface="Comic Sans MS" panose="030F0702030302020204" pitchFamily="66" charset="0"/>
                <a:hlinkClick r:id="rId5"/>
              </a:rPr>
              <a:t>http</a:t>
            </a:r>
            <a:r>
              <a:rPr lang="en-GB" dirty="0">
                <a:latin typeface="Comic Sans MS" panose="030F0702030302020204" pitchFamily="66" charset="0"/>
                <a:hlinkClick r:id="rId5"/>
              </a:rPr>
              <a:t>://</a:t>
            </a:r>
            <a:r>
              <a:rPr lang="en-GB" dirty="0" smtClean="0">
                <a:latin typeface="Comic Sans MS" panose="030F0702030302020204" pitchFamily="66" charset="0"/>
                <a:hlinkClick r:id="rId5"/>
              </a:rPr>
              <a:t>www.cliffsnotes.com/sciences/psychology/development-psychology/psychosocial-development-age-65/theories-of-aging</a:t>
            </a:r>
            <a:endParaRPr lang="en-GB" dirty="0" smtClean="0">
              <a:latin typeface="Comic Sans MS" panose="030F0702030302020204" pitchFamily="66" charset="0"/>
            </a:endParaRPr>
          </a:p>
          <a:p>
            <a:r>
              <a:rPr lang="en-GB" dirty="0" smtClean="0">
                <a:latin typeface="Comic Sans MS" panose="030F0702030302020204" pitchFamily="66" charset="0"/>
                <a:hlinkClick r:id="rId6"/>
              </a:rPr>
              <a:t>http</a:t>
            </a:r>
            <a:r>
              <a:rPr lang="en-GB" dirty="0">
                <a:latin typeface="Comic Sans MS" panose="030F0702030302020204" pitchFamily="66" charset="0"/>
                <a:hlinkClick r:id="rId6"/>
              </a:rPr>
              <a:t>://</a:t>
            </a:r>
            <a:r>
              <a:rPr lang="en-GB" dirty="0" smtClean="0">
                <a:latin typeface="Comic Sans MS" panose="030F0702030302020204" pitchFamily="66" charset="0"/>
                <a:hlinkClick r:id="rId6"/>
              </a:rPr>
              <a:t>allnurses-breakroom.com/geriatrics-aging-elderly/theories-aging-part-412760.html</a:t>
            </a:r>
            <a:r>
              <a:rPr lang="en-GB" dirty="0" smtClean="0">
                <a:latin typeface="Comic Sans MS" panose="030F0702030302020204" pitchFamily="66" charset="0"/>
              </a:rPr>
              <a:t> </a:t>
            </a:r>
          </a:p>
          <a:p>
            <a:endParaRPr lang="en-GB" dirty="0" smtClean="0">
              <a:latin typeface="Comic Sans MS" panose="030F0702030302020204" pitchFamily="66" charset="0"/>
            </a:endParaRPr>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1755421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solidFill>
                  <a:srgbClr val="FF0000"/>
                </a:solidFill>
                <a:latin typeface="Comic Sans MS" pitchFamily="66" charset="0"/>
              </a:rPr>
              <a:t>The Theories Of </a:t>
            </a:r>
            <a:r>
              <a:rPr lang="en-GB" dirty="0" smtClean="0">
                <a:solidFill>
                  <a:srgbClr val="FF0000"/>
                </a:solidFill>
                <a:latin typeface="Comic Sans MS" pitchFamily="66" charset="0"/>
              </a:rPr>
              <a:t>Ageing</a:t>
            </a:r>
            <a:r>
              <a:rPr lang="en-GB" dirty="0">
                <a:solidFill>
                  <a:srgbClr val="FF0000"/>
                </a:solidFill>
                <a:latin typeface="Comic Sans MS" pitchFamily="66" charset="0"/>
              </a:rPr>
              <a:t/>
            </a:r>
            <a:br>
              <a:rPr lang="en-GB" dirty="0">
                <a:solidFill>
                  <a:srgbClr val="FF0000"/>
                </a:solidFill>
                <a:latin typeface="Comic Sans MS" pitchFamily="66" charset="0"/>
              </a:rPr>
            </a:br>
            <a:endParaRPr lang="en-GB" dirty="0">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5013176"/>
            <a:ext cx="2562225" cy="1790700"/>
          </a:xfrm>
          <a:prstGeom prst="rect">
            <a:avLst/>
          </a:prstGeom>
        </p:spPr>
      </p:pic>
    </p:spTree>
    <p:extLst>
      <p:ext uri="{BB962C8B-B14F-4D97-AF65-F5344CB8AC3E}">
        <p14:creationId xmlns:p14="http://schemas.microsoft.com/office/powerpoint/2010/main" val="542621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latin typeface="Comic Sans MS" pitchFamily="66" charset="0"/>
              </a:rPr>
              <a:t>Biological Theories of Ageing</a:t>
            </a:r>
            <a:endParaRPr lang="en-GB" dirty="0">
              <a:latin typeface="Comic Sans MS" pitchFamily="66" charset="0"/>
            </a:endParaRP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30918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latin typeface="Comic Sans MS" pitchFamily="66" charset="0"/>
              </a:rPr>
              <a:t>Why Do People Age?</a:t>
            </a:r>
          </a:p>
        </p:txBody>
      </p:sp>
      <p:sp>
        <p:nvSpPr>
          <p:cNvPr id="4099" name="Rectangle 3"/>
          <p:cNvSpPr>
            <a:spLocks noGrp="1" noChangeArrowheads="1"/>
          </p:cNvSpPr>
          <p:nvPr>
            <p:ph type="body" idx="1"/>
          </p:nvPr>
        </p:nvSpPr>
        <p:spPr/>
        <p:txBody>
          <a:bodyPr/>
          <a:lstStyle/>
          <a:p>
            <a:pPr>
              <a:lnSpc>
                <a:spcPct val="90000"/>
              </a:lnSpc>
              <a:buFont typeface="Wingdings" pitchFamily="2" charset="2"/>
              <a:buNone/>
            </a:pPr>
            <a:endParaRPr lang="en-US" sz="2800" dirty="0" smtClean="0">
              <a:latin typeface="Comic Sans MS" pitchFamily="66" charset="0"/>
            </a:endParaRPr>
          </a:p>
          <a:p>
            <a:pPr>
              <a:lnSpc>
                <a:spcPct val="90000"/>
              </a:lnSpc>
              <a:buFont typeface="Wingdings" pitchFamily="2" charset="2"/>
              <a:buNone/>
            </a:pPr>
            <a:r>
              <a:rPr lang="en-US" sz="2800" dirty="0" smtClean="0">
                <a:latin typeface="Comic Sans MS" pitchFamily="66" charset="0"/>
              </a:rPr>
              <a:t>Many </a:t>
            </a:r>
            <a:r>
              <a:rPr lang="en-US" sz="2800" dirty="0">
                <a:latin typeface="Comic Sans MS" pitchFamily="66" charset="0"/>
              </a:rPr>
              <a:t>theories to include:</a:t>
            </a:r>
          </a:p>
          <a:p>
            <a:pPr>
              <a:lnSpc>
                <a:spcPct val="90000"/>
              </a:lnSpc>
              <a:buClr>
                <a:schemeClr val="tx1"/>
              </a:buClr>
            </a:pPr>
            <a:r>
              <a:rPr lang="en-US" sz="2800" dirty="0">
                <a:latin typeface="Comic Sans MS" pitchFamily="66" charset="0"/>
              </a:rPr>
              <a:t>Hereditary Factors</a:t>
            </a:r>
          </a:p>
          <a:p>
            <a:pPr>
              <a:lnSpc>
                <a:spcPct val="90000"/>
              </a:lnSpc>
              <a:buClr>
                <a:schemeClr val="tx1"/>
              </a:buClr>
            </a:pPr>
            <a:r>
              <a:rPr lang="en-US" sz="2800" dirty="0">
                <a:latin typeface="Comic Sans MS" pitchFamily="66" charset="0"/>
              </a:rPr>
              <a:t>Loss of cellular mass and ability of cells to divide and replicate</a:t>
            </a:r>
          </a:p>
          <a:p>
            <a:pPr>
              <a:lnSpc>
                <a:spcPct val="90000"/>
              </a:lnSpc>
              <a:buClr>
                <a:schemeClr val="tx1"/>
              </a:buClr>
            </a:pPr>
            <a:r>
              <a:rPr lang="en-US" sz="2800" dirty="0" smtClean="0">
                <a:latin typeface="Comic Sans MS" pitchFamily="66" charset="0"/>
              </a:rPr>
              <a:t>Changes </a:t>
            </a:r>
            <a:r>
              <a:rPr lang="en-US" sz="2800" dirty="0">
                <a:latin typeface="Comic Sans MS" pitchFamily="66" charset="0"/>
              </a:rPr>
              <a:t>in structure of connective tissue</a:t>
            </a:r>
          </a:p>
          <a:p>
            <a:pPr>
              <a:lnSpc>
                <a:spcPct val="90000"/>
              </a:lnSpc>
              <a:buClr>
                <a:schemeClr val="tx1"/>
              </a:buClr>
              <a:buFont typeface="Wingdings" pitchFamily="2" charset="2"/>
              <a:buNone/>
            </a:pPr>
            <a:r>
              <a:rPr lang="en-US" sz="2800" dirty="0">
                <a:latin typeface="Comic Sans MS" pitchFamily="66" charset="0"/>
              </a:rPr>
              <a:t>No single theory adequately describes the aging process</a:t>
            </a:r>
          </a:p>
          <a:p>
            <a:pPr>
              <a:lnSpc>
                <a:spcPct val="90000"/>
              </a:lnSpc>
              <a:buClr>
                <a:schemeClr val="tx1"/>
              </a:buClr>
            </a:pPr>
            <a:endParaRPr lang="en-US" sz="2800" dirty="0"/>
          </a:p>
          <a:p>
            <a:pPr>
              <a:lnSpc>
                <a:spcPct val="90000"/>
              </a:lnSpc>
              <a:buClr>
                <a:schemeClr val="tx1"/>
              </a:buClr>
            </a:pPr>
            <a:endParaRPr lang="en-US" sz="2800" dirty="0"/>
          </a:p>
          <a:p>
            <a:pPr>
              <a:lnSpc>
                <a:spcPct val="90000"/>
              </a:lnSpc>
              <a:buFont typeface="Wingdings" pitchFamily="2" charset="2"/>
              <a:buNone/>
            </a:pPr>
            <a:endParaRPr lang="en-US" sz="2800" dirty="0"/>
          </a:p>
          <a:p>
            <a:pPr>
              <a:lnSpc>
                <a:spcPct val="90000"/>
              </a:lnSpc>
            </a:pPr>
            <a:endParaRPr lang="en-US" sz="28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2768" y="807245"/>
            <a:ext cx="904875" cy="1901825"/>
          </a:xfrm>
          <a:prstGeom prst="rect">
            <a:avLst/>
          </a:prstGeom>
        </p:spPr>
      </p:pic>
    </p:spTree>
    <p:extLst>
      <p:ext uri="{BB962C8B-B14F-4D97-AF65-F5344CB8AC3E}">
        <p14:creationId xmlns:p14="http://schemas.microsoft.com/office/powerpoint/2010/main" val="2629170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Why do People Age?- Biological Theories of Ageing </a:t>
            </a:r>
            <a:endParaRPr lang="en-GB" dirty="0">
              <a:latin typeface="Comic Sans MS" pitchFamily="66" charset="0"/>
            </a:endParaRPr>
          </a:p>
        </p:txBody>
      </p:sp>
      <p:sp>
        <p:nvSpPr>
          <p:cNvPr id="3" name="Content Placeholder 2"/>
          <p:cNvSpPr>
            <a:spLocks noGrp="1"/>
          </p:cNvSpPr>
          <p:nvPr>
            <p:ph idx="1"/>
          </p:nvPr>
        </p:nvSpPr>
        <p:spPr/>
        <p:txBody>
          <a:bodyPr>
            <a:normAutofit fontScale="47500" lnSpcReduction="20000"/>
          </a:bodyPr>
          <a:lstStyle/>
          <a:p>
            <a:r>
              <a:rPr lang="en-GB" sz="4200" dirty="0">
                <a:latin typeface="Comic Sans MS" pitchFamily="66" charset="0"/>
              </a:rPr>
              <a:t>The process of ageing is still not fully understood, but it is felt that there are many mechanisms </a:t>
            </a:r>
            <a:r>
              <a:rPr lang="en-GB" sz="4200" dirty="0" smtClean="0">
                <a:latin typeface="Comic Sans MS" pitchFamily="66" charset="0"/>
              </a:rPr>
              <a:t>involved.</a:t>
            </a:r>
          </a:p>
          <a:p>
            <a:pPr marL="0" indent="0" algn="ctr">
              <a:buNone/>
            </a:pPr>
            <a:r>
              <a:rPr lang="en-GB" sz="5100" b="1" dirty="0" smtClean="0">
                <a:solidFill>
                  <a:schemeClr val="accent1">
                    <a:lumMod val="75000"/>
                  </a:schemeClr>
                </a:solidFill>
                <a:latin typeface="Comic Sans MS" pitchFamily="66" charset="0"/>
              </a:rPr>
              <a:t>Two main theories</a:t>
            </a:r>
            <a:endParaRPr lang="en-GB" sz="5100" b="1" dirty="0">
              <a:solidFill>
                <a:schemeClr val="accent1">
                  <a:lumMod val="75000"/>
                </a:schemeClr>
              </a:solidFill>
              <a:latin typeface="Comic Sans MS" pitchFamily="66" charset="0"/>
            </a:endParaRPr>
          </a:p>
          <a:p>
            <a:r>
              <a:rPr lang="en-GB" sz="5100" dirty="0" smtClean="0">
                <a:solidFill>
                  <a:schemeClr val="accent1">
                    <a:lumMod val="75000"/>
                  </a:schemeClr>
                </a:solidFill>
                <a:latin typeface="Comic Sans MS" pitchFamily="66" charset="0"/>
              </a:rPr>
              <a:t>Disposable soma theory</a:t>
            </a:r>
          </a:p>
          <a:p>
            <a:r>
              <a:rPr lang="en-GB" sz="5100" dirty="0" smtClean="0">
                <a:solidFill>
                  <a:schemeClr val="accent1">
                    <a:lumMod val="75000"/>
                  </a:schemeClr>
                </a:solidFill>
                <a:latin typeface="Comic Sans MS" pitchFamily="66" charset="0"/>
              </a:rPr>
              <a:t>Genetically programmed theory</a:t>
            </a:r>
          </a:p>
          <a:p>
            <a:r>
              <a:rPr lang="en-GB" sz="5100" dirty="0" smtClean="0">
                <a:latin typeface="Comic Sans MS" pitchFamily="66" charset="0"/>
              </a:rPr>
              <a:t>Other theories </a:t>
            </a:r>
            <a:r>
              <a:rPr lang="en-GB" sz="5100" dirty="0">
                <a:latin typeface="Comic Sans MS" pitchFamily="66" charset="0"/>
              </a:rPr>
              <a:t>are </a:t>
            </a:r>
            <a:r>
              <a:rPr lang="en-GB" sz="5100" dirty="0" smtClean="0">
                <a:latin typeface="Comic Sans MS" pitchFamily="66" charset="0"/>
              </a:rPr>
              <a:t>also evolving </a:t>
            </a:r>
          </a:p>
          <a:p>
            <a:pPr marL="0" indent="0">
              <a:buNone/>
            </a:pPr>
            <a:r>
              <a:rPr lang="en-GB" sz="5100" dirty="0" smtClean="0">
                <a:latin typeface="Comic Sans MS" pitchFamily="66" charset="0"/>
              </a:rPr>
              <a:t>– Free </a:t>
            </a:r>
            <a:r>
              <a:rPr lang="en-GB" sz="5100" dirty="0">
                <a:latin typeface="Comic Sans MS" pitchFamily="66" charset="0"/>
              </a:rPr>
              <a:t>radical </a:t>
            </a:r>
            <a:r>
              <a:rPr lang="en-GB" sz="5100" dirty="0" smtClean="0">
                <a:latin typeface="Comic Sans MS" pitchFamily="66" charset="0"/>
              </a:rPr>
              <a:t>theory - a</a:t>
            </a:r>
            <a:r>
              <a:rPr lang="en-US" sz="5100" dirty="0" smtClean="0">
                <a:latin typeface="Comic Sans MS" pitchFamily="66" charset="0"/>
              </a:rPr>
              <a:t>accumulation </a:t>
            </a:r>
            <a:r>
              <a:rPr lang="en-US" sz="5100" dirty="0">
                <a:latin typeface="Comic Sans MS" pitchFamily="66" charset="0"/>
              </a:rPr>
              <a:t>of waste materials that clog cells and cause them to </a:t>
            </a:r>
            <a:r>
              <a:rPr lang="en-US" sz="5100" dirty="0" smtClean="0">
                <a:latin typeface="Comic Sans MS" pitchFamily="66" charset="0"/>
              </a:rPr>
              <a:t>die. </a:t>
            </a:r>
          </a:p>
          <a:p>
            <a:pPr>
              <a:buFontTx/>
              <a:buChar char="-"/>
            </a:pPr>
            <a:r>
              <a:rPr lang="en-US" sz="5100" dirty="0" smtClean="0">
                <a:latin typeface="Comic Sans MS" pitchFamily="66" charset="0"/>
              </a:rPr>
              <a:t>W</a:t>
            </a:r>
            <a:r>
              <a:rPr lang="en-GB" sz="5100" dirty="0" smtClean="0">
                <a:latin typeface="Comic Sans MS" pitchFamily="66" charset="0"/>
              </a:rPr>
              <a:t>ear </a:t>
            </a:r>
            <a:r>
              <a:rPr lang="en-GB" sz="5100" dirty="0">
                <a:latin typeface="Comic Sans MS" pitchFamily="66" charset="0"/>
              </a:rPr>
              <a:t>and tear </a:t>
            </a:r>
            <a:r>
              <a:rPr lang="en-GB" sz="5100" dirty="0" smtClean="0">
                <a:latin typeface="Comic Sans MS" pitchFamily="66" charset="0"/>
              </a:rPr>
              <a:t>theory. </a:t>
            </a:r>
          </a:p>
          <a:p>
            <a:pPr>
              <a:buFontTx/>
              <a:buChar char="-"/>
            </a:pPr>
            <a:r>
              <a:rPr lang="en-GB" sz="5100" dirty="0" smtClean="0">
                <a:latin typeface="Comic Sans MS" pitchFamily="66" charset="0"/>
              </a:rPr>
              <a:t>Cross </a:t>
            </a:r>
            <a:r>
              <a:rPr lang="en-GB" sz="5100" dirty="0">
                <a:latin typeface="Comic Sans MS" pitchFamily="66" charset="0"/>
              </a:rPr>
              <a:t>linking </a:t>
            </a:r>
            <a:r>
              <a:rPr lang="en-GB" sz="5100" dirty="0" smtClean="0">
                <a:latin typeface="Comic Sans MS" pitchFamily="66" charset="0"/>
              </a:rPr>
              <a:t>theory</a:t>
            </a:r>
          </a:p>
          <a:p>
            <a:pPr marL="0" indent="0">
              <a:buNone/>
            </a:pPr>
            <a:endParaRPr lang="en-GB" dirty="0">
              <a:latin typeface="Comic Sans MS" pitchFamily="66" charset="0"/>
            </a:endParaRPr>
          </a:p>
          <a:p>
            <a:r>
              <a:rPr lang="en-GB" sz="4200" dirty="0">
                <a:solidFill>
                  <a:srgbClr val="FF0000"/>
                </a:solidFill>
                <a:latin typeface="Comic Sans MS" pitchFamily="66" charset="0"/>
              </a:rPr>
              <a:t>Stretch &amp; Challenge – Read more about it</a:t>
            </a:r>
            <a:r>
              <a:rPr lang="en-GB" sz="4200" dirty="0" smtClean="0">
                <a:solidFill>
                  <a:srgbClr val="FF0000"/>
                </a:solidFill>
                <a:latin typeface="Comic Sans MS" pitchFamily="66" charset="0"/>
              </a:rPr>
              <a:t>! </a:t>
            </a:r>
            <a:r>
              <a:rPr lang="en-US" sz="4200" dirty="0">
                <a:latin typeface="Comic Sans MS" pitchFamily="66" charset="0"/>
              </a:rPr>
              <a:t>Find out more about </a:t>
            </a:r>
            <a:r>
              <a:rPr lang="en-US" sz="4200" dirty="0" smtClean="0">
                <a:latin typeface="Comic Sans MS" pitchFamily="66" charset="0"/>
              </a:rPr>
              <a:t>the other theories. </a:t>
            </a:r>
            <a:endParaRPr lang="en-GB" sz="4200" dirty="0">
              <a:solidFill>
                <a:srgbClr val="FF0000"/>
              </a:solidFill>
              <a:latin typeface="Comic Sans MS" pitchFamily="66" charset="0"/>
            </a:endParaRPr>
          </a:p>
          <a:p>
            <a:pPr marL="0" indent="0">
              <a:buNone/>
            </a:pPr>
            <a:r>
              <a:rPr lang="en-GB" sz="4200" dirty="0" smtClean="0">
                <a:solidFill>
                  <a:schemeClr val="accent1">
                    <a:lumMod val="75000"/>
                  </a:schemeClr>
                </a:solidFill>
                <a:latin typeface="Comic Sans MS" pitchFamily="66" charset="0"/>
                <a:hlinkClick r:id="rId2"/>
              </a:rPr>
              <a:t>http</a:t>
            </a:r>
            <a:r>
              <a:rPr lang="en-GB" sz="4200" dirty="0">
                <a:solidFill>
                  <a:schemeClr val="accent1">
                    <a:lumMod val="75000"/>
                  </a:schemeClr>
                </a:solidFill>
                <a:latin typeface="Comic Sans MS" pitchFamily="66" charset="0"/>
                <a:hlinkClick r:id="rId2"/>
              </a:rPr>
              <a:t>://www.ncbi.nlm.nih.gov/pmc/articles/PMC2995895/</a:t>
            </a:r>
            <a:endParaRPr lang="en-GB" sz="4200" dirty="0">
              <a:solidFill>
                <a:schemeClr val="accent1">
                  <a:lumMod val="75000"/>
                </a:schemeClr>
              </a:solidFill>
              <a:latin typeface="Comic Sans MS" pitchFamily="66" charset="0"/>
            </a:endParaRPr>
          </a:p>
          <a:p>
            <a:pPr marL="0" indent="0">
              <a:buNone/>
            </a:pPr>
            <a:endParaRPr lang="en-GB" dirty="0">
              <a:solidFill>
                <a:schemeClr val="accent1">
                  <a:lumMod val="75000"/>
                </a:schemeClr>
              </a:solidFill>
            </a:endParaRPr>
          </a:p>
          <a:p>
            <a:endParaRPr lang="en-GB" dirty="0"/>
          </a:p>
        </p:txBody>
      </p:sp>
    </p:spTree>
    <p:extLst>
      <p:ext uri="{BB962C8B-B14F-4D97-AF65-F5344CB8AC3E}">
        <p14:creationId xmlns:p14="http://schemas.microsoft.com/office/powerpoint/2010/main" val="12744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1. Disposable soma theory</a:t>
            </a:r>
            <a:endParaRPr lang="en-GB"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latin typeface="Comic Sans MS" pitchFamily="66" charset="0"/>
              </a:rPr>
              <a:t>Developed by Kirkwood (1977) </a:t>
            </a:r>
          </a:p>
          <a:p>
            <a:r>
              <a:rPr lang="en-GB" dirty="0" smtClean="0">
                <a:latin typeface="Comic Sans MS" pitchFamily="66" charset="0"/>
              </a:rPr>
              <a:t>Organisms </a:t>
            </a:r>
            <a:r>
              <a:rPr lang="en-GB" dirty="0">
                <a:latin typeface="Comic Sans MS" pitchFamily="66" charset="0"/>
              </a:rPr>
              <a:t>only have a limited amount of energy that has to be divided between reproductive activities and the maintenance of the non-reproductive aspects of the organism (soma). </a:t>
            </a:r>
            <a:endParaRPr lang="en-GB" dirty="0" smtClean="0">
              <a:latin typeface="Comic Sans MS" pitchFamily="66" charset="0"/>
            </a:endParaRPr>
          </a:p>
          <a:p>
            <a:r>
              <a:rPr lang="en-GB" dirty="0" smtClean="0">
                <a:latin typeface="Comic Sans MS" pitchFamily="66" charset="0"/>
              </a:rPr>
              <a:t>Aging </a:t>
            </a:r>
            <a:r>
              <a:rPr lang="en-GB" dirty="0">
                <a:latin typeface="Comic Sans MS" pitchFamily="66" charset="0"/>
              </a:rPr>
              <a:t>is the result of natural degrading processes that result in accumulation of </a:t>
            </a:r>
            <a:r>
              <a:rPr lang="en-GB" dirty="0" smtClean="0">
                <a:latin typeface="Comic Sans MS" pitchFamily="66" charset="0"/>
              </a:rPr>
              <a:t>damage.</a:t>
            </a:r>
          </a:p>
          <a:p>
            <a:r>
              <a:rPr lang="en-GB" dirty="0" smtClean="0">
                <a:latin typeface="Comic Sans MS" pitchFamily="66" charset="0"/>
              </a:rPr>
              <a:t>Damage </a:t>
            </a:r>
            <a:r>
              <a:rPr lang="en-GB" dirty="0">
                <a:latin typeface="Comic Sans MS" pitchFamily="66" charset="0"/>
              </a:rPr>
              <a:t>can be repaired by the organism at the expense of reproductive effort. </a:t>
            </a:r>
            <a:endParaRPr lang="en-GB" dirty="0" smtClean="0">
              <a:latin typeface="Comic Sans MS" pitchFamily="66" charset="0"/>
            </a:endParaRPr>
          </a:p>
          <a:p>
            <a:r>
              <a:rPr lang="en-GB" dirty="0" smtClean="0">
                <a:solidFill>
                  <a:srgbClr val="FF0000"/>
                </a:solidFill>
                <a:latin typeface="Comic Sans MS" pitchFamily="66" charset="0"/>
              </a:rPr>
              <a:t>Stretch &amp; Challenge – Read more about it!</a:t>
            </a:r>
          </a:p>
          <a:p>
            <a:pPr marL="0" indent="0">
              <a:buNone/>
            </a:pPr>
            <a:r>
              <a:rPr lang="en-GB" dirty="0">
                <a:solidFill>
                  <a:schemeClr val="accent1">
                    <a:lumMod val="75000"/>
                  </a:schemeClr>
                </a:solidFill>
                <a:latin typeface="Comic Sans MS" pitchFamily="66" charset="0"/>
                <a:hlinkClick r:id="rId2"/>
              </a:rPr>
              <a:t>http://www.programmed-aging.org/theories/disposable_soma.html</a:t>
            </a:r>
            <a:endParaRPr lang="en-GB" dirty="0">
              <a:solidFill>
                <a:schemeClr val="accent1">
                  <a:lumMod val="75000"/>
                </a:schemeClr>
              </a:solidFill>
              <a:latin typeface="Comic Sans MS" pitchFamily="66" charset="0"/>
            </a:endParaRPr>
          </a:p>
          <a:p>
            <a:pPr marL="0" indent="0">
              <a:buNone/>
            </a:pPr>
            <a:endParaRPr lang="en-GB" dirty="0" smtClean="0">
              <a:solidFill>
                <a:schemeClr val="accent1">
                  <a:lumMod val="75000"/>
                </a:schemeClr>
              </a:solidFill>
            </a:endParaRPr>
          </a:p>
        </p:txBody>
      </p:sp>
    </p:spTree>
    <p:extLst>
      <p:ext uri="{BB962C8B-B14F-4D97-AF65-F5344CB8AC3E}">
        <p14:creationId xmlns:p14="http://schemas.microsoft.com/office/powerpoint/2010/main" val="219198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2. Genetically </a:t>
            </a:r>
            <a:r>
              <a:rPr lang="en-GB" dirty="0">
                <a:latin typeface="Comic Sans MS" pitchFamily="66" charset="0"/>
              </a:rPr>
              <a:t>programmed theory</a:t>
            </a:r>
          </a:p>
        </p:txBody>
      </p:sp>
      <p:sp>
        <p:nvSpPr>
          <p:cNvPr id="3" name="Content Placeholder 2"/>
          <p:cNvSpPr>
            <a:spLocks noGrp="1"/>
          </p:cNvSpPr>
          <p:nvPr>
            <p:ph idx="1"/>
          </p:nvPr>
        </p:nvSpPr>
        <p:spPr/>
        <p:txBody>
          <a:bodyPr>
            <a:normAutofit fontScale="77500" lnSpcReduction="20000"/>
          </a:bodyPr>
          <a:lstStyle/>
          <a:p>
            <a:r>
              <a:rPr lang="en-GB" dirty="0" smtClean="0">
                <a:latin typeface="Comic Sans MS" pitchFamily="66" charset="0"/>
              </a:rPr>
              <a:t>Suggests we are programmed to wear out at a certain time by </a:t>
            </a:r>
            <a:r>
              <a:rPr lang="en-GB" dirty="0">
                <a:latin typeface="Comic Sans MS" pitchFamily="66" charset="0"/>
              </a:rPr>
              <a:t>an intrinsic pacemaker system that determines life expectancy of the cells of the body and therefore, the whole body. </a:t>
            </a:r>
          </a:p>
          <a:p>
            <a:r>
              <a:rPr lang="en-GB" dirty="0">
                <a:latin typeface="Comic Sans MS" pitchFamily="66" charset="0"/>
              </a:rPr>
              <a:t>Many species have a set lifespan; the maximum possible lifespan for humans is </a:t>
            </a:r>
            <a:r>
              <a:rPr lang="en-GB" dirty="0" smtClean="0">
                <a:latin typeface="Comic Sans MS" pitchFamily="66" charset="0"/>
              </a:rPr>
              <a:t>about 120 </a:t>
            </a:r>
            <a:r>
              <a:rPr lang="en-GB" dirty="0">
                <a:latin typeface="Comic Sans MS" pitchFamily="66" charset="0"/>
              </a:rPr>
              <a:t>years.</a:t>
            </a:r>
          </a:p>
          <a:p>
            <a:r>
              <a:rPr lang="en-GB" dirty="0" smtClean="0">
                <a:latin typeface="Comic Sans MS" pitchFamily="66" charset="0"/>
              </a:rPr>
              <a:t>This theory suggests our genes determine how long we live.</a:t>
            </a:r>
          </a:p>
          <a:p>
            <a:r>
              <a:rPr lang="en-GB" dirty="0">
                <a:latin typeface="Comic Sans MS" pitchFamily="66" charset="0"/>
              </a:rPr>
              <a:t>However, the exact mechanism is unknown</a:t>
            </a:r>
            <a:r>
              <a:rPr lang="en-GB" dirty="0" smtClean="0">
                <a:latin typeface="Comic Sans MS" pitchFamily="66" charset="0"/>
              </a:rPr>
              <a:t>.</a:t>
            </a:r>
          </a:p>
          <a:p>
            <a:r>
              <a:rPr lang="en-GB" dirty="0" smtClean="0">
                <a:latin typeface="Comic Sans MS" pitchFamily="66" charset="0"/>
              </a:rPr>
              <a:t>Evidence to support this - the </a:t>
            </a:r>
            <a:r>
              <a:rPr lang="en-GB" dirty="0">
                <a:latin typeface="Comic Sans MS" pitchFamily="66" charset="0"/>
              </a:rPr>
              <a:t>life expectancy of </a:t>
            </a:r>
            <a:r>
              <a:rPr lang="en-GB" dirty="0">
                <a:solidFill>
                  <a:srgbClr val="FF0000"/>
                </a:solidFill>
                <a:latin typeface="Comic Sans MS" pitchFamily="66" charset="0"/>
              </a:rPr>
              <a:t>identical twins</a:t>
            </a:r>
            <a:r>
              <a:rPr lang="en-GB" dirty="0">
                <a:latin typeface="Comic Sans MS" pitchFamily="66" charset="0"/>
              </a:rPr>
              <a:t> is </a:t>
            </a:r>
            <a:r>
              <a:rPr lang="en-GB" dirty="0">
                <a:solidFill>
                  <a:srgbClr val="00B0F0"/>
                </a:solidFill>
                <a:latin typeface="Comic Sans MS" pitchFamily="66" charset="0"/>
              </a:rPr>
              <a:t>more similar </a:t>
            </a:r>
            <a:r>
              <a:rPr lang="en-GB" dirty="0">
                <a:latin typeface="Comic Sans MS" pitchFamily="66" charset="0"/>
              </a:rPr>
              <a:t>than is observed with </a:t>
            </a:r>
            <a:r>
              <a:rPr lang="en-GB" dirty="0">
                <a:solidFill>
                  <a:srgbClr val="FF0000"/>
                </a:solidFill>
                <a:latin typeface="Comic Sans MS" pitchFamily="66" charset="0"/>
              </a:rPr>
              <a:t>fraternal twins </a:t>
            </a:r>
            <a:r>
              <a:rPr lang="en-GB" dirty="0">
                <a:latin typeface="Comic Sans MS" pitchFamily="66" charset="0"/>
              </a:rPr>
              <a:t>or </a:t>
            </a:r>
            <a:r>
              <a:rPr lang="en-GB" dirty="0">
                <a:solidFill>
                  <a:srgbClr val="FF0000"/>
                </a:solidFill>
                <a:latin typeface="Comic Sans MS" pitchFamily="66" charset="0"/>
              </a:rPr>
              <a:t>other siblings </a:t>
            </a:r>
            <a:r>
              <a:rPr lang="en-GB" dirty="0">
                <a:latin typeface="Comic Sans MS" pitchFamily="66" charset="0"/>
              </a:rPr>
              <a:t>with the same two parents. </a:t>
            </a:r>
            <a:endParaRPr lang="en-GB" dirty="0" smtClean="0">
              <a:latin typeface="Comic Sans MS" pitchFamily="66" charset="0"/>
            </a:endParaRPr>
          </a:p>
          <a:p>
            <a:endParaRPr lang="en-GB" dirty="0"/>
          </a:p>
        </p:txBody>
      </p:sp>
    </p:spTree>
    <p:extLst>
      <p:ext uri="{BB962C8B-B14F-4D97-AF65-F5344CB8AC3E}">
        <p14:creationId xmlns:p14="http://schemas.microsoft.com/office/powerpoint/2010/main" val="164292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3. Gender Differences and Ageing</a:t>
            </a:r>
            <a:endParaRPr lang="en-GB" dirty="0">
              <a:latin typeface="Comic Sans MS" pitchFamily="66" charset="0"/>
            </a:endParaRPr>
          </a:p>
        </p:txBody>
      </p:sp>
      <p:sp>
        <p:nvSpPr>
          <p:cNvPr id="3" name="Content Placeholder 2"/>
          <p:cNvSpPr>
            <a:spLocks noGrp="1"/>
          </p:cNvSpPr>
          <p:nvPr>
            <p:ph idx="1"/>
          </p:nvPr>
        </p:nvSpPr>
        <p:spPr/>
        <p:txBody>
          <a:bodyPr>
            <a:normAutofit fontScale="77500" lnSpcReduction="20000"/>
          </a:bodyPr>
          <a:lstStyle/>
          <a:p>
            <a:r>
              <a:rPr lang="en-GB" dirty="0" smtClean="0">
                <a:latin typeface="Comic Sans MS" pitchFamily="66" charset="0"/>
              </a:rPr>
              <a:t>It is suggested differences in ageing are due to gender.</a:t>
            </a:r>
          </a:p>
          <a:p>
            <a:r>
              <a:rPr lang="en-GB" dirty="0" smtClean="0">
                <a:latin typeface="Comic Sans MS" pitchFamily="66" charset="0"/>
              </a:rPr>
              <a:t>Men die sooner than women because they are men – life expectancy figures would seem to support this.</a:t>
            </a:r>
          </a:p>
          <a:p>
            <a:endParaRPr lang="en-GB" dirty="0">
              <a:latin typeface="Comic Sans MS" pitchFamily="66" charset="0"/>
            </a:endParaRPr>
          </a:p>
          <a:p>
            <a:r>
              <a:rPr lang="en-GB" dirty="0" smtClean="0">
                <a:latin typeface="Comic Sans MS" pitchFamily="66" charset="0"/>
              </a:rPr>
              <a:t>Brent et al (2006) challenged this idea and argued</a:t>
            </a:r>
          </a:p>
          <a:p>
            <a:pPr marL="0" indent="0">
              <a:buNone/>
            </a:pPr>
            <a:r>
              <a:rPr lang="en-GB" dirty="0">
                <a:latin typeface="Comic Sans MS" pitchFamily="66" charset="0"/>
              </a:rPr>
              <a:t>	</a:t>
            </a:r>
            <a:r>
              <a:rPr lang="en-GB" dirty="0" smtClean="0">
                <a:latin typeface="Comic Sans MS" pitchFamily="66" charset="0"/>
              </a:rPr>
              <a:t>- men lead riskier lives – occupations</a:t>
            </a:r>
          </a:p>
          <a:p>
            <a:pPr marL="0" indent="0">
              <a:buNone/>
            </a:pPr>
            <a:r>
              <a:rPr lang="en-GB" dirty="0">
                <a:latin typeface="Comic Sans MS" pitchFamily="66" charset="0"/>
              </a:rPr>
              <a:t>	</a:t>
            </a:r>
            <a:r>
              <a:rPr lang="en-GB" dirty="0" smtClean="0">
                <a:latin typeface="Comic Sans MS" pitchFamily="66" charset="0"/>
              </a:rPr>
              <a:t>- women age earlier than men – loss </a:t>
            </a:r>
            <a:r>
              <a:rPr lang="en-GB" dirty="0" smtClean="0">
                <a:latin typeface="Comic Sans MS" pitchFamily="66" charset="0"/>
              </a:rPr>
              <a:t>fertility</a:t>
            </a:r>
          </a:p>
          <a:p>
            <a:pPr marL="0" indent="0">
              <a:buNone/>
            </a:pPr>
            <a:r>
              <a:rPr lang="en-GB" dirty="0">
                <a:latin typeface="Comic Sans MS" pitchFamily="66" charset="0"/>
              </a:rPr>
              <a:t> </a:t>
            </a:r>
            <a:r>
              <a:rPr lang="en-GB" dirty="0" smtClean="0">
                <a:latin typeface="Comic Sans MS" pitchFamily="66" charset="0"/>
              </a:rPr>
              <a:t>           </a:t>
            </a:r>
            <a:r>
              <a:rPr lang="en-GB" dirty="0" smtClean="0">
                <a:latin typeface="Comic Sans MS" pitchFamily="66" charset="0"/>
              </a:rPr>
              <a:t>sooner</a:t>
            </a:r>
            <a:endParaRPr lang="en-GB" dirty="0" smtClean="0">
              <a:latin typeface="Comic Sans MS" pitchFamily="66" charset="0"/>
            </a:endParaRPr>
          </a:p>
          <a:p>
            <a:pPr marL="0" indent="0">
              <a:buNone/>
            </a:pPr>
            <a:r>
              <a:rPr lang="en-GB" dirty="0">
                <a:latin typeface="Comic Sans MS" pitchFamily="66" charset="0"/>
              </a:rPr>
              <a:t>	</a:t>
            </a:r>
            <a:r>
              <a:rPr lang="en-GB" dirty="0" smtClean="0">
                <a:latin typeface="Comic Sans MS" pitchFamily="66" charset="0"/>
              </a:rPr>
              <a:t>- men die earlier because testosterone drives </a:t>
            </a:r>
            <a:endParaRPr lang="en-GB" dirty="0" smtClean="0">
              <a:latin typeface="Comic Sans MS" pitchFamily="66" charset="0"/>
            </a:endParaRPr>
          </a:p>
          <a:p>
            <a:pPr marL="0" indent="0">
              <a:buNone/>
            </a:pPr>
            <a:r>
              <a:rPr lang="en-GB">
                <a:latin typeface="Comic Sans MS" pitchFamily="66" charset="0"/>
              </a:rPr>
              <a:t> </a:t>
            </a:r>
            <a:r>
              <a:rPr lang="en-GB" smtClean="0">
                <a:latin typeface="Comic Sans MS" pitchFamily="66" charset="0"/>
              </a:rPr>
              <a:t>           </a:t>
            </a:r>
            <a:r>
              <a:rPr lang="en-GB" smtClean="0">
                <a:latin typeface="Comic Sans MS" pitchFamily="66" charset="0"/>
              </a:rPr>
              <a:t>them to be </a:t>
            </a:r>
            <a:r>
              <a:rPr lang="en-GB" dirty="0" smtClean="0">
                <a:latin typeface="Comic Sans MS" pitchFamily="66" charset="0"/>
              </a:rPr>
              <a:t>competitive leading to risk taking.</a:t>
            </a:r>
            <a:endParaRPr lang="en-GB" dirty="0">
              <a:latin typeface="Comic Sans MS" pitchFamily="66" charset="0"/>
            </a:endParaRPr>
          </a:p>
        </p:txBody>
      </p:sp>
    </p:spTree>
    <p:extLst>
      <p:ext uri="{BB962C8B-B14F-4D97-AF65-F5344CB8AC3E}">
        <p14:creationId xmlns:p14="http://schemas.microsoft.com/office/powerpoint/2010/main" val="175504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Comic Sans MS" panose="030F0702030302020204" pitchFamily="66" charset="0"/>
              </a:rPr>
              <a:t>Ageing</a:t>
            </a:r>
            <a:endParaRPr lang="en-GB" dirty="0">
              <a:latin typeface="Comic Sans MS" panose="030F0702030302020204" pitchFamily="66" charset="0"/>
            </a:endParaRPr>
          </a:p>
        </p:txBody>
      </p:sp>
      <p:sp>
        <p:nvSpPr>
          <p:cNvPr id="3" name="Content Placeholder 2"/>
          <p:cNvSpPr>
            <a:spLocks noGrp="1"/>
          </p:cNvSpPr>
          <p:nvPr>
            <p:ph sz="half" idx="1"/>
          </p:nvPr>
        </p:nvSpPr>
        <p:spPr/>
        <p:txBody>
          <a:bodyPr>
            <a:normAutofit fontScale="92500" lnSpcReduction="20000"/>
          </a:bodyPr>
          <a:lstStyle/>
          <a:p>
            <a:pPr marL="0" indent="0">
              <a:buNone/>
            </a:pPr>
            <a:r>
              <a:rPr lang="en-GB" dirty="0" smtClean="0">
                <a:latin typeface="Comic Sans MS" pitchFamily="66" charset="0"/>
              </a:rPr>
              <a:t>Ageing is an inevitable part of human growth and development.</a:t>
            </a:r>
          </a:p>
          <a:p>
            <a:pPr marL="0" indent="0">
              <a:buNone/>
            </a:pPr>
            <a:endParaRPr lang="en-GB" dirty="0">
              <a:latin typeface="Comic Sans MS" pitchFamily="66" charset="0"/>
            </a:endParaRPr>
          </a:p>
        </p:txBody>
      </p:sp>
      <p:sp>
        <p:nvSpPr>
          <p:cNvPr id="9" name="Content Placeholder 8"/>
          <p:cNvSpPr>
            <a:spLocks noGrp="1"/>
          </p:cNvSpPr>
          <p:nvPr>
            <p:ph sz="half" idx="2"/>
          </p:nvPr>
        </p:nvSpPr>
        <p:spPr/>
        <p:txBody>
          <a:bodyPr>
            <a:normAutofit fontScale="92500" lnSpcReduction="20000"/>
          </a:bodyPr>
          <a:lstStyle/>
          <a:p>
            <a:r>
              <a:rPr lang="en-GB" b="1" dirty="0">
                <a:latin typeface="Comic Sans MS" pitchFamily="66" charset="0"/>
              </a:rPr>
              <a:t>Factors affecting the rate of </a:t>
            </a:r>
            <a:r>
              <a:rPr lang="en-GB" b="1" dirty="0" smtClean="0">
                <a:latin typeface="Comic Sans MS" pitchFamily="66" charset="0"/>
              </a:rPr>
              <a:t>ageing</a:t>
            </a:r>
          </a:p>
          <a:p>
            <a:endParaRPr lang="en-GB" dirty="0">
              <a:latin typeface="Comic Sans MS" pitchFamily="66" charset="0"/>
            </a:endParaRPr>
          </a:p>
          <a:p>
            <a:endParaRPr lang="en-GB" dirty="0" smtClean="0">
              <a:latin typeface="Comic Sans MS" pitchFamily="66" charset="0"/>
            </a:endParaRPr>
          </a:p>
          <a:p>
            <a:endParaRPr lang="en-GB" dirty="0">
              <a:latin typeface="Comic Sans MS" pitchFamily="66" charset="0"/>
            </a:endParaRPr>
          </a:p>
          <a:p>
            <a:endParaRPr lang="en-GB" dirty="0" smtClean="0">
              <a:latin typeface="Comic Sans MS" pitchFamily="66" charset="0"/>
            </a:endParaRPr>
          </a:p>
          <a:p>
            <a:r>
              <a:rPr lang="en-GB" dirty="0" smtClean="0">
                <a:latin typeface="Comic Sans MS" pitchFamily="66" charset="0"/>
              </a:rPr>
              <a:t>Lifestyle</a:t>
            </a:r>
          </a:p>
          <a:p>
            <a:r>
              <a:rPr lang="en-GB" dirty="0" smtClean="0">
                <a:latin typeface="Comic Sans MS" pitchFamily="66" charset="0"/>
              </a:rPr>
              <a:t>Genetics</a:t>
            </a:r>
          </a:p>
          <a:p>
            <a:r>
              <a:rPr lang="en-GB" dirty="0" smtClean="0">
                <a:latin typeface="Comic Sans MS" pitchFamily="66" charset="0"/>
              </a:rPr>
              <a:t>Socio-economic factors</a:t>
            </a:r>
          </a:p>
          <a:p>
            <a:r>
              <a:rPr lang="en-GB" dirty="0" smtClean="0">
                <a:latin typeface="Comic Sans MS" pitchFamily="66" charset="0"/>
              </a:rPr>
              <a:t>Environmental Factors</a:t>
            </a:r>
            <a:endParaRPr lang="en-GB" dirty="0">
              <a:latin typeface="Comic Sans MS" pitchFamily="66" charset="0"/>
            </a:endParaRPr>
          </a:p>
          <a:p>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3194720"/>
            <a:ext cx="3517007" cy="2998275"/>
          </a:xfrm>
          <a:prstGeom prst="rect">
            <a:avLst/>
          </a:prstGeom>
        </p:spPr>
      </p:pic>
      <p:pic>
        <p:nvPicPr>
          <p:cNvPr id="2" name="Picture 1"/>
          <p:cNvPicPr>
            <a:picLocks noChangeAspect="1"/>
          </p:cNvPicPr>
          <p:nvPr/>
        </p:nvPicPr>
        <p:blipFill>
          <a:blip r:embed="rId3"/>
          <a:stretch>
            <a:fillRect/>
          </a:stretch>
        </p:blipFill>
        <p:spPr>
          <a:xfrm>
            <a:off x="6671174" y="2519825"/>
            <a:ext cx="1919372" cy="1349802"/>
          </a:xfrm>
          <a:prstGeom prst="rect">
            <a:avLst/>
          </a:prstGeom>
        </p:spPr>
      </p:pic>
    </p:spTree>
    <p:extLst>
      <p:ext uri="{BB962C8B-B14F-4D97-AF65-F5344CB8AC3E}">
        <p14:creationId xmlns:p14="http://schemas.microsoft.com/office/powerpoint/2010/main" val="23830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latin typeface="Comic Sans MS" pitchFamily="66" charset="0"/>
              </a:rPr>
              <a:t>Health &amp; Social Care Practitioners often  work with older people and need to understand how individuals </a:t>
            </a:r>
            <a:r>
              <a:rPr lang="en-GB" dirty="0">
                <a:solidFill>
                  <a:srgbClr val="FF0000"/>
                </a:solidFill>
                <a:latin typeface="Comic Sans MS" pitchFamily="66" charset="0"/>
              </a:rPr>
              <a:t>adapt</a:t>
            </a:r>
            <a:r>
              <a:rPr lang="en-GB" dirty="0">
                <a:latin typeface="Comic Sans MS" pitchFamily="66" charset="0"/>
              </a:rPr>
              <a:t> to life during old age.</a:t>
            </a:r>
          </a:p>
          <a:p>
            <a:r>
              <a:rPr lang="en-GB" b="1" dirty="0">
                <a:solidFill>
                  <a:srgbClr val="FF0000"/>
                </a:solidFill>
                <a:latin typeface="Comic Sans MS" pitchFamily="66" charset="0"/>
              </a:rPr>
              <a:t>These are the Psychosocial effects of ageing</a:t>
            </a:r>
            <a:r>
              <a:rPr lang="en-GB" b="1" dirty="0" smtClean="0">
                <a:solidFill>
                  <a:srgbClr val="FF0000"/>
                </a:solidFill>
                <a:latin typeface="Comic Sans MS" pitchFamily="66" charset="0"/>
              </a:rPr>
              <a:t>.</a:t>
            </a:r>
            <a:r>
              <a:rPr lang="en-GB" b="1" dirty="0" smtClean="0">
                <a:solidFill>
                  <a:srgbClr val="00B050"/>
                </a:solidFill>
                <a:latin typeface="Comic Sans MS" pitchFamily="66" charset="0"/>
              </a:rPr>
              <a:t>(P4,M2 unit 4)</a:t>
            </a:r>
            <a:endParaRPr lang="en-GB" b="1" dirty="0">
              <a:solidFill>
                <a:srgbClr val="FF0000"/>
              </a:solidFill>
              <a:latin typeface="Comic Sans MS" pitchFamily="66" charset="0"/>
            </a:endParaRPr>
          </a:p>
        </p:txBody>
      </p:sp>
    </p:spTree>
    <p:extLst>
      <p:ext uri="{BB962C8B-B14F-4D97-AF65-F5344CB8AC3E}">
        <p14:creationId xmlns:p14="http://schemas.microsoft.com/office/powerpoint/2010/main" val="50971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latin typeface="Comic Sans MS" pitchFamily="66" charset="0"/>
              </a:rPr>
              <a:t>There have been various attempts to </a:t>
            </a:r>
            <a:r>
              <a:rPr lang="en-GB" dirty="0" smtClean="0">
                <a:latin typeface="Comic Sans MS" pitchFamily="66" charset="0"/>
              </a:rPr>
              <a:t>explain </a:t>
            </a:r>
            <a:r>
              <a:rPr lang="en-GB" dirty="0">
                <a:latin typeface="Comic Sans MS" pitchFamily="66" charset="0"/>
              </a:rPr>
              <a:t>the </a:t>
            </a:r>
            <a:r>
              <a:rPr lang="en-GB" dirty="0" smtClean="0">
                <a:latin typeface="Comic Sans MS" pitchFamily="66" charset="0"/>
              </a:rPr>
              <a:t>process of ageing, these have led to Theories of Ageing. </a:t>
            </a:r>
          </a:p>
          <a:p>
            <a:pPr marL="0" indent="0">
              <a:buNone/>
            </a:pPr>
            <a:endParaRPr lang="en-GB" dirty="0" smtClean="0">
              <a:latin typeface="Comic Sans MS" pitchFamily="66" charset="0"/>
            </a:endParaRPr>
          </a:p>
          <a:p>
            <a:pPr marL="0" indent="0">
              <a:buNone/>
            </a:pPr>
            <a:endParaRPr lang="en-GB" dirty="0" smtClean="0">
              <a:latin typeface="Comic Sans MS" pitchFamily="66" charset="0"/>
            </a:endParaRPr>
          </a:p>
          <a:p>
            <a:r>
              <a:rPr lang="en-GB" dirty="0" smtClean="0">
                <a:latin typeface="Comic Sans MS" pitchFamily="66" charset="0"/>
              </a:rPr>
              <a:t>A </a:t>
            </a:r>
            <a:r>
              <a:rPr lang="en-GB" dirty="0">
                <a:latin typeface="Comic Sans MS" pitchFamily="66" charset="0"/>
              </a:rPr>
              <a:t>theory is a set of ideas that can be used to understand, explain and make predictions about something. </a:t>
            </a:r>
          </a:p>
          <a:p>
            <a:endParaRPr lang="en-GB" dirty="0">
              <a:latin typeface="Comic Sans MS" pitchFamily="66" charset="0"/>
            </a:endParaRPr>
          </a:p>
          <a:p>
            <a:endParaRPr lang="en-GB" dirty="0"/>
          </a:p>
        </p:txBody>
      </p:sp>
      <p:pic>
        <p:nvPicPr>
          <p:cNvPr id="1026" name="Picture 2" descr="c:\tempie\Content.IE5\8301GZOV\MC90028645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2587547"/>
            <a:ext cx="1367028" cy="1736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138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What have we already discovered? </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latin typeface="Comic Sans MS" pitchFamily="66" charset="0"/>
              </a:rPr>
              <a:t>Erikson’s </a:t>
            </a:r>
            <a:r>
              <a:rPr lang="en-GB" b="1" dirty="0" smtClean="0">
                <a:latin typeface="Comic Sans MS" pitchFamily="66" charset="0"/>
              </a:rPr>
              <a:t>Theory </a:t>
            </a:r>
            <a:r>
              <a:rPr lang="en-GB" b="1" dirty="0" smtClean="0">
                <a:solidFill>
                  <a:srgbClr val="00B050"/>
                </a:solidFill>
                <a:latin typeface="Comic Sans MS" pitchFamily="66" charset="0"/>
              </a:rPr>
              <a:t>(P1 unit 4)</a:t>
            </a:r>
            <a:endParaRPr lang="en-GB" b="1" dirty="0" smtClean="0">
              <a:solidFill>
                <a:srgbClr val="00B050"/>
              </a:solidFill>
              <a:latin typeface="Comic Sans MS" pitchFamily="66" charset="0"/>
            </a:endParaRPr>
          </a:p>
          <a:p>
            <a:pPr marL="0" indent="0">
              <a:buNone/>
            </a:pPr>
            <a:r>
              <a:rPr lang="en-US" dirty="0" smtClean="0">
                <a:latin typeface="Comic Sans MS" panose="030F0702030302020204" pitchFamily="66" charset="0"/>
              </a:rPr>
              <a:t>One of the first psychological theorists to develop a theory of emotional development that extends to old age. </a:t>
            </a:r>
          </a:p>
          <a:p>
            <a:r>
              <a:rPr lang="en-US" dirty="0" smtClean="0">
                <a:latin typeface="Comic Sans MS" panose="030F0702030302020204" pitchFamily="66" charset="0"/>
              </a:rPr>
              <a:t>Argues that older people need to develop a </a:t>
            </a:r>
            <a:r>
              <a:rPr lang="en-US" dirty="0" smtClean="0">
                <a:solidFill>
                  <a:srgbClr val="FF0000"/>
                </a:solidFill>
                <a:latin typeface="Comic Sans MS" panose="030F0702030302020204" pitchFamily="66" charset="0"/>
              </a:rPr>
              <a:t>secure sense of self </a:t>
            </a:r>
            <a:r>
              <a:rPr lang="en-US" dirty="0" smtClean="0">
                <a:latin typeface="Comic Sans MS" panose="030F0702030302020204" pitchFamily="66" charset="0"/>
              </a:rPr>
              <a:t>that enables them to </a:t>
            </a:r>
            <a:r>
              <a:rPr lang="en-US" dirty="0" smtClean="0">
                <a:solidFill>
                  <a:schemeClr val="accent1"/>
                </a:solidFill>
                <a:latin typeface="Comic Sans MS" panose="030F0702030302020204" pitchFamily="66" charset="0"/>
              </a:rPr>
              <a:t>cope with </a:t>
            </a:r>
            <a:r>
              <a:rPr lang="en-US" dirty="0" smtClean="0">
                <a:latin typeface="Comic Sans MS" panose="030F0702030302020204" pitchFamily="66" charset="0"/>
              </a:rPr>
              <a:t>the physical changes associated with </a:t>
            </a:r>
            <a:r>
              <a:rPr lang="en-US" dirty="0" smtClean="0">
                <a:solidFill>
                  <a:schemeClr val="accent1"/>
                </a:solidFill>
                <a:latin typeface="Comic Sans MS" panose="030F0702030302020204" pitchFamily="66" charset="0"/>
              </a:rPr>
              <a:t>ageing</a:t>
            </a:r>
            <a:r>
              <a:rPr lang="en-US" dirty="0" smtClean="0">
                <a:latin typeface="Comic Sans MS" panose="030F0702030302020204" pitchFamily="66" charset="0"/>
              </a:rPr>
              <a:t> and the end of life. </a:t>
            </a:r>
          </a:p>
          <a:p>
            <a:r>
              <a:rPr lang="en-US" dirty="0" smtClean="0">
                <a:latin typeface="Comic Sans MS" panose="030F0702030302020204" pitchFamily="66" charset="0"/>
              </a:rPr>
              <a:t>People who </a:t>
            </a:r>
            <a:r>
              <a:rPr lang="en-US" dirty="0" smtClean="0">
                <a:solidFill>
                  <a:schemeClr val="accent1"/>
                </a:solidFill>
                <a:latin typeface="Comic Sans MS" panose="030F0702030302020204" pitchFamily="66" charset="0"/>
              </a:rPr>
              <a:t>fail</a:t>
            </a:r>
            <a:r>
              <a:rPr lang="en-US" dirty="0" smtClean="0">
                <a:latin typeface="Comic Sans MS" panose="030F0702030302020204" pitchFamily="66" charset="0"/>
              </a:rPr>
              <a:t> to make sense of their life might experience </a:t>
            </a:r>
            <a:r>
              <a:rPr lang="en-US" dirty="0" smtClean="0">
                <a:solidFill>
                  <a:srgbClr val="FF0000"/>
                </a:solidFill>
                <a:latin typeface="Comic Sans MS" panose="030F0702030302020204" pitchFamily="66" charset="0"/>
              </a:rPr>
              <a:t>emotional despair</a:t>
            </a:r>
            <a:r>
              <a:rPr lang="en-US" dirty="0" smtClean="0">
                <a:latin typeface="Comic Sans MS" panose="030F0702030302020204" pitchFamily="66" charset="0"/>
              </a:rPr>
              <a:t>.</a:t>
            </a:r>
          </a:p>
          <a:p>
            <a:pPr>
              <a:buFontTx/>
              <a:buNone/>
            </a:pPr>
            <a:endParaRPr lang="en-US" dirty="0"/>
          </a:p>
        </p:txBody>
      </p:sp>
    </p:spTree>
    <p:extLst>
      <p:ext uri="{BB962C8B-B14F-4D97-AF65-F5344CB8AC3E}">
        <p14:creationId xmlns:p14="http://schemas.microsoft.com/office/powerpoint/2010/main" val="2981820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latin typeface="Comic Sans MS" panose="030F0702030302020204" pitchFamily="66" charset="0"/>
              </a:rPr>
              <a:t>Those who </a:t>
            </a:r>
            <a:r>
              <a:rPr lang="en-GB" dirty="0" smtClean="0">
                <a:latin typeface="Comic Sans MS" panose="030F0702030302020204" pitchFamily="66" charset="0"/>
              </a:rPr>
              <a:t>succeed in maintaining </a:t>
            </a:r>
            <a:r>
              <a:rPr lang="en-GB" b="1" dirty="0" smtClean="0">
                <a:solidFill>
                  <a:srgbClr val="FF0000"/>
                </a:solidFill>
                <a:latin typeface="Comic Sans MS" panose="030F0702030302020204" pitchFamily="66" charset="0"/>
              </a:rPr>
              <a:t>ego </a:t>
            </a:r>
            <a:r>
              <a:rPr lang="en-GB" b="1" dirty="0">
                <a:solidFill>
                  <a:srgbClr val="FF0000"/>
                </a:solidFill>
                <a:latin typeface="Comic Sans MS" panose="030F0702030302020204" pitchFamily="66" charset="0"/>
              </a:rPr>
              <a:t>integrity</a:t>
            </a:r>
            <a:r>
              <a:rPr lang="en-GB" dirty="0">
                <a:solidFill>
                  <a:srgbClr val="FF0000"/>
                </a:solidFill>
                <a:latin typeface="Comic Sans MS" panose="030F0702030302020204" pitchFamily="66" charset="0"/>
              </a:rPr>
              <a:t> </a:t>
            </a:r>
            <a:r>
              <a:rPr lang="en-GB" dirty="0">
                <a:latin typeface="Comic Sans MS" panose="030F0702030302020204" pitchFamily="66" charset="0"/>
              </a:rPr>
              <a:t>(</a:t>
            </a:r>
            <a:r>
              <a:rPr lang="en-GB" dirty="0">
                <a:solidFill>
                  <a:schemeClr val="accent1"/>
                </a:solidFill>
                <a:latin typeface="Comic Sans MS" panose="030F0702030302020204" pitchFamily="66" charset="0"/>
              </a:rPr>
              <a:t>holding on to one's sense of wholeness</a:t>
            </a:r>
            <a:r>
              <a:rPr lang="en-GB" dirty="0">
                <a:latin typeface="Comic Sans MS" panose="030F0702030302020204" pitchFamily="66" charset="0"/>
              </a:rPr>
              <a:t>), while avoiding </a:t>
            </a:r>
            <a:r>
              <a:rPr lang="en-GB" b="1" dirty="0">
                <a:solidFill>
                  <a:srgbClr val="FF0000"/>
                </a:solidFill>
                <a:latin typeface="Comic Sans MS" panose="030F0702030302020204" pitchFamily="66" charset="0"/>
              </a:rPr>
              <a:t>despair</a:t>
            </a:r>
            <a:r>
              <a:rPr lang="en-GB" dirty="0">
                <a:latin typeface="Comic Sans MS" panose="030F0702030302020204" pitchFamily="66" charset="0"/>
              </a:rPr>
              <a:t> (</a:t>
            </a:r>
            <a:r>
              <a:rPr lang="en-GB" dirty="0">
                <a:solidFill>
                  <a:schemeClr val="accent1"/>
                </a:solidFill>
                <a:latin typeface="Comic Sans MS" panose="030F0702030302020204" pitchFamily="66" charset="0"/>
              </a:rPr>
              <a:t>fearing there is too little time to begin a new life </a:t>
            </a:r>
            <a:r>
              <a:rPr lang="en-GB" dirty="0" smtClean="0">
                <a:solidFill>
                  <a:schemeClr val="accent1"/>
                </a:solidFill>
                <a:latin typeface="Comic Sans MS" panose="030F0702030302020204" pitchFamily="66" charset="0"/>
              </a:rPr>
              <a:t>course</a:t>
            </a:r>
            <a:r>
              <a:rPr lang="en-GB" dirty="0" smtClean="0">
                <a:latin typeface="Comic Sans MS" panose="030F0702030302020204" pitchFamily="66" charset="0"/>
              </a:rPr>
              <a:t>) also </a:t>
            </a:r>
            <a:r>
              <a:rPr lang="en-GB" dirty="0">
                <a:latin typeface="Comic Sans MS" panose="030F0702030302020204" pitchFamily="66" charset="0"/>
              </a:rPr>
              <a:t>develop </a:t>
            </a:r>
            <a:r>
              <a:rPr lang="en-GB" dirty="0" smtClean="0">
                <a:latin typeface="Comic Sans MS" panose="030F0702030302020204" pitchFamily="66" charset="0"/>
              </a:rPr>
              <a:t>wisdom. </a:t>
            </a:r>
          </a:p>
          <a:p>
            <a:r>
              <a:rPr lang="en-GB" dirty="0" smtClean="0">
                <a:latin typeface="Comic Sans MS" panose="030F0702030302020204" pitchFamily="66" charset="0"/>
              </a:rPr>
              <a:t>The person is able to </a:t>
            </a:r>
            <a:r>
              <a:rPr lang="en-GB" dirty="0" smtClean="0">
                <a:solidFill>
                  <a:srgbClr val="FF0000"/>
                </a:solidFill>
                <a:latin typeface="Comic Sans MS" panose="030F0702030302020204" pitchFamily="66" charset="0"/>
              </a:rPr>
              <a:t>accept </a:t>
            </a:r>
            <a:r>
              <a:rPr lang="en-GB" dirty="0">
                <a:solidFill>
                  <a:schemeClr val="accent1"/>
                </a:solidFill>
                <a:latin typeface="Comic Sans MS" panose="030F0702030302020204" pitchFamily="66" charset="0"/>
              </a:rPr>
              <a:t>without major regrets the life that </a:t>
            </a:r>
            <a:r>
              <a:rPr lang="en-GB" dirty="0" smtClean="0">
                <a:solidFill>
                  <a:schemeClr val="accent1"/>
                </a:solidFill>
                <a:latin typeface="Comic Sans MS" panose="030F0702030302020204" pitchFamily="66" charset="0"/>
              </a:rPr>
              <a:t>they have lived</a:t>
            </a:r>
            <a:r>
              <a:rPr lang="en-GB" dirty="0">
                <a:latin typeface="Comic Sans MS" panose="030F0702030302020204" pitchFamily="66" charset="0"/>
              </a:rPr>
              <a:t>, as well as the inescapability of death. </a:t>
            </a:r>
            <a:endParaRPr lang="en-GB" dirty="0" smtClean="0">
              <a:latin typeface="Comic Sans MS" panose="030F0702030302020204" pitchFamily="66" charset="0"/>
            </a:endParaRPr>
          </a:p>
          <a:p>
            <a:r>
              <a:rPr lang="en-GB" dirty="0" smtClean="0">
                <a:latin typeface="Comic Sans MS" panose="030F0702030302020204" pitchFamily="66" charset="0"/>
              </a:rPr>
              <a:t>Even people </a:t>
            </a:r>
            <a:r>
              <a:rPr lang="en-GB" dirty="0">
                <a:latin typeface="Comic Sans MS" panose="030F0702030302020204" pitchFamily="66" charset="0"/>
              </a:rPr>
              <a:t>who achieve a high degree of integrity </a:t>
            </a:r>
            <a:r>
              <a:rPr lang="en-GB" dirty="0">
                <a:solidFill>
                  <a:schemeClr val="accent1"/>
                </a:solidFill>
                <a:latin typeface="Comic Sans MS" panose="030F0702030302020204" pitchFamily="66" charset="0"/>
              </a:rPr>
              <a:t>may feel some despair </a:t>
            </a:r>
            <a:r>
              <a:rPr lang="en-GB" dirty="0">
                <a:latin typeface="Comic Sans MS" panose="030F0702030302020204" pitchFamily="66" charset="0"/>
              </a:rPr>
              <a:t>at this stage as they contemplate their past. </a:t>
            </a:r>
            <a:endParaRPr lang="en-GB" dirty="0" smtClean="0">
              <a:latin typeface="Comic Sans MS" panose="030F0702030302020204" pitchFamily="66" charset="0"/>
            </a:endParaRPr>
          </a:p>
          <a:p>
            <a:r>
              <a:rPr lang="en-GB" dirty="0" smtClean="0">
                <a:latin typeface="Comic Sans MS" panose="030F0702030302020204" pitchFamily="66" charset="0"/>
              </a:rPr>
              <a:t>No </a:t>
            </a:r>
            <a:r>
              <a:rPr lang="en-GB" dirty="0">
                <a:latin typeface="Comic Sans MS" panose="030F0702030302020204" pitchFamily="66" charset="0"/>
              </a:rPr>
              <a:t>one makes it through life without wondering if another path may have been happier and more productive</a:t>
            </a:r>
            <a:r>
              <a:rPr lang="en-GB" dirty="0" smtClean="0">
                <a:latin typeface="Comic Sans MS" panose="030F0702030302020204" pitchFamily="66" charset="0"/>
              </a:rPr>
              <a:t>.</a:t>
            </a:r>
          </a:p>
          <a:p>
            <a:pPr marL="0" indent="0">
              <a:buNone/>
            </a:pPr>
            <a:r>
              <a:rPr lang="en-GB" dirty="0" smtClean="0"/>
              <a:t>						</a:t>
            </a:r>
            <a:r>
              <a:rPr lang="en-GB" dirty="0" smtClean="0">
                <a:latin typeface="Comic Sans MS" panose="030F0702030302020204" pitchFamily="66" charset="0"/>
              </a:rPr>
              <a:t>(Cliffs notes 2013)</a:t>
            </a:r>
          </a:p>
        </p:txBody>
      </p:sp>
    </p:spTree>
    <p:extLst>
      <p:ext uri="{BB962C8B-B14F-4D97-AF65-F5344CB8AC3E}">
        <p14:creationId xmlns:p14="http://schemas.microsoft.com/office/powerpoint/2010/main" val="3230374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Key Psychosocial Theories of Ageing</a:t>
            </a:r>
            <a:endParaRPr lang="en-GB" dirty="0">
              <a:latin typeface="Comic Sans MS" pitchFamily="66" charset="0"/>
            </a:endParaRPr>
          </a:p>
        </p:txBody>
      </p:sp>
      <p:sp>
        <p:nvSpPr>
          <p:cNvPr id="3" name="Content Placeholder 2"/>
          <p:cNvSpPr>
            <a:spLocks noGrp="1"/>
          </p:cNvSpPr>
          <p:nvPr>
            <p:ph idx="1"/>
          </p:nvPr>
        </p:nvSpPr>
        <p:spPr/>
        <p:txBody>
          <a:bodyPr>
            <a:normAutofit/>
          </a:bodyPr>
          <a:lstStyle/>
          <a:p>
            <a:pPr>
              <a:buNone/>
            </a:pPr>
            <a:endParaRPr lang="en-US" dirty="0" smtClean="0">
              <a:latin typeface="Comic Sans MS" panose="030F0702030302020204" pitchFamily="66" charset="0"/>
            </a:endParaRPr>
          </a:p>
          <a:p>
            <a:pPr>
              <a:buNone/>
            </a:pPr>
            <a:r>
              <a:rPr lang="en-US" dirty="0">
                <a:latin typeface="Comic Sans MS" panose="030F0702030302020204" pitchFamily="66" charset="0"/>
              </a:rPr>
              <a:t>	</a:t>
            </a:r>
            <a:r>
              <a:rPr lang="en-US" dirty="0" smtClean="0">
                <a:latin typeface="Comic Sans MS" panose="030F0702030302020204" pitchFamily="66" charset="0"/>
              </a:rPr>
              <a:t>Psycho-Social  Theories - explain </a:t>
            </a:r>
            <a:r>
              <a:rPr lang="en-US" dirty="0">
                <a:latin typeface="Comic Sans MS" panose="030F0702030302020204" pitchFamily="66" charset="0"/>
              </a:rPr>
              <a:t>the thought processes and behaviors of </a:t>
            </a:r>
            <a:r>
              <a:rPr lang="en-US" dirty="0" smtClean="0">
                <a:latin typeface="Comic Sans MS" panose="030F0702030302020204" pitchFamily="66" charset="0"/>
              </a:rPr>
              <a:t>ageing.</a:t>
            </a:r>
            <a:endParaRPr lang="en-US" dirty="0">
              <a:latin typeface="Comic Sans MS" panose="030F0702030302020204" pitchFamily="66" charset="0"/>
            </a:endParaRPr>
          </a:p>
          <a:p>
            <a:pPr>
              <a:buNone/>
            </a:pPr>
            <a:r>
              <a:rPr lang="en-US" dirty="0">
                <a:latin typeface="Comic Sans MS" panose="030F0702030302020204" pitchFamily="66" charset="0"/>
              </a:rPr>
              <a:t> </a:t>
            </a:r>
          </a:p>
          <a:p>
            <a:r>
              <a:rPr lang="en-GB" dirty="0">
                <a:solidFill>
                  <a:srgbClr val="00B050"/>
                </a:solidFill>
                <a:latin typeface="Comic Sans MS" panose="030F0702030302020204" pitchFamily="66" charset="0"/>
              </a:rPr>
              <a:t>Disengagement theory</a:t>
            </a:r>
          </a:p>
          <a:p>
            <a:r>
              <a:rPr lang="en-GB" dirty="0" smtClean="0">
                <a:solidFill>
                  <a:srgbClr val="FF0000"/>
                </a:solidFill>
                <a:latin typeface="Comic Sans MS" panose="030F0702030302020204" pitchFamily="66" charset="0"/>
              </a:rPr>
              <a:t>Activity </a:t>
            </a:r>
            <a:r>
              <a:rPr lang="en-GB" dirty="0">
                <a:solidFill>
                  <a:srgbClr val="FF0000"/>
                </a:solidFill>
                <a:latin typeface="Comic Sans MS" panose="030F0702030302020204" pitchFamily="66" charset="0"/>
              </a:rPr>
              <a:t>t</a:t>
            </a:r>
            <a:r>
              <a:rPr lang="en-GB" dirty="0" smtClean="0">
                <a:solidFill>
                  <a:srgbClr val="FF0000"/>
                </a:solidFill>
                <a:latin typeface="Comic Sans MS" panose="030F0702030302020204" pitchFamily="66" charset="0"/>
              </a:rPr>
              <a:t>heory</a:t>
            </a:r>
          </a:p>
          <a:p>
            <a:r>
              <a:rPr lang="en-GB" dirty="0" smtClean="0">
                <a:solidFill>
                  <a:srgbClr val="0070C0"/>
                </a:solidFill>
                <a:latin typeface="Comic Sans MS" panose="030F0702030302020204" pitchFamily="66" charset="0"/>
              </a:rPr>
              <a:t>Continuity theory</a:t>
            </a:r>
          </a:p>
          <a:p>
            <a:endParaRPr lang="en-GB" dirty="0"/>
          </a:p>
        </p:txBody>
      </p:sp>
    </p:spTree>
    <p:extLst>
      <p:ext uri="{BB962C8B-B14F-4D97-AF65-F5344CB8AC3E}">
        <p14:creationId xmlns:p14="http://schemas.microsoft.com/office/powerpoint/2010/main" val="226767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Two Major Theories</a:t>
            </a:r>
            <a:endParaRPr lang="en-GB" dirty="0">
              <a:latin typeface="Comic Sans MS" panose="030F0702030302020204" pitchFamily="66" charset="0"/>
            </a:endParaRPr>
          </a:p>
        </p:txBody>
      </p:sp>
      <p:sp>
        <p:nvSpPr>
          <p:cNvPr id="3" name="Content Placeholder 2"/>
          <p:cNvSpPr>
            <a:spLocks noGrp="1"/>
          </p:cNvSpPr>
          <p:nvPr>
            <p:ph sz="half" idx="1"/>
          </p:nvPr>
        </p:nvSpPr>
        <p:spPr>
          <a:xfrm>
            <a:off x="457200" y="1600201"/>
            <a:ext cx="4402832" cy="2404863"/>
          </a:xfrm>
        </p:spPr>
        <p:txBody>
          <a:bodyPr>
            <a:normAutofit lnSpcReduction="10000"/>
          </a:bodyPr>
          <a:lstStyle/>
          <a:p>
            <a:r>
              <a:rPr lang="en-GB" b="1" dirty="0" smtClean="0">
                <a:solidFill>
                  <a:srgbClr val="00B050"/>
                </a:solidFill>
                <a:latin typeface="Comic Sans MS" panose="030F0702030302020204" pitchFamily="66" charset="0"/>
              </a:rPr>
              <a:t>Disengagement theory</a:t>
            </a:r>
            <a:r>
              <a:rPr lang="en-GB" dirty="0" smtClean="0">
                <a:solidFill>
                  <a:srgbClr val="00B050"/>
                </a:solidFill>
                <a:latin typeface="Comic Sans MS" panose="030F0702030302020204" pitchFamily="66" charset="0"/>
              </a:rPr>
              <a:t> </a:t>
            </a:r>
          </a:p>
          <a:p>
            <a:pPr marL="0" indent="0">
              <a:buNone/>
            </a:pPr>
            <a:r>
              <a:rPr lang="en-GB" sz="2400" dirty="0" smtClean="0">
                <a:latin typeface="Comic Sans MS" panose="030F0702030302020204" pitchFamily="66" charset="0"/>
              </a:rPr>
              <a:t>Views ageing as a process of mutual withdrawal.</a:t>
            </a:r>
          </a:p>
          <a:p>
            <a:pPr marL="0" indent="0">
              <a:buNone/>
            </a:pPr>
            <a:r>
              <a:rPr lang="en-GB" sz="2400" dirty="0" smtClean="0">
                <a:latin typeface="Comic Sans MS" panose="030F0702030302020204" pitchFamily="66" charset="0"/>
              </a:rPr>
              <a:t>Older adults  voluntarily slow down by retiring, as expected by society. </a:t>
            </a:r>
            <a:endParaRPr lang="en-GB" sz="2400" dirty="0">
              <a:latin typeface="Comic Sans MS" panose="030F0702030302020204" pitchFamily="66" charset="0"/>
            </a:endParaRPr>
          </a:p>
        </p:txBody>
      </p:sp>
      <p:sp>
        <p:nvSpPr>
          <p:cNvPr id="4" name="Content Placeholder 3"/>
          <p:cNvSpPr>
            <a:spLocks noGrp="1"/>
          </p:cNvSpPr>
          <p:nvPr>
            <p:ph sz="half" idx="2"/>
          </p:nvPr>
        </p:nvSpPr>
        <p:spPr>
          <a:xfrm>
            <a:off x="4860032" y="1600201"/>
            <a:ext cx="3826768" cy="2404863"/>
          </a:xfrm>
        </p:spPr>
        <p:txBody>
          <a:bodyPr>
            <a:normAutofit lnSpcReduction="10000"/>
          </a:bodyPr>
          <a:lstStyle/>
          <a:p>
            <a:r>
              <a:rPr lang="en-GB" b="1" dirty="0">
                <a:solidFill>
                  <a:srgbClr val="FF0000"/>
                </a:solidFill>
                <a:latin typeface="Comic Sans MS" panose="030F0702030302020204" pitchFamily="66" charset="0"/>
              </a:rPr>
              <a:t>Activity </a:t>
            </a:r>
            <a:r>
              <a:rPr lang="en-GB" b="1" dirty="0" smtClean="0">
                <a:solidFill>
                  <a:srgbClr val="FF0000"/>
                </a:solidFill>
                <a:latin typeface="Comic Sans MS" panose="030F0702030302020204" pitchFamily="66" charset="0"/>
              </a:rPr>
              <a:t>theory</a:t>
            </a:r>
          </a:p>
          <a:p>
            <a:pPr marL="0" indent="0">
              <a:buNone/>
            </a:pPr>
            <a:r>
              <a:rPr lang="en-GB" sz="2400" dirty="0" smtClean="0">
                <a:latin typeface="Comic Sans MS" panose="030F0702030302020204" pitchFamily="66" charset="0"/>
              </a:rPr>
              <a:t>Sees </a:t>
            </a:r>
            <a:r>
              <a:rPr lang="en-GB" sz="2400" dirty="0">
                <a:latin typeface="Comic Sans MS" panose="030F0702030302020204" pitchFamily="66" charset="0"/>
              </a:rPr>
              <a:t>a positive correlation between keeping active and aging well. </a:t>
            </a:r>
            <a:endParaRPr lang="en-GB" sz="2400" dirty="0" smtClean="0">
              <a:latin typeface="Comic Sans MS" panose="030F0702030302020204" pitchFamily="66" charset="0"/>
            </a:endParaRPr>
          </a:p>
          <a:p>
            <a:pPr marL="0" indent="0">
              <a:buNone/>
            </a:pPr>
            <a:endParaRPr lang="en-GB" dirty="0"/>
          </a:p>
        </p:txBody>
      </p:sp>
      <p:sp>
        <p:nvSpPr>
          <p:cNvPr id="8" name="TextBox 7"/>
          <p:cNvSpPr txBox="1"/>
          <p:nvPr/>
        </p:nvSpPr>
        <p:spPr>
          <a:xfrm>
            <a:off x="457200" y="4005064"/>
            <a:ext cx="8435280" cy="1938992"/>
          </a:xfrm>
          <a:prstGeom prst="rect">
            <a:avLst/>
          </a:prstGeom>
          <a:noFill/>
        </p:spPr>
        <p:txBody>
          <a:bodyPr wrap="square" rtlCol="0">
            <a:spAutoFit/>
          </a:bodyPr>
          <a:lstStyle/>
          <a:p>
            <a:r>
              <a:rPr lang="en-GB" sz="2400" i="1" dirty="0">
                <a:solidFill>
                  <a:schemeClr val="tx2"/>
                </a:solidFill>
                <a:latin typeface="Comic Sans MS" panose="030F0702030302020204" pitchFamily="66" charset="0"/>
              </a:rPr>
              <a:t>In other </a:t>
            </a:r>
            <a:r>
              <a:rPr lang="en-GB" sz="2400" i="1" dirty="0" smtClean="0">
                <a:solidFill>
                  <a:schemeClr val="tx2"/>
                </a:solidFill>
                <a:latin typeface="Comic Sans MS" panose="030F0702030302020204" pitchFamily="66" charset="0"/>
              </a:rPr>
              <a:t>words</a:t>
            </a:r>
            <a:r>
              <a:rPr lang="en-GB" sz="2400" i="1" dirty="0">
                <a:solidFill>
                  <a:schemeClr val="tx2"/>
                </a:solidFill>
                <a:latin typeface="Comic Sans MS" panose="030F0702030302020204" pitchFamily="66" charset="0"/>
              </a:rPr>
              <a:t>, growing old means different things for different people. Individuals who led active lives as young and middle adults will probably remain active as older adults, while those who were less active may become more disengaged as they age. </a:t>
            </a:r>
          </a:p>
        </p:txBody>
      </p:sp>
    </p:spTree>
    <p:extLst>
      <p:ext uri="{BB962C8B-B14F-4D97-AF65-F5344CB8AC3E}">
        <p14:creationId xmlns:p14="http://schemas.microsoft.com/office/powerpoint/2010/main" val="182428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1543</Words>
  <Application>Microsoft Office PowerPoint</Application>
  <PresentationFormat>On-screen Show (4:3)</PresentationFormat>
  <Paragraphs>140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Starter Activity</vt:lpstr>
      <vt:lpstr>The Theories Of Ageing </vt:lpstr>
      <vt:lpstr>Ageing</vt:lpstr>
      <vt:lpstr>PowerPoint Presentation</vt:lpstr>
      <vt:lpstr>PowerPoint Presentation</vt:lpstr>
      <vt:lpstr>What have we already discovered? </vt:lpstr>
      <vt:lpstr>PowerPoint Presentation</vt:lpstr>
      <vt:lpstr>Key Psychosocial Theories of Ageing</vt:lpstr>
      <vt:lpstr>Two Major Theories</vt:lpstr>
      <vt:lpstr>Activity:                       </vt:lpstr>
      <vt:lpstr>Disengagement Theory</vt:lpstr>
      <vt:lpstr>Activity Theory</vt:lpstr>
      <vt:lpstr>PowerPoint Presentation</vt:lpstr>
      <vt:lpstr>Weaknesses of activity theory</vt:lpstr>
      <vt:lpstr>PowerPoint Presentation</vt:lpstr>
      <vt:lpstr>Continuity Theory - Atchley 1989 </vt:lpstr>
      <vt:lpstr>PowerPoint Presentation</vt:lpstr>
      <vt:lpstr>Weaknesses of Continuity Theory</vt:lpstr>
      <vt:lpstr>Useful websites about these theories</vt:lpstr>
      <vt:lpstr>Biological Theories of Ageing</vt:lpstr>
      <vt:lpstr>Why Do People Age?</vt:lpstr>
      <vt:lpstr>Why do People Age?- Biological Theories of Ageing </vt:lpstr>
      <vt:lpstr>1. Disposable soma theory</vt:lpstr>
      <vt:lpstr>2. Genetically programmed theory</vt:lpstr>
      <vt:lpstr>3. Gender Differences and Ageing</vt:lpstr>
    </vt:vector>
  </TitlesOfParts>
  <Company>Carmel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L03: Understand Physical &amp; Psychological Changes of ageing</dc:title>
  <dc:creator>Carmel College</dc:creator>
  <cp:lastModifiedBy>Carmel College</cp:lastModifiedBy>
  <cp:revision>37</cp:revision>
  <dcterms:created xsi:type="dcterms:W3CDTF">2013-10-15T09:20:27Z</dcterms:created>
  <dcterms:modified xsi:type="dcterms:W3CDTF">2013-11-08T11:35:06Z</dcterms:modified>
</cp:coreProperties>
</file>