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0"/>
  </p:handoutMasterIdLst>
  <p:sldIdLst>
    <p:sldId id="256" r:id="rId2"/>
    <p:sldId id="290" r:id="rId3"/>
    <p:sldId id="293" r:id="rId4"/>
    <p:sldId id="286" r:id="rId5"/>
    <p:sldId id="281" r:id="rId6"/>
    <p:sldId id="278" r:id="rId7"/>
    <p:sldId id="292" r:id="rId8"/>
    <p:sldId id="282" r:id="rId9"/>
    <p:sldId id="289" r:id="rId10"/>
    <p:sldId id="291" r:id="rId11"/>
    <p:sldId id="294" r:id="rId12"/>
    <p:sldId id="295" r:id="rId13"/>
    <p:sldId id="296" r:id="rId14"/>
    <p:sldId id="297" r:id="rId15"/>
    <p:sldId id="298" r:id="rId16"/>
    <p:sldId id="299" r:id="rId17"/>
    <p:sldId id="300" r:id="rId18"/>
    <p:sldId id="301" r:id="rId19"/>
    <p:sldId id="302" r:id="rId20"/>
    <p:sldId id="303" r:id="rId21"/>
    <p:sldId id="304" r:id="rId22"/>
    <p:sldId id="305" r:id="rId23"/>
    <p:sldId id="306" r:id="rId24"/>
    <p:sldId id="307" r:id="rId25"/>
    <p:sldId id="308" r:id="rId26"/>
    <p:sldId id="320" r:id="rId27"/>
    <p:sldId id="316" r:id="rId28"/>
    <p:sldId id="317" r:id="rId29"/>
    <p:sldId id="318" r:id="rId30"/>
    <p:sldId id="310" r:id="rId31"/>
    <p:sldId id="309" r:id="rId32"/>
    <p:sldId id="315" r:id="rId33"/>
    <p:sldId id="319" r:id="rId34"/>
    <p:sldId id="311" r:id="rId35"/>
    <p:sldId id="312" r:id="rId36"/>
    <p:sldId id="288" r:id="rId37"/>
    <p:sldId id="313" r:id="rId38"/>
    <p:sldId id="314" r:id="rId39"/>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446" autoAdjust="0"/>
    <p:restoredTop sz="94660"/>
  </p:normalViewPr>
  <p:slideViewPr>
    <p:cSldViewPr snapToGrid="0">
      <p:cViewPr varScale="1">
        <p:scale>
          <a:sx n="72" d="100"/>
          <a:sy n="72" d="100"/>
        </p:scale>
        <p:origin x="39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7C510487-99E7-4DC6-AF5B-553E26CD7DEB}" type="datetimeFigureOut">
              <a:rPr lang="en-GB" smtClean="0"/>
              <a:t>26/03/2017</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0497D637-5D6C-4008-9C2E-D4FA18822892}" type="slidenum">
              <a:rPr lang="en-GB" smtClean="0"/>
              <a:t>‹#›</a:t>
            </a:fld>
            <a:endParaRPr lang="en-GB"/>
          </a:p>
        </p:txBody>
      </p:sp>
    </p:spTree>
    <p:extLst>
      <p:ext uri="{BB962C8B-B14F-4D97-AF65-F5344CB8AC3E}">
        <p14:creationId xmlns:p14="http://schemas.microsoft.com/office/powerpoint/2010/main" val="163728388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01490F0-DEF1-4382-A0DA-A7418A4F962A}" type="datetimeFigureOut">
              <a:rPr lang="en-GB" smtClean="0"/>
              <a:t>26/03/2017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1662678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1490F0-DEF1-4382-A0DA-A7418A4F962A}" type="datetimeFigureOut">
              <a:rPr lang="en-GB" smtClean="0"/>
              <a:t>26/03/2017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3477209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1490F0-DEF1-4382-A0DA-A7418A4F962A}" type="datetimeFigureOut">
              <a:rPr lang="en-GB" smtClean="0"/>
              <a:t>26/03/2017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59442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01490F0-DEF1-4382-A0DA-A7418A4F962A}" type="datetimeFigureOut">
              <a:rPr lang="en-GB" smtClean="0"/>
              <a:t>26/03/2017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441475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1490F0-DEF1-4382-A0DA-A7418A4F962A}" type="datetimeFigureOut">
              <a:rPr lang="en-GB" smtClean="0"/>
              <a:t>26/03/2017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064467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01490F0-DEF1-4382-A0DA-A7418A4F962A}" type="datetimeFigureOut">
              <a:rPr lang="en-GB" smtClean="0"/>
              <a:t>26/03/2017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28503232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01490F0-DEF1-4382-A0DA-A7418A4F962A}" type="datetimeFigureOut">
              <a:rPr lang="en-GB" smtClean="0"/>
              <a:t>26/03/2017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16071510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01490F0-DEF1-4382-A0DA-A7418A4F962A}" type="datetimeFigureOut">
              <a:rPr lang="en-GB" smtClean="0"/>
              <a:t>26/03/2017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7670670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01490F0-DEF1-4382-A0DA-A7418A4F962A}" type="datetimeFigureOut">
              <a:rPr lang="en-GB" smtClean="0"/>
              <a:t>26/03/2017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27719911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1490F0-DEF1-4382-A0DA-A7418A4F962A}" type="datetimeFigureOut">
              <a:rPr lang="en-GB" smtClean="0"/>
              <a:t>26/03/2017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1945810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01490F0-DEF1-4382-A0DA-A7418A4F962A}" type="datetimeFigureOut">
              <a:rPr lang="en-GB" smtClean="0"/>
              <a:t>26/03/2017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4372124-F713-4A93-98B6-C78D947D8C43}" type="slidenum">
              <a:rPr lang="en-GB" smtClean="0"/>
              <a:t>‹#›</a:t>
            </a:fld>
            <a:endParaRPr lang="en-GB"/>
          </a:p>
        </p:txBody>
      </p:sp>
    </p:spTree>
    <p:extLst>
      <p:ext uri="{BB962C8B-B14F-4D97-AF65-F5344CB8AC3E}">
        <p14:creationId xmlns:p14="http://schemas.microsoft.com/office/powerpoint/2010/main" val="38881527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1490F0-DEF1-4382-A0DA-A7418A4F962A}" type="datetimeFigureOut">
              <a:rPr lang="en-GB" smtClean="0"/>
              <a:t>26/03/2017</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372124-F713-4A93-98B6-C78D947D8C43}" type="slidenum">
              <a:rPr lang="en-GB" smtClean="0"/>
              <a:t>‹#›</a:t>
            </a:fld>
            <a:endParaRPr lang="en-GB"/>
          </a:p>
        </p:txBody>
      </p:sp>
    </p:spTree>
    <p:extLst>
      <p:ext uri="{BB962C8B-B14F-4D97-AF65-F5344CB8AC3E}">
        <p14:creationId xmlns:p14="http://schemas.microsoft.com/office/powerpoint/2010/main" val="1782298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image" Target="../media/image23.w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5.W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9.jpg"/><Relationship Id="rId2" Type="http://schemas.openxmlformats.org/officeDocument/2006/relationships/image" Target="../media/image28.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WxNWiib2-lE" TargetMode="External"/><Relationship Id="rId2" Type="http://schemas.openxmlformats.org/officeDocument/2006/relationships/hyperlink" Target="https://www.youtube.com/watch?v=CKLQsnvTx0I"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sportscoachuk.org/sites/default/files/Differences-in-Safeguarding-Children-and-Vulnerable-Adults.pdf"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www.littledreamsnursery.com/policies-and-procedures" TargetMode="External"/><Relationship Id="rId2" Type="http://schemas.openxmlformats.org/officeDocument/2006/relationships/hyperlink" Target="http://www.lse.ac.uk/intranet/LSEServices/nursery/regulations/Home.aspx" TargetMode="External"/><Relationship Id="rId1" Type="http://schemas.openxmlformats.org/officeDocument/2006/relationships/slideLayout" Target="../slideLayouts/slideLayout2.xml"/><Relationship Id="rId4" Type="http://schemas.openxmlformats.org/officeDocument/2006/relationships/image" Target="../media/image30.WMF"/></Relationships>
</file>

<file path=ppt/slides/_rels/slide35.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31.W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hyperlink" Target="http://www.scie.org.uk/publications/guides/guide15/legislation/otherlegislation/healthandsafetylegislation.as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slideLayout" Target="../slideLayouts/slideLayout7.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hyperlink" Target="https://www.youtube.com/watch?v=oBTCCeou4Y4" TargetMode="External"/><Relationship Id="rId1" Type="http://schemas.openxmlformats.org/officeDocument/2006/relationships/slideLayout" Target="../slideLayouts/slideLayout2.xml"/><Relationship Id="rId4" Type="http://schemas.openxmlformats.org/officeDocument/2006/relationships/image" Target="../media/image1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Comic Sans MS" panose="030F0702030302020204" pitchFamily="66" charset="0"/>
              </a:rPr>
              <a:t>Health, Safety &amp; Security</a:t>
            </a:r>
          </a:p>
        </p:txBody>
      </p:sp>
      <p:sp>
        <p:nvSpPr>
          <p:cNvPr id="3" name="Subtitle 2"/>
          <p:cNvSpPr>
            <a:spLocks noGrp="1"/>
          </p:cNvSpPr>
          <p:nvPr>
            <p:ph type="subTitle" idx="1"/>
          </p:nvPr>
        </p:nvSpPr>
        <p:spPr/>
        <p:txBody>
          <a:bodyPr>
            <a:normAutofit/>
          </a:bodyPr>
          <a:lstStyle/>
          <a:p>
            <a:r>
              <a:rPr lang="en-GB" sz="3200" dirty="0">
                <a:latin typeface="Comic Sans MS" panose="030F0702030302020204" pitchFamily="66" charset="0"/>
              </a:rPr>
              <a:t>L02: Know how legislation, guidelines, policies &amp; procedures promote health, safety and security.</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0405" y="4541232"/>
            <a:ext cx="1416406" cy="184525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738" y="453437"/>
            <a:ext cx="1552651" cy="2019910"/>
          </a:xfrm>
          <a:prstGeom prst="rect">
            <a:avLst/>
          </a:prstGeom>
        </p:spPr>
      </p:pic>
    </p:spTree>
    <p:extLst>
      <p:ext uri="{BB962C8B-B14F-4D97-AF65-F5344CB8AC3E}">
        <p14:creationId xmlns:p14="http://schemas.microsoft.com/office/powerpoint/2010/main" val="2036429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omic Sans MS" panose="030F0702030302020204" pitchFamily="66" charset="0"/>
              </a:rPr>
              <a:t>Learning Check</a:t>
            </a:r>
          </a:p>
        </p:txBody>
      </p:sp>
      <p:sp>
        <p:nvSpPr>
          <p:cNvPr id="5" name="Content Placeholder 4"/>
          <p:cNvSpPr>
            <a:spLocks noGrp="1"/>
          </p:cNvSpPr>
          <p:nvPr>
            <p:ph idx="1"/>
          </p:nvPr>
        </p:nvSpPr>
        <p:spPr/>
        <p:txBody>
          <a:bodyPr/>
          <a:lstStyle/>
          <a:p>
            <a:pPr marL="0" indent="0">
              <a:buNone/>
            </a:pPr>
            <a:r>
              <a:rPr lang="en-GB" dirty="0">
                <a:latin typeface="Comic Sans MS" panose="030F0702030302020204" pitchFamily="66" charset="0"/>
              </a:rPr>
              <a:t>Definitions:</a:t>
            </a:r>
          </a:p>
          <a:p>
            <a:pPr>
              <a:lnSpc>
                <a:spcPct val="80000"/>
              </a:lnSpc>
            </a:pPr>
            <a:r>
              <a:rPr lang="en-GB" dirty="0">
                <a:latin typeface="Comic Sans MS" panose="030F0702030302020204" pitchFamily="66" charset="0"/>
              </a:rPr>
              <a:t>Guideline</a:t>
            </a:r>
          </a:p>
          <a:p>
            <a:pPr>
              <a:lnSpc>
                <a:spcPct val="80000"/>
              </a:lnSpc>
            </a:pPr>
            <a:r>
              <a:rPr lang="en-GB" dirty="0">
                <a:latin typeface="Comic Sans MS" panose="030F0702030302020204" pitchFamily="66" charset="0"/>
              </a:rPr>
              <a:t>Legislation</a:t>
            </a:r>
          </a:p>
          <a:p>
            <a:pPr>
              <a:lnSpc>
                <a:spcPct val="80000"/>
              </a:lnSpc>
            </a:pPr>
            <a:r>
              <a:rPr lang="en-GB" dirty="0">
                <a:latin typeface="Comic Sans MS" panose="030F0702030302020204" pitchFamily="66" charset="0"/>
              </a:rPr>
              <a:t>Procedure</a:t>
            </a:r>
          </a:p>
          <a:p>
            <a:pPr>
              <a:lnSpc>
                <a:spcPct val="80000"/>
              </a:lnSpc>
            </a:pPr>
            <a:r>
              <a:rPr lang="en-GB" dirty="0">
                <a:latin typeface="Comic Sans MS" panose="030F0702030302020204" pitchFamily="66" charset="0"/>
              </a:rPr>
              <a:t>Policy</a:t>
            </a:r>
          </a:p>
          <a:p>
            <a:pPr>
              <a:lnSpc>
                <a:spcPct val="80000"/>
              </a:lnSpc>
            </a:pPr>
            <a:r>
              <a:rPr lang="en-GB" dirty="0">
                <a:latin typeface="Comic Sans MS" panose="030F0702030302020204" pitchFamily="66" charset="0"/>
              </a:rPr>
              <a:t>Liability</a:t>
            </a:r>
          </a:p>
          <a:p>
            <a:r>
              <a:rPr lang="en-GB" dirty="0">
                <a:latin typeface="Comic Sans MS" panose="030F0702030302020204" pitchFamily="66" charset="0"/>
              </a:rPr>
              <a:t>Regulations</a:t>
            </a:r>
          </a:p>
          <a:p>
            <a:pPr marL="0" indent="0">
              <a:buNone/>
            </a:pPr>
            <a:r>
              <a:rPr lang="en-GB" dirty="0">
                <a:latin typeface="Comic Sans MS" panose="030F0702030302020204" pitchFamily="66" charset="0"/>
              </a:rPr>
              <a:t>What does HSE stand for?</a:t>
            </a:r>
          </a:p>
          <a:p>
            <a:pPr marL="0" indent="0">
              <a:buNone/>
            </a:pPr>
            <a:r>
              <a:rPr lang="en-GB" dirty="0">
                <a:latin typeface="Comic Sans MS" panose="030F0702030302020204" pitchFamily="66" charset="0"/>
              </a:rPr>
              <a:t>Give me one of the 4 roles of the HSE.</a:t>
            </a:r>
          </a:p>
          <a:p>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58237" y="1009650"/>
            <a:ext cx="3467099" cy="3467099"/>
          </a:xfrm>
          <a:prstGeom prst="rect">
            <a:avLst/>
          </a:prstGeom>
        </p:spPr>
      </p:pic>
    </p:spTree>
    <p:extLst>
      <p:ext uri="{BB962C8B-B14F-4D97-AF65-F5344CB8AC3E}">
        <p14:creationId xmlns:p14="http://schemas.microsoft.com/office/powerpoint/2010/main" val="3829486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latin typeface="Comic Sans MS" panose="030F0702030302020204" pitchFamily="66" charset="0"/>
              </a:rPr>
              <a:t>Health &amp; Safety Legislation</a:t>
            </a:r>
          </a:p>
        </p:txBody>
      </p:sp>
      <p:sp>
        <p:nvSpPr>
          <p:cNvPr id="3" name="Subtitle 2"/>
          <p:cNvSpPr>
            <a:spLocks noGrp="1"/>
          </p:cNvSpPr>
          <p:nvPr>
            <p:ph type="subTitle" idx="1"/>
          </p:nvPr>
        </p:nvSpPr>
        <p:spPr/>
        <p:txBody>
          <a:bodyPr>
            <a:normAutofit/>
          </a:bodyPr>
          <a:lstStyle/>
          <a:p>
            <a:endParaRPr lang="en-GB" sz="3200"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320405" y="4541232"/>
            <a:ext cx="1416406" cy="184525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522738" y="453437"/>
            <a:ext cx="1552651" cy="2019910"/>
          </a:xfrm>
          <a:prstGeom prst="rect">
            <a:avLst/>
          </a:prstGeom>
        </p:spPr>
      </p:pic>
    </p:spTree>
    <p:extLst>
      <p:ext uri="{BB962C8B-B14F-4D97-AF65-F5344CB8AC3E}">
        <p14:creationId xmlns:p14="http://schemas.microsoft.com/office/powerpoint/2010/main" val="14491067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The Health &amp; Safety at Work Act 1974 </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solidFill>
                  <a:srgbClr val="222222"/>
                </a:solidFill>
                <a:latin typeface="Comic Sans MS" panose="030F0702030302020204" pitchFamily="66" charset="0"/>
              </a:rPr>
              <a:t>General objectives of the Health And Safety Act 1974 are:</a:t>
            </a:r>
            <a:br>
              <a:rPr lang="en-GB" dirty="0">
                <a:latin typeface="Comic Sans MS" panose="030F0702030302020204" pitchFamily="66" charset="0"/>
              </a:rPr>
            </a:br>
            <a:br>
              <a:rPr lang="en-GB" dirty="0">
                <a:latin typeface="Comic Sans MS" panose="030F0702030302020204" pitchFamily="66" charset="0"/>
              </a:rPr>
            </a:br>
            <a:r>
              <a:rPr lang="en-GB" dirty="0">
                <a:solidFill>
                  <a:srgbClr val="222222"/>
                </a:solidFill>
                <a:latin typeface="Comic Sans MS" panose="030F0702030302020204" pitchFamily="66" charset="0"/>
              </a:rPr>
              <a:t>* To secure the health, safety and welfare of employees at</a:t>
            </a:r>
          </a:p>
          <a:p>
            <a:pPr marL="0" indent="0">
              <a:buNone/>
            </a:pPr>
            <a:r>
              <a:rPr lang="en-GB" dirty="0">
                <a:solidFill>
                  <a:srgbClr val="222222"/>
                </a:solidFill>
                <a:latin typeface="Comic Sans MS" panose="030F0702030302020204" pitchFamily="66" charset="0"/>
              </a:rPr>
              <a:t>    work.</a:t>
            </a:r>
          </a:p>
          <a:p>
            <a:pPr marL="0" indent="0">
              <a:buNone/>
            </a:pPr>
            <a:endParaRPr lang="en-GB" dirty="0">
              <a:solidFill>
                <a:srgbClr val="222222"/>
              </a:solidFill>
              <a:latin typeface="Comic Sans MS" panose="030F0702030302020204" pitchFamily="66" charset="0"/>
            </a:endParaRPr>
          </a:p>
          <a:p>
            <a:pPr marL="0" indent="0">
              <a:buNone/>
            </a:pPr>
            <a:r>
              <a:rPr lang="en-GB" dirty="0">
                <a:solidFill>
                  <a:srgbClr val="222222"/>
                </a:solidFill>
                <a:latin typeface="Comic Sans MS" panose="030F0702030302020204" pitchFamily="66" charset="0"/>
              </a:rPr>
              <a:t>*To protect people other than employees against risks to</a:t>
            </a:r>
          </a:p>
          <a:p>
            <a:pPr marL="0" indent="0">
              <a:buNone/>
            </a:pPr>
            <a:r>
              <a:rPr lang="en-GB" dirty="0">
                <a:solidFill>
                  <a:srgbClr val="222222"/>
                </a:solidFill>
                <a:latin typeface="Comic Sans MS" panose="030F0702030302020204" pitchFamily="66" charset="0"/>
              </a:rPr>
              <a:t>  their health and safety arising from work activities.</a:t>
            </a:r>
          </a:p>
          <a:p>
            <a:pPr marL="0" indent="0">
              <a:buNone/>
            </a:pPr>
            <a:br>
              <a:rPr lang="en-GB" dirty="0">
                <a:latin typeface="Comic Sans MS" panose="030F0702030302020204" pitchFamily="66" charset="0"/>
              </a:rPr>
            </a:br>
            <a:r>
              <a:rPr lang="en-GB" dirty="0">
                <a:solidFill>
                  <a:srgbClr val="222222"/>
                </a:solidFill>
                <a:latin typeface="Comic Sans MS" panose="030F0702030302020204" pitchFamily="66" charset="0"/>
              </a:rPr>
              <a:t>* To identify hazards in the workplace and carry out risk</a:t>
            </a:r>
          </a:p>
          <a:p>
            <a:pPr marL="0" indent="0">
              <a:buNone/>
            </a:pPr>
            <a:r>
              <a:rPr lang="en-GB" dirty="0">
                <a:solidFill>
                  <a:srgbClr val="222222"/>
                </a:solidFill>
                <a:latin typeface="Comic Sans MS" panose="030F0702030302020204" pitchFamily="66" charset="0"/>
              </a:rPr>
              <a:t>   assessments and to introduce such control measures that</a:t>
            </a:r>
          </a:p>
          <a:p>
            <a:pPr marL="0" indent="0">
              <a:buNone/>
            </a:pPr>
            <a:r>
              <a:rPr lang="en-GB" dirty="0">
                <a:solidFill>
                  <a:srgbClr val="222222"/>
                </a:solidFill>
                <a:latin typeface="Comic Sans MS" panose="030F0702030302020204" pitchFamily="66" charset="0"/>
              </a:rPr>
              <a:t>   are necessary.</a:t>
            </a:r>
            <a:br>
              <a:rPr lang="en-GB" dirty="0">
                <a:latin typeface="Comic Sans MS" panose="030F0702030302020204" pitchFamily="66" charset="0"/>
              </a:rPr>
            </a:br>
            <a:endParaRPr lang="en-GB" dirty="0">
              <a:latin typeface="Comic Sans MS" panose="030F0702030302020204" pitchFamily="66" charset="0"/>
            </a:endParaRPr>
          </a:p>
        </p:txBody>
      </p:sp>
      <p:pic>
        <p:nvPicPr>
          <p:cNvPr id="1027" name="Picture 3" descr="c:\tempie\Content.IE5\29C2REHA\MC9000562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784855" y="4172989"/>
            <a:ext cx="2417707" cy="19926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05240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anose="030F0702030302020204" pitchFamily="66" charset="0"/>
              </a:rPr>
              <a:t>Responsibilities under Health &amp; Safety legislation.</a:t>
            </a:r>
          </a:p>
        </p:txBody>
      </p:sp>
      <p:sp>
        <p:nvSpPr>
          <p:cNvPr id="6" name="Text Placeholder 5"/>
          <p:cNvSpPr>
            <a:spLocks noGrp="1"/>
          </p:cNvSpPr>
          <p:nvPr>
            <p:ph type="body" idx="1"/>
          </p:nvPr>
        </p:nvSpPr>
        <p:spPr>
          <a:xfrm>
            <a:off x="839788" y="1681163"/>
            <a:ext cx="5157787" cy="472490"/>
          </a:xfrm>
        </p:spPr>
        <p:txBody>
          <a:bodyPr/>
          <a:lstStyle/>
          <a:p>
            <a:r>
              <a:rPr lang="en-GB" dirty="0">
                <a:latin typeface="Comic Sans MS" panose="030F0702030302020204" pitchFamily="66" charset="0"/>
              </a:rPr>
              <a:t>Employers must ensure</a:t>
            </a:r>
            <a:endParaRPr lang="en-GB" dirty="0"/>
          </a:p>
        </p:txBody>
      </p:sp>
      <p:sp>
        <p:nvSpPr>
          <p:cNvPr id="7" name="Content Placeholder 6"/>
          <p:cNvSpPr>
            <a:spLocks noGrp="1"/>
          </p:cNvSpPr>
          <p:nvPr>
            <p:ph sz="half" idx="2"/>
          </p:nvPr>
        </p:nvSpPr>
        <p:spPr>
          <a:xfrm>
            <a:off x="839788" y="2298032"/>
            <a:ext cx="5157787" cy="4403557"/>
          </a:xfrm>
        </p:spPr>
        <p:txBody>
          <a:bodyPr>
            <a:normAutofit fontScale="92500" lnSpcReduction="10000"/>
          </a:bodyPr>
          <a:lstStyle/>
          <a:p>
            <a:r>
              <a:rPr lang="en-GB" sz="2000" dirty="0">
                <a:solidFill>
                  <a:srgbClr val="FF0000"/>
                </a:solidFill>
                <a:latin typeface="Comic Sans MS" panose="030F0702030302020204" pitchFamily="66" charset="0"/>
              </a:rPr>
              <a:t>Arrangements are made to guarantee the health &amp; safety of employees.</a:t>
            </a:r>
          </a:p>
          <a:p>
            <a:r>
              <a:rPr lang="en-GB" sz="2000" dirty="0">
                <a:latin typeface="Comic Sans MS" panose="030F0702030302020204" pitchFamily="66" charset="0"/>
              </a:rPr>
              <a:t>All equipment is safe and available to those who need it</a:t>
            </a:r>
          </a:p>
          <a:p>
            <a:r>
              <a:rPr lang="en-GB" sz="2000" dirty="0">
                <a:solidFill>
                  <a:srgbClr val="FF0000"/>
                </a:solidFill>
                <a:latin typeface="Comic Sans MS" panose="030F0702030302020204" pitchFamily="66" charset="0"/>
              </a:rPr>
              <a:t>Health &amp; safety training is provided</a:t>
            </a:r>
          </a:p>
          <a:p>
            <a:r>
              <a:rPr lang="en-GB" sz="2000" dirty="0">
                <a:latin typeface="Comic Sans MS" panose="030F0702030302020204" pitchFamily="66" charset="0"/>
              </a:rPr>
              <a:t>The working environment does not put anyone at risk</a:t>
            </a:r>
          </a:p>
          <a:p>
            <a:r>
              <a:rPr lang="en-GB" sz="2000" dirty="0">
                <a:solidFill>
                  <a:srgbClr val="FF0000"/>
                </a:solidFill>
                <a:latin typeface="Comic Sans MS" panose="030F0702030302020204" pitchFamily="66" charset="0"/>
              </a:rPr>
              <a:t>There is a written health &amp; safety policy</a:t>
            </a:r>
          </a:p>
          <a:p>
            <a:r>
              <a:rPr lang="en-GB" sz="2000" dirty="0">
                <a:latin typeface="Comic Sans MS" panose="030F0702030302020204" pitchFamily="66" charset="0"/>
              </a:rPr>
              <a:t>Health Safety &amp; Security policies and procedures are implemented correctly and followed.</a:t>
            </a:r>
          </a:p>
          <a:p>
            <a:r>
              <a:rPr lang="en-GB" sz="2000" dirty="0">
                <a:solidFill>
                  <a:srgbClr val="FF0000"/>
                </a:solidFill>
                <a:latin typeface="Comic Sans MS" panose="030F0702030302020204" pitchFamily="66" charset="0"/>
              </a:rPr>
              <a:t>The work place is kept in good condition</a:t>
            </a:r>
          </a:p>
          <a:p>
            <a:r>
              <a:rPr lang="en-GB" sz="2000" dirty="0">
                <a:latin typeface="Comic Sans MS" panose="030F0702030302020204" pitchFamily="66" charset="0"/>
              </a:rPr>
              <a:t>The work place does not emit toxic fumes or dusts.</a:t>
            </a:r>
          </a:p>
        </p:txBody>
      </p:sp>
      <p:sp>
        <p:nvSpPr>
          <p:cNvPr id="8" name="Text Placeholder 7"/>
          <p:cNvSpPr>
            <a:spLocks noGrp="1"/>
          </p:cNvSpPr>
          <p:nvPr>
            <p:ph type="body" sz="quarter" idx="3"/>
          </p:nvPr>
        </p:nvSpPr>
        <p:spPr>
          <a:xfrm>
            <a:off x="6172199" y="1681163"/>
            <a:ext cx="5357813" cy="472490"/>
          </a:xfrm>
        </p:spPr>
        <p:txBody>
          <a:bodyPr/>
          <a:lstStyle/>
          <a:p>
            <a:r>
              <a:rPr lang="en-GB" dirty="0">
                <a:latin typeface="Comic Sans MS" panose="030F0702030302020204" pitchFamily="66" charset="0"/>
              </a:rPr>
              <a:t>Employees have a responsibility to</a:t>
            </a:r>
            <a:endParaRPr lang="en-GB" dirty="0"/>
          </a:p>
        </p:txBody>
      </p:sp>
      <p:sp>
        <p:nvSpPr>
          <p:cNvPr id="9" name="Content Placeholder 8"/>
          <p:cNvSpPr>
            <a:spLocks noGrp="1"/>
          </p:cNvSpPr>
          <p:nvPr>
            <p:ph sz="quarter" idx="4"/>
          </p:nvPr>
        </p:nvSpPr>
        <p:spPr>
          <a:xfrm>
            <a:off x="6172200" y="2298032"/>
            <a:ext cx="5183188" cy="3891631"/>
          </a:xfrm>
        </p:spPr>
        <p:txBody>
          <a:bodyPr>
            <a:normAutofit fontScale="70000" lnSpcReduction="20000"/>
          </a:bodyPr>
          <a:lstStyle/>
          <a:p>
            <a:r>
              <a:rPr lang="en-GB" dirty="0">
                <a:latin typeface="Comic Sans MS" panose="030F0702030302020204" pitchFamily="66" charset="0"/>
              </a:rPr>
              <a:t>Take care of themselves and others that may be affected by their acts or omissions</a:t>
            </a:r>
          </a:p>
          <a:p>
            <a:r>
              <a:rPr lang="en-GB" dirty="0">
                <a:solidFill>
                  <a:srgbClr val="FF0000"/>
                </a:solidFill>
                <a:latin typeface="Comic Sans MS" panose="030F0702030302020204" pitchFamily="66" charset="0"/>
              </a:rPr>
              <a:t>Co-operate with the employer in implementing Health &amp; Safety Regulations</a:t>
            </a:r>
          </a:p>
          <a:p>
            <a:r>
              <a:rPr lang="en-GB" dirty="0">
                <a:latin typeface="Comic Sans MS" panose="030F0702030302020204" pitchFamily="66" charset="0"/>
              </a:rPr>
              <a:t>Not interfere with or misuse anything provided to meet health &amp;safety requirements</a:t>
            </a:r>
          </a:p>
          <a:p>
            <a:r>
              <a:rPr lang="en-GB" dirty="0">
                <a:solidFill>
                  <a:srgbClr val="FF0000"/>
                </a:solidFill>
                <a:latin typeface="Comic Sans MS" panose="030F0702030302020204" pitchFamily="66" charset="0"/>
              </a:rPr>
              <a:t>Report any dangerous situations to the management.</a:t>
            </a:r>
          </a:p>
          <a:p>
            <a:r>
              <a:rPr lang="en-GB" dirty="0">
                <a:latin typeface="Comic Sans MS" panose="030F0702030302020204" pitchFamily="66" charset="0"/>
              </a:rPr>
              <a:t>Ensure equipment is safe to use</a:t>
            </a:r>
          </a:p>
          <a:p>
            <a:r>
              <a:rPr lang="en-GB" dirty="0">
                <a:solidFill>
                  <a:srgbClr val="FF0000"/>
                </a:solidFill>
                <a:latin typeface="Comic Sans MS" panose="030F0702030302020204" pitchFamily="66" charset="0"/>
              </a:rPr>
              <a:t>Maintain shared areas in a safe condition.</a:t>
            </a:r>
          </a:p>
        </p:txBody>
      </p:sp>
      <p:pic>
        <p:nvPicPr>
          <p:cNvPr id="2050" name="Picture 2" descr="c:\tempie\Content.IE5\8301GZOV\MM900356670[1].gif"/>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692640" y="-40987"/>
            <a:ext cx="2564280" cy="18697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4853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a:latin typeface="Comic Sans MS" panose="030F0702030302020204" pitchFamily="66" charset="0"/>
              </a:rPr>
              <a:t>Responsibilities of those using health &amp; Social care services.</a:t>
            </a:r>
          </a:p>
        </p:txBody>
      </p:sp>
      <p:sp>
        <p:nvSpPr>
          <p:cNvPr id="8" name="Content Placeholder 7"/>
          <p:cNvSpPr>
            <a:spLocks noGrp="1"/>
          </p:cNvSpPr>
          <p:nvPr>
            <p:ph idx="1"/>
          </p:nvPr>
        </p:nvSpPr>
        <p:spPr/>
        <p:txBody>
          <a:bodyPr/>
          <a:lstStyle/>
          <a:p>
            <a:r>
              <a:rPr lang="en-GB" dirty="0">
                <a:latin typeface="Comic Sans MS" panose="030F0702030302020204" pitchFamily="66" charset="0"/>
              </a:rPr>
              <a:t>Those using services should not do anything that could cause danger to staff or other service users.</a:t>
            </a:r>
          </a:p>
          <a:p>
            <a:endParaRPr lang="en-GB" dirty="0">
              <a:latin typeface="Comic Sans MS" panose="030F0702030302020204" pitchFamily="66" charset="0"/>
            </a:endParaRPr>
          </a:p>
          <a:p>
            <a:r>
              <a:rPr lang="en-GB" dirty="0">
                <a:latin typeface="Comic Sans MS" panose="030F0702030302020204" pitchFamily="66" charset="0"/>
              </a:rPr>
              <a:t>Children and those with cognitive impairment would not be expected to follow Health </a:t>
            </a:r>
            <a:r>
              <a:rPr lang="en-GB">
                <a:latin typeface="Comic Sans MS" panose="030F0702030302020204" pitchFamily="66" charset="0"/>
              </a:rPr>
              <a:t>&amp; Safety </a:t>
            </a:r>
            <a:r>
              <a:rPr lang="en-GB" dirty="0">
                <a:latin typeface="Comic Sans MS" panose="030F0702030302020204" pitchFamily="66" charset="0"/>
              </a:rPr>
              <a:t>instructions. </a:t>
            </a:r>
          </a:p>
        </p:txBody>
      </p:sp>
      <p:pic>
        <p:nvPicPr>
          <p:cNvPr id="3074" name="Picture 2" descr="c:\tempie\Content.IE5\29C2REHA\MC90005614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5830" y="4669466"/>
            <a:ext cx="1785823" cy="1376172"/>
          </a:xfrm>
          <a:prstGeom prst="rect">
            <a:avLst/>
          </a:prstGeom>
          <a:noFill/>
          <a:extLst>
            <a:ext uri="{909E8E84-426E-40DD-AFC4-6F175D3DCCD1}">
              <a14:hiddenFill xmlns:a14="http://schemas.microsoft.com/office/drawing/2010/main">
                <a:solidFill>
                  <a:srgbClr val="FFFFFF"/>
                </a:solidFill>
              </a14:hiddenFill>
            </a:ext>
          </a:extLst>
        </p:spPr>
      </p:pic>
      <p:pic>
        <p:nvPicPr>
          <p:cNvPr id="3075" name="Picture 3" descr="c:\tempie\Content.IE5\WCIU9SQ4\MC90044556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71535" y="4669466"/>
            <a:ext cx="1223025" cy="17711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53957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0" indent="0"/>
            <a:r>
              <a:rPr lang="en-GB" sz="3200" dirty="0">
                <a:solidFill>
                  <a:srgbClr val="FF0000"/>
                </a:solidFill>
                <a:latin typeface="Comic Sans MS" panose="030F0702030302020204" pitchFamily="66" charset="0"/>
              </a:rPr>
              <a:t>The Health and Safety at Work Act 1974 &amp;    Management of Health and Safety at Work Regulations 1999 in practice. </a:t>
            </a:r>
            <a:r>
              <a:rPr lang="en-GB" sz="3200" dirty="0">
                <a:latin typeface="Comic Sans MS" panose="030F0702030302020204" pitchFamily="66" charset="0"/>
              </a:rPr>
              <a:t>(Some examples)</a:t>
            </a:r>
            <a:br>
              <a:rPr lang="en-GB" sz="3200" dirty="0">
                <a:solidFill>
                  <a:srgbClr val="FF0000"/>
                </a:solidFill>
                <a:latin typeface="Comic Sans MS" panose="030F0702030302020204" pitchFamily="66" charset="0"/>
              </a:rPr>
            </a:br>
            <a:endParaRPr lang="en-GB" sz="3200" dirty="0">
              <a:latin typeface="Comic Sans MS" pitchFamily="66" charset="0"/>
            </a:endParaRPr>
          </a:p>
        </p:txBody>
      </p:sp>
      <p:sp>
        <p:nvSpPr>
          <p:cNvPr id="3" name="Content Placeholder 2"/>
          <p:cNvSpPr>
            <a:spLocks noGrp="1"/>
          </p:cNvSpPr>
          <p:nvPr>
            <p:ph idx="1"/>
          </p:nvPr>
        </p:nvSpPr>
        <p:spPr/>
        <p:txBody>
          <a:bodyPr>
            <a:normAutofit fontScale="92500" lnSpcReduction="10000"/>
          </a:bodyPr>
          <a:lstStyle/>
          <a:p>
            <a:r>
              <a:rPr lang="en-GB" dirty="0">
                <a:latin typeface="Comic Sans MS" pitchFamily="66" charset="0"/>
              </a:rPr>
              <a:t>Work places with 5 or more employees must have a written Health &amp; Safety Policy</a:t>
            </a:r>
          </a:p>
          <a:p>
            <a:r>
              <a:rPr lang="en-GB" dirty="0">
                <a:latin typeface="Comic Sans MS" pitchFamily="66" charset="0"/>
              </a:rPr>
              <a:t>Risk assessments identifying potential hazards and shows how the risks can be managed or eliminated.</a:t>
            </a:r>
          </a:p>
          <a:p>
            <a:r>
              <a:rPr lang="en-GB" dirty="0">
                <a:latin typeface="Comic Sans MS" pitchFamily="66" charset="0"/>
              </a:rPr>
              <a:t>Clear policies and procedures for the evacuation of the building in case of fire.</a:t>
            </a:r>
          </a:p>
          <a:p>
            <a:r>
              <a:rPr lang="en-GB" dirty="0">
                <a:latin typeface="Comic Sans MS" pitchFamily="66" charset="0"/>
              </a:rPr>
              <a:t>Fire alarm checks.</a:t>
            </a:r>
          </a:p>
          <a:p>
            <a:r>
              <a:rPr lang="en-GB" dirty="0">
                <a:latin typeface="Comic Sans MS" pitchFamily="66" charset="0"/>
              </a:rPr>
              <a:t>Personal Safety of those within the setting must be considered – security to prevent unauthorised access (keypad), visitors signing in.</a:t>
            </a:r>
          </a:p>
          <a:p>
            <a:r>
              <a:rPr lang="en-GB" dirty="0">
                <a:latin typeface="Comic Sans MS" pitchFamily="66" charset="0"/>
              </a:rPr>
              <a:t>Maintenance of the building and equipment records.</a:t>
            </a:r>
          </a:p>
        </p:txBody>
      </p:sp>
    </p:spTree>
    <p:extLst>
      <p:ext uri="{BB962C8B-B14F-4D97-AF65-F5344CB8AC3E}">
        <p14:creationId xmlns:p14="http://schemas.microsoft.com/office/powerpoint/2010/main" val="3452954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a:bodyPr>
          <a:lstStyle/>
          <a:p>
            <a:r>
              <a:rPr lang="en-GB" sz="3600" dirty="0">
                <a:latin typeface="Comic Sans MS" panose="030F0702030302020204" pitchFamily="66" charset="0"/>
              </a:rPr>
              <a:t>Regulations developed to reflect changes since the Health &amp; safety at Work Act 1974</a:t>
            </a:r>
          </a:p>
        </p:txBody>
      </p:sp>
      <p:sp>
        <p:nvSpPr>
          <p:cNvPr id="8" name="Content Placeholder 7"/>
          <p:cNvSpPr>
            <a:spLocks noGrp="1"/>
          </p:cNvSpPr>
          <p:nvPr>
            <p:ph idx="1"/>
          </p:nvPr>
        </p:nvSpPr>
        <p:spPr/>
        <p:txBody>
          <a:bodyPr/>
          <a:lstStyle/>
          <a:p>
            <a:r>
              <a:rPr lang="en-GB" dirty="0">
                <a:latin typeface="Comic Sans MS" panose="030F0702030302020204" pitchFamily="66" charset="0"/>
              </a:rPr>
              <a:t>Food Safety Act 1990</a:t>
            </a:r>
          </a:p>
          <a:p>
            <a:r>
              <a:rPr lang="en-GB" dirty="0">
                <a:latin typeface="Comic Sans MS" panose="030F0702030302020204" pitchFamily="66" charset="0"/>
              </a:rPr>
              <a:t>Manual Handling Operations Regulations 1992</a:t>
            </a:r>
          </a:p>
          <a:p>
            <a:r>
              <a:rPr lang="en-GB" dirty="0">
                <a:latin typeface="Comic Sans MS" panose="030F0702030302020204" pitchFamily="66" charset="0"/>
              </a:rPr>
              <a:t>Food Safety (General Food Hygiene) Regulations 1995</a:t>
            </a:r>
          </a:p>
          <a:p>
            <a:r>
              <a:rPr lang="en-GB" dirty="0">
                <a:latin typeface="Comic Sans MS" panose="030F0702030302020204" pitchFamily="66" charset="0"/>
              </a:rPr>
              <a:t>Reporting Of Injuries, Diseases and Dangerous Occurrences Regulations (RIDDOR) 1995</a:t>
            </a:r>
          </a:p>
          <a:p>
            <a:r>
              <a:rPr lang="en-GB" dirty="0">
                <a:latin typeface="Comic Sans MS" panose="030F0702030302020204" pitchFamily="66" charset="0"/>
              </a:rPr>
              <a:t>Data Protection Act 1998</a:t>
            </a:r>
          </a:p>
          <a:p>
            <a:r>
              <a:rPr lang="en-GB" dirty="0">
                <a:latin typeface="Comic Sans MS" panose="030F0702030302020204" pitchFamily="66" charset="0"/>
              </a:rPr>
              <a:t>Management of Health &amp; Safety at Work Regulations 1999</a:t>
            </a:r>
          </a:p>
          <a:p>
            <a:r>
              <a:rPr lang="en-GB" dirty="0">
                <a:latin typeface="Comic Sans MS" panose="030F0702030302020204" pitchFamily="66" charset="0"/>
              </a:rPr>
              <a:t>Control of Substances Hazardous to Health (COSHH) 2002</a:t>
            </a:r>
          </a:p>
          <a:p>
            <a:pPr marL="0" indent="0">
              <a:buNone/>
            </a:pPr>
            <a:endParaRPr lang="en-GB" dirty="0">
              <a:latin typeface="Comic Sans MS" panose="030F0702030302020204" pitchFamily="66" charset="0"/>
            </a:endParaRPr>
          </a:p>
        </p:txBody>
      </p:sp>
      <p:pic>
        <p:nvPicPr>
          <p:cNvPr id="4098" name="Picture 2" descr="c:\tempie\Content.IE5\8301GZOV\MC90005664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48220" y="1176620"/>
            <a:ext cx="1378651" cy="13695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60004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latin typeface="Comic Sans MS" panose="030F0702030302020204" pitchFamily="66" charset="0"/>
              </a:rPr>
              <a:t>Task </a:t>
            </a:r>
          </a:p>
        </p:txBody>
      </p:sp>
      <p:sp>
        <p:nvSpPr>
          <p:cNvPr id="3" name="Content Placeholder 2"/>
          <p:cNvSpPr>
            <a:spLocks noGrp="1"/>
          </p:cNvSpPr>
          <p:nvPr>
            <p:ph idx="1"/>
          </p:nvPr>
        </p:nvSpPr>
        <p:spPr/>
        <p:txBody>
          <a:bodyPr>
            <a:normAutofit/>
          </a:bodyPr>
          <a:lstStyle/>
          <a:p>
            <a:r>
              <a:rPr lang="en-GB" sz="4000" dirty="0">
                <a:latin typeface="Comic Sans MS" panose="030F0702030302020204" pitchFamily="66" charset="0"/>
              </a:rPr>
              <a:t>In groups produce a poster of the key points of your given regulation.</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78714" y="3507971"/>
            <a:ext cx="2378530" cy="2400637"/>
          </a:xfrm>
          <a:prstGeom prst="rect">
            <a:avLst/>
          </a:prstGeom>
        </p:spPr>
      </p:pic>
    </p:spTree>
    <p:extLst>
      <p:ext uri="{BB962C8B-B14F-4D97-AF65-F5344CB8AC3E}">
        <p14:creationId xmlns:p14="http://schemas.microsoft.com/office/powerpoint/2010/main" val="2595953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3F3F34"/>
                </a:solidFill>
                <a:latin typeface="Comic Sans MS" panose="030F0702030302020204" pitchFamily="66" charset="0"/>
                <a:ea typeface="Dotum" panose="020B0600000101010101" pitchFamily="34" charset="-127"/>
              </a:rPr>
              <a:t>Food Safety (General Food Hygiene) Regulations 1995</a:t>
            </a:r>
            <a:endParaRPr lang="en-GB" dirty="0">
              <a:latin typeface="Comic Sans MS" panose="030F0702030302020204" pitchFamily="66" charset="0"/>
              <a:ea typeface="Dotum" panose="020B0600000101010101" pitchFamily="34" charset="-127"/>
            </a:endParaRPr>
          </a:p>
        </p:txBody>
      </p:sp>
      <p:sp>
        <p:nvSpPr>
          <p:cNvPr id="3" name="Content Placeholder 2"/>
          <p:cNvSpPr>
            <a:spLocks noGrp="1"/>
          </p:cNvSpPr>
          <p:nvPr>
            <p:ph idx="1"/>
          </p:nvPr>
        </p:nvSpPr>
        <p:spPr/>
        <p:txBody>
          <a:bodyPr>
            <a:normAutofit/>
          </a:bodyPr>
          <a:lstStyle/>
          <a:p>
            <a:pPr marL="0" indent="0">
              <a:buNone/>
            </a:pPr>
            <a:r>
              <a:rPr lang="en-GB" dirty="0">
                <a:solidFill>
                  <a:srgbClr val="3F3F34"/>
                </a:solidFill>
                <a:latin typeface="Comic Sans MS" panose="030F0702030302020204" pitchFamily="66" charset="0"/>
              </a:rPr>
              <a:t>Aim is to make sure that food hygiene is regulated across Europe and that food poisoning is prevented by ensuring that:</a:t>
            </a:r>
          </a:p>
          <a:p>
            <a:r>
              <a:rPr lang="en-GB" dirty="0">
                <a:solidFill>
                  <a:srgbClr val="3F3F34"/>
                </a:solidFill>
                <a:latin typeface="Comic Sans MS" panose="030F0702030302020204" pitchFamily="66" charset="0"/>
              </a:rPr>
              <a:t>Food areas are kept in a clean and good condition and</a:t>
            </a:r>
          </a:p>
          <a:p>
            <a:pPr marL="0" indent="0">
              <a:buNone/>
            </a:pPr>
            <a:r>
              <a:rPr lang="en-GB" dirty="0">
                <a:solidFill>
                  <a:srgbClr val="3F3F34"/>
                </a:solidFill>
                <a:latin typeface="Comic Sans MS" panose="030F0702030302020204" pitchFamily="66" charset="0"/>
              </a:rPr>
              <a:t>  standards of personal hygiene are maintained.</a:t>
            </a:r>
          </a:p>
          <a:p>
            <a:r>
              <a:rPr lang="en-GB" dirty="0">
                <a:solidFill>
                  <a:srgbClr val="3F3F34"/>
                </a:solidFill>
                <a:latin typeface="Comic Sans MS" panose="030F0702030302020204" pitchFamily="66" charset="0"/>
              </a:rPr>
              <a:t>Foods are cooked thoroughly.</a:t>
            </a:r>
          </a:p>
          <a:p>
            <a:r>
              <a:rPr lang="en-GB" dirty="0">
                <a:solidFill>
                  <a:srgbClr val="3F3F34"/>
                </a:solidFill>
                <a:latin typeface="Comic Sans MS" panose="030F0702030302020204" pitchFamily="66" charset="0"/>
              </a:rPr>
              <a:t>Foods are kept at the appropriate temperature.</a:t>
            </a:r>
          </a:p>
          <a:p>
            <a:r>
              <a:rPr lang="en-GB" dirty="0">
                <a:solidFill>
                  <a:srgbClr val="3F3F34"/>
                </a:solidFill>
                <a:latin typeface="Comic Sans MS" panose="030F0702030302020204" pitchFamily="66" charset="0"/>
              </a:rPr>
              <a:t>Prevention of cross-contamination is put into practice.</a:t>
            </a:r>
            <a:endParaRPr lang="en-GB" dirty="0">
              <a:latin typeface="Comic Sans MS" panose="030F0702030302020204" pitchFamily="66" charset="0"/>
            </a:endParaRPr>
          </a:p>
        </p:txBody>
      </p:sp>
      <p:pic>
        <p:nvPicPr>
          <p:cNvPr id="5122" name="Picture 2" descr="c:\tempie\Content.IE5\O26WVGNT\MC900297531[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204190" y="3923607"/>
            <a:ext cx="1875001" cy="22389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89505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Food Safety Regulations in practice</a:t>
            </a:r>
          </a:p>
        </p:txBody>
      </p:sp>
      <p:sp>
        <p:nvSpPr>
          <p:cNvPr id="3" name="Content Placeholder 2"/>
          <p:cNvSpPr>
            <a:spLocks noGrp="1"/>
          </p:cNvSpPr>
          <p:nvPr>
            <p:ph idx="1"/>
          </p:nvPr>
        </p:nvSpPr>
        <p:spPr/>
        <p:txBody>
          <a:bodyPr>
            <a:normAutofit fontScale="92500" lnSpcReduction="20000"/>
          </a:bodyPr>
          <a:lstStyle/>
          <a:p>
            <a:pPr marL="0" indent="0">
              <a:buNone/>
            </a:pPr>
            <a:r>
              <a:rPr lang="en-GB" dirty="0">
                <a:solidFill>
                  <a:srgbClr val="3F3F34"/>
                </a:solidFill>
                <a:latin typeface="Comic Sans MS" panose="030F0702030302020204" pitchFamily="66" charset="0"/>
              </a:rPr>
              <a:t>Nursery registered with the environmental health team and subject to inspections.</a:t>
            </a:r>
          </a:p>
          <a:p>
            <a:pPr marL="0" indent="0">
              <a:buNone/>
            </a:pPr>
            <a:r>
              <a:rPr lang="en-GB" dirty="0">
                <a:solidFill>
                  <a:srgbClr val="3F3F34"/>
                </a:solidFill>
                <a:latin typeface="Comic Sans MS" panose="030F0702030302020204" pitchFamily="66" charset="0"/>
              </a:rPr>
              <a:t>The staff and clients using the kitchen need to:</a:t>
            </a:r>
          </a:p>
          <a:p>
            <a:pPr marL="0" indent="0">
              <a:buNone/>
            </a:pPr>
            <a:r>
              <a:rPr lang="en-GB" dirty="0">
                <a:solidFill>
                  <a:srgbClr val="3F3F34"/>
                </a:solidFill>
                <a:latin typeface="Comic Sans MS" panose="030F0702030302020204" pitchFamily="66" charset="0"/>
              </a:rPr>
              <a:t>Make sure food areas are kept clean</a:t>
            </a:r>
          </a:p>
          <a:p>
            <a:pPr marL="0" indent="0">
              <a:buNone/>
            </a:pPr>
            <a:r>
              <a:rPr lang="en-GB" dirty="0">
                <a:solidFill>
                  <a:srgbClr val="3F3F34"/>
                </a:solidFill>
                <a:latin typeface="Comic Sans MS" panose="030F0702030302020204" pitchFamily="66" charset="0"/>
              </a:rPr>
              <a:t>Food is stored correctly to prevent cross-contamination.</a:t>
            </a:r>
          </a:p>
          <a:p>
            <a:pPr marL="0" indent="0">
              <a:buNone/>
            </a:pPr>
            <a:r>
              <a:rPr lang="en-GB" dirty="0">
                <a:solidFill>
                  <a:srgbClr val="3F3F34"/>
                </a:solidFill>
                <a:latin typeface="Comic Sans MS" panose="030F0702030302020204" pitchFamily="66" charset="0"/>
              </a:rPr>
              <a:t>Food is stored at the correct temperature.</a:t>
            </a:r>
          </a:p>
          <a:p>
            <a:pPr marL="0" indent="0">
              <a:buNone/>
            </a:pPr>
            <a:r>
              <a:rPr lang="en-GB" dirty="0">
                <a:solidFill>
                  <a:srgbClr val="3F3F34"/>
                </a:solidFill>
                <a:latin typeface="Comic Sans MS" panose="030F0702030302020204" pitchFamily="66" charset="0"/>
              </a:rPr>
              <a:t>Staff serving meals need to follow standards of personal hygiene and wear aprons and gloves.</a:t>
            </a:r>
          </a:p>
          <a:p>
            <a:pPr marL="0" indent="0">
              <a:buNone/>
            </a:pPr>
            <a:r>
              <a:rPr lang="en-GB" dirty="0">
                <a:solidFill>
                  <a:srgbClr val="3F3F34"/>
                </a:solidFill>
                <a:latin typeface="Comic Sans MS" panose="030F0702030302020204" pitchFamily="66" charset="0"/>
              </a:rPr>
              <a:t>Any one with an infection should not be dealing with food preparation.</a:t>
            </a:r>
          </a:p>
          <a:p>
            <a:pPr marL="0" indent="0">
              <a:buNone/>
            </a:pPr>
            <a:r>
              <a:rPr lang="en-GB" dirty="0">
                <a:solidFill>
                  <a:srgbClr val="3F3F34"/>
                </a:solidFill>
                <a:latin typeface="Comic Sans MS" panose="030F0702030302020204" pitchFamily="66" charset="0"/>
              </a:rPr>
              <a:t>Food needs to be kept at the correct temperature.</a:t>
            </a:r>
            <a:endParaRPr lang="en-GB" dirty="0">
              <a:latin typeface="Comic Sans MS" panose="030F0702030302020204" pitchFamily="66" charset="0"/>
            </a:endParaRPr>
          </a:p>
        </p:txBody>
      </p:sp>
      <p:pic>
        <p:nvPicPr>
          <p:cNvPr id="6146" name="Picture 2" descr="c:\tempie\Content.IE5\WCIU9SQ4\MC90038884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812641" y="4568383"/>
            <a:ext cx="1207008" cy="184434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039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Aims</a:t>
            </a:r>
          </a:p>
        </p:txBody>
      </p:sp>
      <p:sp>
        <p:nvSpPr>
          <p:cNvPr id="3" name="Content Placeholder 2"/>
          <p:cNvSpPr>
            <a:spLocks noGrp="1"/>
          </p:cNvSpPr>
          <p:nvPr>
            <p:ph idx="1"/>
          </p:nvPr>
        </p:nvSpPr>
        <p:spPr/>
        <p:txBody>
          <a:bodyPr/>
          <a:lstStyle/>
          <a:p>
            <a:r>
              <a:rPr lang="en-GB" dirty="0">
                <a:latin typeface="Comic Sans MS" panose="030F0702030302020204" pitchFamily="66" charset="0"/>
              </a:rPr>
              <a:t>To define the key terms related to Health &amp; Safety</a:t>
            </a:r>
          </a:p>
          <a:p>
            <a:r>
              <a:rPr lang="en-GB" dirty="0">
                <a:latin typeface="Comic Sans MS" panose="030F0702030302020204" pitchFamily="66" charset="0"/>
              </a:rPr>
              <a:t>To explain the importance of Health &amp; Safety Legislation.</a:t>
            </a:r>
          </a:p>
          <a:p>
            <a:r>
              <a:rPr lang="en-GB" dirty="0">
                <a:latin typeface="Comic Sans MS" panose="030F0702030302020204" pitchFamily="66" charset="0"/>
              </a:rPr>
              <a:t>Explain the role of the HSE.</a:t>
            </a:r>
          </a:p>
          <a:p>
            <a:r>
              <a:rPr lang="en-GB" dirty="0">
                <a:latin typeface="Comic Sans MS" panose="030F0702030302020204" pitchFamily="66" charset="0"/>
              </a:rPr>
              <a:t>Identify &amp; outline key Legislation and Regulations in relation to Health, Safety &amp; Security.  </a:t>
            </a:r>
          </a:p>
          <a:p>
            <a:r>
              <a:rPr lang="en-GB" dirty="0">
                <a:latin typeface="Comic Sans MS" panose="030F0702030302020204" pitchFamily="66" charset="0"/>
              </a:rPr>
              <a:t>Explain the role of employers and employees in relation to Health &amp; Safety Legislation.</a:t>
            </a:r>
          </a:p>
          <a:p>
            <a:endParaRPr lang="en-GB" dirty="0"/>
          </a:p>
          <a:p>
            <a:endParaRPr lang="en-GB" dirty="0"/>
          </a:p>
          <a:p>
            <a:endParaRPr lang="en-GB" dirty="0"/>
          </a:p>
        </p:txBody>
      </p:sp>
    </p:spTree>
    <p:extLst>
      <p:ext uri="{BB962C8B-B14F-4D97-AF65-F5344CB8AC3E}">
        <p14:creationId xmlns:p14="http://schemas.microsoft.com/office/powerpoint/2010/main" val="5725203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222222"/>
                </a:solidFill>
                <a:latin typeface="Comic Sans MS" panose="030F0702030302020204" pitchFamily="66" charset="0"/>
              </a:rPr>
              <a:t>Control of Substances Hazardous to Health (COSHH, 2002)</a:t>
            </a:r>
            <a:endParaRPr lang="en-GB" dirty="0">
              <a:latin typeface="Comic Sans MS" panose="030F0702030302020204" pitchFamily="66" charset="0"/>
            </a:endParaRPr>
          </a:p>
        </p:txBody>
      </p:sp>
      <p:sp>
        <p:nvSpPr>
          <p:cNvPr id="3" name="Content Placeholder 2"/>
          <p:cNvSpPr>
            <a:spLocks noGrp="1"/>
          </p:cNvSpPr>
          <p:nvPr>
            <p:ph idx="1"/>
          </p:nvPr>
        </p:nvSpPr>
        <p:spPr/>
        <p:txBody>
          <a:bodyPr>
            <a:normAutofit/>
          </a:bodyPr>
          <a:lstStyle/>
          <a:p>
            <a:r>
              <a:rPr lang="en-GB" dirty="0">
                <a:solidFill>
                  <a:srgbClr val="222222"/>
                </a:solidFill>
                <a:latin typeface="Comic Sans MS" panose="030F0702030302020204" pitchFamily="66" charset="0"/>
              </a:rPr>
              <a:t>Requires employers to control substances that are hazardous to health such as toxic, corrosive or irritant chemicals like cleaning products or even bodily fluids. </a:t>
            </a:r>
          </a:p>
          <a:p>
            <a:r>
              <a:rPr lang="en-GB" dirty="0">
                <a:solidFill>
                  <a:srgbClr val="222222"/>
                </a:solidFill>
                <a:latin typeface="Comic Sans MS" panose="030F0702030302020204" pitchFamily="66" charset="0"/>
              </a:rPr>
              <a:t>All cleaning products and hazardous substances that are used in the work place are assessed, before being used. </a:t>
            </a:r>
          </a:p>
          <a:p>
            <a:r>
              <a:rPr lang="en-GB" dirty="0">
                <a:solidFill>
                  <a:srgbClr val="222222"/>
                </a:solidFill>
                <a:latin typeface="Comic Sans MS" panose="030F0702030302020204" pitchFamily="66" charset="0"/>
              </a:rPr>
              <a:t>Staff should be aware of the potential dangers of these products and the precautions that are needed when using them.</a:t>
            </a:r>
          </a:p>
          <a:p>
            <a:r>
              <a:rPr lang="en-GB" dirty="0">
                <a:solidFill>
                  <a:srgbClr val="222222"/>
                </a:solidFill>
                <a:latin typeface="Comic Sans MS" panose="030F0702030302020204" pitchFamily="66" charset="0"/>
              </a:rPr>
              <a:t>Hazardous materials are correctly stored and disposed of.</a:t>
            </a:r>
          </a:p>
        </p:txBody>
      </p:sp>
      <p:pic>
        <p:nvPicPr>
          <p:cNvPr id="7170" name="Picture 2" descr="c:\tempie\Content.IE5\O26WVGNT\MC900241319[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37528" y="489495"/>
            <a:ext cx="1591970" cy="18223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69726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itchFamily="66" charset="0"/>
              </a:rPr>
              <a:t>COSHH Regulations in practice</a:t>
            </a:r>
          </a:p>
        </p:txBody>
      </p:sp>
      <p:sp>
        <p:nvSpPr>
          <p:cNvPr id="3" name="Content Placeholder 2"/>
          <p:cNvSpPr>
            <a:spLocks noGrp="1"/>
          </p:cNvSpPr>
          <p:nvPr>
            <p:ph idx="1"/>
          </p:nvPr>
        </p:nvSpPr>
        <p:spPr/>
        <p:txBody>
          <a:bodyPr>
            <a:normAutofit fontScale="92500"/>
          </a:bodyPr>
          <a:lstStyle/>
          <a:p>
            <a:r>
              <a:rPr lang="en-GB" dirty="0">
                <a:solidFill>
                  <a:srgbClr val="222222"/>
                </a:solidFill>
                <a:latin typeface="Comic Sans MS" panose="030F0702030302020204" pitchFamily="66" charset="0"/>
              </a:rPr>
              <a:t>The setting will have a list of cleaning products and materials that they use which could be potentially dangerous and show how they intend to make sure that any risks are minimised.</a:t>
            </a:r>
          </a:p>
          <a:p>
            <a:r>
              <a:rPr lang="en-GB" dirty="0">
                <a:solidFill>
                  <a:srgbClr val="222222"/>
                </a:solidFill>
                <a:latin typeface="Comic Sans MS" panose="030F0702030302020204" pitchFamily="66" charset="0"/>
              </a:rPr>
              <a:t>In a Nursery, hazardous substances such as cleaning fluids should be stored a high, possibly locked, area so that children are not likely to get a hold of them and harm themselves.   </a:t>
            </a:r>
          </a:p>
          <a:p>
            <a:r>
              <a:rPr lang="en-GB" dirty="0">
                <a:solidFill>
                  <a:srgbClr val="222222"/>
                </a:solidFill>
                <a:latin typeface="Comic Sans MS" panose="030F0702030302020204" pitchFamily="66" charset="0"/>
              </a:rPr>
              <a:t>The incorrect disposal of soiled nappies/continence aids etc. could cause infection  within the setting. This can be avoided by having a specific bin solely for the disposal of hazardous waste  to ensure that harm cannot result from this. </a:t>
            </a:r>
          </a:p>
        </p:txBody>
      </p:sp>
      <p:pic>
        <p:nvPicPr>
          <p:cNvPr id="8194" name="Picture 2" descr="c:\tempie\Content.IE5\WCIU9SQ4\MC900334162[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368686" y="5163617"/>
            <a:ext cx="1823314" cy="16943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952458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GB" dirty="0">
                <a:latin typeface="Comic Sans MS" panose="030F0702030302020204" pitchFamily="66" charset="0"/>
              </a:rPr>
              <a:t>Manual Handling Operations Regulations 1992 </a:t>
            </a:r>
            <a:br>
              <a:rPr lang="en-GB" dirty="0">
                <a:latin typeface="Comic Sans MS" panose="030F0702030302020204" pitchFamily="66" charset="0"/>
              </a:rPr>
            </a:br>
            <a:endParaRPr lang="en-GB" dirty="0"/>
          </a:p>
        </p:txBody>
      </p:sp>
      <p:sp>
        <p:nvSpPr>
          <p:cNvPr id="4" name="Content Placeholder 3"/>
          <p:cNvSpPr>
            <a:spLocks noGrp="1"/>
          </p:cNvSpPr>
          <p:nvPr>
            <p:ph idx="1"/>
          </p:nvPr>
        </p:nvSpPr>
        <p:spPr/>
        <p:txBody>
          <a:bodyPr/>
          <a:lstStyle/>
          <a:p>
            <a:r>
              <a:rPr lang="en-GB" dirty="0">
                <a:latin typeface="Comic Sans MS" panose="030F0702030302020204" pitchFamily="66" charset="0"/>
              </a:rPr>
              <a:t>Aim to reduce the risk of injury from manual handling by staff education and training.</a:t>
            </a:r>
          </a:p>
          <a:p>
            <a:endParaRPr lang="en-GB" dirty="0"/>
          </a:p>
          <a:p>
            <a:r>
              <a:rPr lang="en-GB" dirty="0">
                <a:latin typeface="Comic Sans MS" panose="030F0702030302020204" pitchFamily="66" charset="0"/>
              </a:rPr>
              <a:t>Provides guidance for lifting and carrying children, including correct techniques and procedures for risk assessment</a:t>
            </a:r>
            <a:endParaRPr lang="en-GB" dirty="0"/>
          </a:p>
        </p:txBody>
      </p:sp>
      <p:pic>
        <p:nvPicPr>
          <p:cNvPr id="9218" name="Picture 2" descr="c:\tempie\Content.IE5\29C2REHA\MC90036097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721" y="4368920"/>
            <a:ext cx="1422806" cy="1805026"/>
          </a:xfrm>
          <a:prstGeom prst="rect">
            <a:avLst/>
          </a:prstGeom>
          <a:noFill/>
          <a:extLst>
            <a:ext uri="{909E8E84-426E-40DD-AFC4-6F175D3DCCD1}">
              <a14:hiddenFill xmlns:a14="http://schemas.microsoft.com/office/drawing/2010/main">
                <a:solidFill>
                  <a:srgbClr val="FFFFFF"/>
                </a:solidFill>
              </a14:hiddenFill>
            </a:ext>
          </a:extLst>
        </p:spPr>
      </p:pic>
      <p:pic>
        <p:nvPicPr>
          <p:cNvPr id="9220" name="Picture 4" descr="c:\tempie\Content.IE5\O26WVGNT\MP900446477[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4893" y="3996774"/>
            <a:ext cx="1702377" cy="25493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4273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RIDDOR 1995</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rPr>
              <a:t>These regulations require the reporting of</a:t>
            </a:r>
          </a:p>
          <a:p>
            <a:r>
              <a:rPr lang="en-GB" dirty="0">
                <a:latin typeface="Comic Sans MS" panose="030F0702030302020204" pitchFamily="66" charset="0"/>
              </a:rPr>
              <a:t>Death or major injuries</a:t>
            </a:r>
          </a:p>
          <a:p>
            <a:r>
              <a:rPr lang="en-GB" dirty="0">
                <a:latin typeface="Comic Sans MS" panose="030F0702030302020204" pitchFamily="66" charset="0"/>
              </a:rPr>
              <a:t>Any incident resulting in a person being absent from work for three or more days.</a:t>
            </a:r>
          </a:p>
          <a:p>
            <a:r>
              <a:rPr lang="en-GB" dirty="0">
                <a:latin typeface="Comic Sans MS" panose="030F0702030302020204" pitchFamily="66" charset="0"/>
              </a:rPr>
              <a:t>Reportable diseases – TB, HIV, Hepatitis and Meningitis</a:t>
            </a:r>
          </a:p>
          <a:p>
            <a:r>
              <a:rPr lang="en-GB" dirty="0">
                <a:latin typeface="Comic Sans MS" panose="030F0702030302020204" pitchFamily="66" charset="0"/>
              </a:rPr>
              <a:t>Potentially dangerous occurrences that did not lead to injury or disease.</a:t>
            </a:r>
          </a:p>
          <a:p>
            <a:endParaRPr lang="en-GB" dirty="0">
              <a:latin typeface="Comic Sans MS" panose="030F0702030302020204" pitchFamily="66" charset="0"/>
            </a:endParaRPr>
          </a:p>
          <a:p>
            <a:r>
              <a:rPr lang="en-GB" i="1" dirty="0">
                <a:latin typeface="Comic Sans MS" panose="030F0702030302020204" pitchFamily="66" charset="0"/>
              </a:rPr>
              <a:t>See pdf file on RIDDOR</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038063" y="544133"/>
            <a:ext cx="2178050" cy="1828800"/>
          </a:xfrm>
          <a:prstGeom prst="rect">
            <a:avLst/>
          </a:prstGeom>
        </p:spPr>
      </p:pic>
    </p:spTree>
    <p:extLst>
      <p:ext uri="{BB962C8B-B14F-4D97-AF65-F5344CB8AC3E}">
        <p14:creationId xmlns:p14="http://schemas.microsoft.com/office/powerpoint/2010/main" val="26781004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RIDDOR 1995 in practice</a:t>
            </a:r>
          </a:p>
        </p:txBody>
      </p:sp>
      <p:sp>
        <p:nvSpPr>
          <p:cNvPr id="3" name="Content Placeholder 2"/>
          <p:cNvSpPr>
            <a:spLocks noGrp="1"/>
          </p:cNvSpPr>
          <p:nvPr>
            <p:ph idx="1"/>
          </p:nvPr>
        </p:nvSpPr>
        <p:spPr/>
        <p:txBody>
          <a:bodyPr/>
          <a:lstStyle/>
          <a:p>
            <a:r>
              <a:rPr lang="en-GB" dirty="0">
                <a:latin typeface="Comic Sans MS" panose="030F0702030302020204" pitchFamily="66" charset="0"/>
              </a:rPr>
              <a:t>Clear accident reporting system</a:t>
            </a:r>
          </a:p>
          <a:p>
            <a:r>
              <a:rPr lang="en-GB" dirty="0">
                <a:latin typeface="Comic Sans MS" panose="030F0702030302020204" pitchFamily="66" charset="0"/>
              </a:rPr>
              <a:t>Any incident resulting in an employee needing three of more days off work is reported to the Health &amp; Safety Executive.</a:t>
            </a:r>
          </a:p>
          <a:p>
            <a:r>
              <a:rPr lang="en-GB" dirty="0">
                <a:latin typeface="Comic Sans MS" panose="030F0702030302020204" pitchFamily="66" charset="0"/>
              </a:rPr>
              <a:t>Two accident books - one for staff one for children – kept centrally and filled in promptly after any accident.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64319" y="4160732"/>
            <a:ext cx="1789481" cy="1807769"/>
          </a:xfrm>
          <a:prstGeom prst="rect">
            <a:avLst/>
          </a:prstGeom>
        </p:spPr>
      </p:pic>
    </p:spTree>
    <p:extLst>
      <p:ext uri="{BB962C8B-B14F-4D97-AF65-F5344CB8AC3E}">
        <p14:creationId xmlns:p14="http://schemas.microsoft.com/office/powerpoint/2010/main" val="40262379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600" dirty="0">
                <a:latin typeface="Comic Sans MS" panose="030F0702030302020204" pitchFamily="66" charset="0"/>
              </a:rPr>
              <a:t>Fire Precautions (workplace) Regulations 1997 in practice</a:t>
            </a:r>
          </a:p>
        </p:txBody>
      </p:sp>
      <p:sp>
        <p:nvSpPr>
          <p:cNvPr id="3" name="Content Placeholder 2"/>
          <p:cNvSpPr>
            <a:spLocks noGrp="1"/>
          </p:cNvSpPr>
          <p:nvPr>
            <p:ph idx="1"/>
          </p:nvPr>
        </p:nvSpPr>
        <p:spPr/>
        <p:txBody>
          <a:bodyPr/>
          <a:lstStyle/>
          <a:p>
            <a:r>
              <a:rPr lang="en-GB" dirty="0">
                <a:latin typeface="Comic Sans MS" panose="030F0702030302020204" pitchFamily="66" charset="0"/>
              </a:rPr>
              <a:t>Records of fire drills and fire alarm tests.</a:t>
            </a:r>
          </a:p>
          <a:p>
            <a:r>
              <a:rPr lang="en-GB" dirty="0">
                <a:latin typeface="Comic Sans MS" panose="030F0702030302020204" pitchFamily="66" charset="0"/>
              </a:rPr>
              <a:t>Clear fire evacuation procedure</a:t>
            </a:r>
          </a:p>
          <a:p>
            <a:r>
              <a:rPr lang="en-GB" dirty="0">
                <a:latin typeface="Comic Sans MS" panose="030F0702030302020204" pitchFamily="66" charset="0"/>
              </a:rPr>
              <a:t>Fire exits clearly identified</a:t>
            </a:r>
          </a:p>
          <a:p>
            <a:r>
              <a:rPr lang="en-GB" dirty="0">
                <a:latin typeface="Comic Sans MS" panose="030F0702030302020204" pitchFamily="66" charset="0"/>
              </a:rPr>
              <a:t>Regular checks on fire equipment</a:t>
            </a: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686304" y="4001294"/>
            <a:ext cx="1525509" cy="1792586"/>
          </a:xfrm>
          <a:prstGeom prst="rect">
            <a:avLst/>
          </a:prstGeom>
        </p:spPr>
      </p:pic>
    </p:spTree>
    <p:extLst>
      <p:ext uri="{BB962C8B-B14F-4D97-AF65-F5344CB8AC3E}">
        <p14:creationId xmlns:p14="http://schemas.microsoft.com/office/powerpoint/2010/main" val="357507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GB" dirty="0">
                <a:latin typeface="Comic Sans MS" panose="030F0702030302020204" pitchFamily="66" charset="0"/>
              </a:rPr>
              <a:t>Safeguarding</a:t>
            </a:r>
          </a:p>
        </p:txBody>
      </p:sp>
      <p:sp>
        <p:nvSpPr>
          <p:cNvPr id="5" name="Subtitle 4"/>
          <p:cNvSpPr>
            <a:spLocks noGrp="1"/>
          </p:cNvSpPr>
          <p:nvPr>
            <p:ph type="subTitle" idx="1"/>
          </p:nvPr>
        </p:nvSpPr>
        <p:spPr/>
        <p:txBody>
          <a:bodyPr/>
          <a:lstStyle/>
          <a:p>
            <a:endParaRPr lang="en-GB"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9808" y="3602039"/>
            <a:ext cx="2705100" cy="2258092"/>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44614" y="3602038"/>
            <a:ext cx="3257550" cy="2258093"/>
          </a:xfrm>
          <a:prstGeom prst="rect">
            <a:avLst/>
          </a:prstGeom>
        </p:spPr>
      </p:pic>
    </p:spTree>
    <p:extLst>
      <p:ext uri="{BB962C8B-B14F-4D97-AF65-F5344CB8AC3E}">
        <p14:creationId xmlns:p14="http://schemas.microsoft.com/office/powerpoint/2010/main" val="738962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Safeguarding</a:t>
            </a:r>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The term that describes the function of protecting adults and children from abuse or neglect. </a:t>
            </a:r>
          </a:p>
          <a:p>
            <a:r>
              <a:rPr lang="en-GB" dirty="0">
                <a:latin typeface="Comic Sans MS" panose="030F0702030302020204" pitchFamily="66" charset="0"/>
              </a:rPr>
              <a:t>Safeguarding  is the need to protect certain people who may be in vulnerable circumstances who may be at risk of abuse or neglect due to the actions (or lack of action) of another person. </a:t>
            </a:r>
          </a:p>
          <a:p>
            <a:r>
              <a:rPr lang="en-GB" dirty="0">
                <a:latin typeface="Comic Sans MS" panose="030F0702030302020204" pitchFamily="66" charset="0"/>
              </a:rPr>
              <a:t>All staff who work with children or vulnerable adults are required to register under the Vetting And Barring Scheme (2010</a:t>
            </a:r>
            <a:r>
              <a:rPr lang="en-GB" dirty="0"/>
              <a:t>)</a:t>
            </a:r>
          </a:p>
        </p:txBody>
      </p:sp>
    </p:spTree>
    <p:extLst>
      <p:ext uri="{BB962C8B-B14F-4D97-AF65-F5344CB8AC3E}">
        <p14:creationId xmlns:p14="http://schemas.microsoft.com/office/powerpoint/2010/main" val="29977247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Safeguarding Children includes:</a:t>
            </a:r>
          </a:p>
        </p:txBody>
      </p:sp>
      <p:sp>
        <p:nvSpPr>
          <p:cNvPr id="3" name="Content Placeholder 2"/>
          <p:cNvSpPr>
            <a:spLocks noGrp="1"/>
          </p:cNvSpPr>
          <p:nvPr>
            <p:ph idx="1"/>
          </p:nvPr>
        </p:nvSpPr>
        <p:spPr/>
        <p:txBody>
          <a:bodyPr>
            <a:normAutofit/>
          </a:bodyPr>
          <a:lstStyle/>
          <a:p>
            <a:r>
              <a:rPr lang="en-GB" dirty="0">
                <a:latin typeface="Comic Sans MS" panose="030F0702030302020204" pitchFamily="66" charset="0"/>
              </a:rPr>
              <a:t>Safeguarding children and promoting their welfare includes:</a:t>
            </a:r>
          </a:p>
          <a:p>
            <a:r>
              <a:rPr lang="en-GB" dirty="0">
                <a:latin typeface="Comic Sans MS" panose="030F0702030302020204" pitchFamily="66" charset="0"/>
              </a:rPr>
              <a:t>Protecting them from maltreatment or things that are bad for their health or development.</a:t>
            </a:r>
          </a:p>
          <a:p>
            <a:r>
              <a:rPr lang="en-GB" dirty="0">
                <a:latin typeface="Comic Sans MS" panose="030F0702030302020204" pitchFamily="66" charset="0"/>
              </a:rPr>
              <a:t>Making sure they grow up in circumstances that allow safe and effective care.</a:t>
            </a:r>
          </a:p>
          <a:p>
            <a:pPr marL="0" indent="0">
              <a:buNone/>
            </a:pPr>
            <a:endParaRPr lang="en-GB" dirty="0">
              <a:latin typeface="Comic Sans MS" panose="030F0702030302020204" pitchFamily="66" charset="0"/>
            </a:endParaRPr>
          </a:p>
        </p:txBody>
      </p:sp>
    </p:spTree>
    <p:extLst>
      <p:ext uri="{BB962C8B-B14F-4D97-AF65-F5344CB8AC3E}">
        <p14:creationId xmlns:p14="http://schemas.microsoft.com/office/powerpoint/2010/main" val="231176335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Safeguarding adults includes:</a:t>
            </a:r>
            <a:br>
              <a:rPr lang="en-GB" dirty="0">
                <a:latin typeface="Comic Sans MS" panose="030F0702030302020204" pitchFamily="66" charset="0"/>
              </a:rPr>
            </a:br>
            <a:endParaRPr lang="en-GB" dirty="0">
              <a:latin typeface="Comic Sans MS" panose="030F0702030302020204" pitchFamily="66" charset="0"/>
            </a:endParaRPr>
          </a:p>
        </p:txBody>
      </p:sp>
      <p:sp>
        <p:nvSpPr>
          <p:cNvPr id="3" name="Content Placeholder 2"/>
          <p:cNvSpPr>
            <a:spLocks noGrp="1"/>
          </p:cNvSpPr>
          <p:nvPr>
            <p:ph idx="1"/>
          </p:nvPr>
        </p:nvSpPr>
        <p:spPr/>
        <p:txBody>
          <a:bodyPr/>
          <a:lstStyle/>
          <a:p>
            <a:r>
              <a:rPr lang="en-GB" dirty="0">
                <a:latin typeface="Comic Sans MS" panose="030F0702030302020204" pitchFamily="66" charset="0"/>
              </a:rPr>
              <a:t>Protecting their rights to live in safety, free from abuse and neglect.</a:t>
            </a:r>
          </a:p>
          <a:p>
            <a:r>
              <a:rPr lang="en-GB" dirty="0">
                <a:latin typeface="Comic Sans MS" panose="030F0702030302020204" pitchFamily="66" charset="0"/>
              </a:rPr>
              <a:t>People and organisations working together to prevent the risk of abuse or neglect, and to stop them from happening.</a:t>
            </a:r>
          </a:p>
          <a:p>
            <a:r>
              <a:rPr lang="en-GB" dirty="0">
                <a:latin typeface="Comic Sans MS" panose="030F0702030302020204" pitchFamily="66" charset="0"/>
              </a:rPr>
              <a:t>Making sure people's wellbeing is promoted, taking their views, wishes, feelings and beliefs into account.</a:t>
            </a:r>
          </a:p>
          <a:p>
            <a:endParaRPr lang="en-GB" dirty="0"/>
          </a:p>
        </p:txBody>
      </p:sp>
    </p:spTree>
    <p:extLst>
      <p:ext uri="{BB962C8B-B14F-4D97-AF65-F5344CB8AC3E}">
        <p14:creationId xmlns:p14="http://schemas.microsoft.com/office/powerpoint/2010/main" val="145097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latin typeface="Comic Sans MS" panose="030F0702030302020204" pitchFamily="66" charset="0"/>
              </a:rPr>
              <a:t>Clips introducing the importance of Health &amp; Safety in Different Settings.</a:t>
            </a:r>
          </a:p>
        </p:txBody>
      </p:sp>
      <p:sp>
        <p:nvSpPr>
          <p:cNvPr id="3" name="Content Placeholder 2"/>
          <p:cNvSpPr>
            <a:spLocks noGrp="1"/>
          </p:cNvSpPr>
          <p:nvPr>
            <p:ph idx="1"/>
          </p:nvPr>
        </p:nvSpPr>
        <p:spPr/>
        <p:txBody>
          <a:bodyPr/>
          <a:lstStyle/>
          <a:p>
            <a:r>
              <a:rPr lang="en-GB" dirty="0">
                <a:hlinkClick r:id="rId2"/>
              </a:rPr>
              <a:t>https://www.youtube.com/watch?v=CKLQsnvTx0I</a:t>
            </a:r>
            <a:r>
              <a:rPr lang="en-GB" dirty="0"/>
              <a:t> </a:t>
            </a:r>
          </a:p>
          <a:p>
            <a:endParaRPr lang="en-GB" dirty="0"/>
          </a:p>
          <a:p>
            <a:r>
              <a:rPr lang="en-GB" dirty="0">
                <a:hlinkClick r:id="rId3"/>
              </a:rPr>
              <a:t>https://www.youtube.com/watch?v=WxNWiib2-lE</a:t>
            </a:r>
            <a:endParaRPr lang="en-GB" dirty="0"/>
          </a:p>
          <a:p>
            <a:pPr marL="0" indent="0">
              <a:buNone/>
            </a:pPr>
            <a:endParaRPr lang="en-GB" dirty="0"/>
          </a:p>
        </p:txBody>
      </p:sp>
    </p:spTree>
    <p:extLst>
      <p:ext uri="{BB962C8B-B14F-4D97-AF65-F5344CB8AC3E}">
        <p14:creationId xmlns:p14="http://schemas.microsoft.com/office/powerpoint/2010/main" val="66213418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Safeguarding Children &amp; Young People.</a:t>
            </a:r>
          </a:p>
        </p:txBody>
      </p:sp>
      <p:sp>
        <p:nvSpPr>
          <p:cNvPr id="4" name="Rectangle 3"/>
          <p:cNvSpPr/>
          <p:nvPr/>
        </p:nvSpPr>
        <p:spPr>
          <a:xfrm>
            <a:off x="862149" y="1698171"/>
            <a:ext cx="10620102" cy="8925520"/>
          </a:xfrm>
          <a:prstGeom prst="rect">
            <a:avLst/>
          </a:prstGeom>
        </p:spPr>
        <p:txBody>
          <a:bodyPr wrap="square">
            <a:spAutoFit/>
          </a:bodyPr>
          <a:lstStyle/>
          <a:p>
            <a:pPr>
              <a:lnSpc>
                <a:spcPct val="100000"/>
              </a:lnSpc>
              <a:spcBef>
                <a:spcPts val="0"/>
              </a:spcBef>
              <a:defRPr/>
            </a:pPr>
            <a:r>
              <a:rPr lang="en-GB" sz="2000" dirty="0">
                <a:latin typeface="Comic Sans MS" pitchFamily="66" charset="0"/>
              </a:rPr>
              <a:t>There are several pieces of Legislation and guidance to protect Children &amp; Young people</a:t>
            </a:r>
          </a:p>
          <a:p>
            <a:pPr>
              <a:defRPr/>
            </a:pPr>
            <a:endParaRPr lang="en-GB" sz="2000" dirty="0">
              <a:latin typeface="Comic Sans MS" pitchFamily="66" charset="0"/>
            </a:endParaRPr>
          </a:p>
          <a:p>
            <a:pPr>
              <a:defRPr/>
            </a:pPr>
            <a:r>
              <a:rPr lang="en-GB" sz="2000" dirty="0">
                <a:latin typeface="Comic Sans MS" pitchFamily="66" charset="0"/>
              </a:rPr>
              <a:t>Children Act (1989 &amp; 2004)</a:t>
            </a:r>
          </a:p>
          <a:p>
            <a:pPr>
              <a:lnSpc>
                <a:spcPct val="100000"/>
              </a:lnSpc>
              <a:spcBef>
                <a:spcPts val="0"/>
              </a:spcBef>
              <a:defRPr/>
            </a:pPr>
            <a:r>
              <a:rPr lang="en-GB" sz="2000" dirty="0">
                <a:latin typeface="Comic Sans MS" pitchFamily="66" charset="0"/>
              </a:rPr>
              <a:t>Every Child Matters (2003)</a:t>
            </a:r>
          </a:p>
          <a:p>
            <a:pPr>
              <a:lnSpc>
                <a:spcPct val="100000"/>
              </a:lnSpc>
              <a:spcBef>
                <a:spcPts val="0"/>
              </a:spcBef>
              <a:defRPr/>
            </a:pPr>
            <a:r>
              <a:rPr lang="en-GB" sz="2000" dirty="0">
                <a:latin typeface="Comic Sans MS" pitchFamily="66" charset="0"/>
              </a:rPr>
              <a:t>Human Rights Act (1998)</a:t>
            </a:r>
          </a:p>
          <a:p>
            <a:pPr>
              <a:lnSpc>
                <a:spcPct val="100000"/>
              </a:lnSpc>
              <a:spcBef>
                <a:spcPts val="0"/>
              </a:spcBef>
              <a:defRPr/>
            </a:pPr>
            <a:r>
              <a:rPr lang="en-GB" sz="2000" dirty="0">
                <a:latin typeface="Comic Sans MS" pitchFamily="66" charset="0"/>
              </a:rPr>
              <a:t>The Statutory Safeguarding &amp; Welfare guidance in the Early Years Foundation (2012)</a:t>
            </a:r>
          </a:p>
          <a:p>
            <a:pPr>
              <a:lnSpc>
                <a:spcPct val="100000"/>
              </a:lnSpc>
              <a:spcBef>
                <a:spcPts val="0"/>
              </a:spcBef>
              <a:defRPr/>
            </a:pPr>
            <a:endParaRPr lang="en-GB" sz="2000" dirty="0">
              <a:latin typeface="Comic Sans MS" pitchFamily="66" charset="0"/>
            </a:endParaRPr>
          </a:p>
          <a:p>
            <a:pPr>
              <a:lnSpc>
                <a:spcPct val="100000"/>
              </a:lnSpc>
              <a:spcBef>
                <a:spcPts val="0"/>
              </a:spcBef>
              <a:defRPr/>
            </a:pPr>
            <a:r>
              <a:rPr lang="en-GB" sz="2000" dirty="0">
                <a:solidFill>
                  <a:srgbClr val="FF0000"/>
                </a:solidFill>
                <a:latin typeface="Comic Sans MS" pitchFamily="66" charset="0"/>
              </a:rPr>
              <a:t>Further information see  - Table 10.2 page 42 (Stretch &amp; Whitehouse (2010) Book 2) </a:t>
            </a:r>
          </a:p>
          <a:p>
            <a:pPr>
              <a:lnSpc>
                <a:spcPct val="100000"/>
              </a:lnSpc>
              <a:spcBef>
                <a:spcPts val="0"/>
              </a:spcBef>
              <a:defRPr/>
            </a:pPr>
            <a:endParaRPr lang="en-GB" sz="2000" dirty="0">
              <a:latin typeface="Comic Sans MS" pitchFamily="66" charset="0"/>
            </a:endParaRPr>
          </a:p>
          <a:p>
            <a:pPr>
              <a:lnSpc>
                <a:spcPct val="100000"/>
              </a:lnSpc>
              <a:spcBef>
                <a:spcPts val="0"/>
              </a:spcBef>
              <a:defRPr/>
            </a:pPr>
            <a:endParaRPr lang="en-GB" sz="2000" dirty="0">
              <a:latin typeface="Comic Sans MS" pitchFamily="66" charset="0"/>
            </a:endParaRPr>
          </a:p>
          <a:p>
            <a:pPr>
              <a:lnSpc>
                <a:spcPct val="100000"/>
              </a:lnSpc>
              <a:spcBef>
                <a:spcPts val="0"/>
              </a:spcBef>
              <a:defRPr/>
            </a:pPr>
            <a:r>
              <a:rPr lang="en-GB" sz="2400" dirty="0">
                <a:latin typeface="Comic Sans MS" pitchFamily="66" charset="0"/>
              </a:rPr>
              <a:t>Nurseries and Schools  must comply with adult : child ratios</a:t>
            </a:r>
          </a:p>
          <a:p>
            <a:pPr>
              <a:lnSpc>
                <a:spcPct val="100000"/>
              </a:lnSpc>
              <a:spcBef>
                <a:spcPts val="0"/>
              </a:spcBef>
              <a:defRPr/>
            </a:pPr>
            <a:endParaRPr lang="en-GB" sz="2400" dirty="0">
              <a:latin typeface="Comic Sans MS" pitchFamily="66" charset="0"/>
            </a:endParaRPr>
          </a:p>
          <a:p>
            <a:pPr>
              <a:defRPr/>
            </a:pPr>
            <a:r>
              <a:rPr lang="en-GB" sz="2400" dirty="0">
                <a:latin typeface="Comic Sans MS" pitchFamily="66" charset="0"/>
              </a:rPr>
              <a:t>Ofsted inspection includes Health &amp; Safety and the setting must meet The Statutory Safeguarding &amp; Welfare guidance in the Early Years Foundation (2012).</a:t>
            </a:r>
          </a:p>
          <a:p>
            <a:pPr>
              <a:lnSpc>
                <a:spcPct val="100000"/>
              </a:lnSpc>
              <a:spcBef>
                <a:spcPts val="0"/>
              </a:spcBef>
              <a:defRPr/>
            </a:pPr>
            <a:r>
              <a:rPr lang="en-GB" sz="2400" dirty="0">
                <a:latin typeface="Comic Sans MS" pitchFamily="66" charset="0"/>
              </a:rPr>
              <a:t> </a:t>
            </a: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p:txBody>
      </p:sp>
    </p:spTree>
    <p:extLst>
      <p:ext uri="{BB962C8B-B14F-4D97-AF65-F5344CB8AC3E}">
        <p14:creationId xmlns:p14="http://schemas.microsoft.com/office/powerpoint/2010/main" val="28507347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Comic Sans MS" pitchFamily="66" charset="0"/>
              </a:rPr>
              <a:t>The statutory safeguarding and welfare guidance in the Early Years Foundation Stage (2012)</a:t>
            </a:r>
            <a:endParaRPr lang="en-GB" dirty="0"/>
          </a:p>
        </p:txBody>
      </p:sp>
      <p:sp>
        <p:nvSpPr>
          <p:cNvPr id="3" name="Content Placeholder 2"/>
          <p:cNvSpPr>
            <a:spLocks noGrp="1"/>
          </p:cNvSpPr>
          <p:nvPr>
            <p:ph idx="1"/>
          </p:nvPr>
        </p:nvSpPr>
        <p:spPr/>
        <p:txBody>
          <a:bodyPr>
            <a:normAutofit fontScale="92500" lnSpcReduction="20000"/>
          </a:bodyPr>
          <a:lstStyle/>
          <a:p>
            <a:r>
              <a:rPr lang="en-GB" dirty="0">
                <a:latin typeface="Comic Sans MS" pitchFamily="66" charset="0"/>
              </a:rPr>
              <a:t>Includes the legal requirements for organising the setting in order to meet the health and safety needs of children from birth to five years old. </a:t>
            </a:r>
          </a:p>
          <a:p>
            <a:r>
              <a:rPr lang="en-GB" dirty="0">
                <a:latin typeface="Comic Sans MS" pitchFamily="66" charset="0"/>
              </a:rPr>
              <a:t>In registered settings, the indoor premises must be large enough for the number of children in the setting. The provider must also ensure that, so far as is reasonable: </a:t>
            </a:r>
          </a:p>
          <a:p>
            <a:pPr marL="0" indent="0">
              <a:buNone/>
            </a:pPr>
            <a:r>
              <a:rPr lang="en-GB" dirty="0">
                <a:latin typeface="Comic Sans MS" pitchFamily="66" charset="0"/>
              </a:rPr>
              <a:t>	• The facilities, equipment and access to the premises are</a:t>
            </a:r>
          </a:p>
          <a:p>
            <a:pPr marL="0" indent="0">
              <a:buNone/>
            </a:pPr>
            <a:r>
              <a:rPr lang="en-GB" dirty="0">
                <a:latin typeface="Comic Sans MS" pitchFamily="66" charset="0"/>
              </a:rPr>
              <a:t>            suitable for children with disabilities </a:t>
            </a:r>
          </a:p>
          <a:p>
            <a:pPr marL="0" indent="0">
              <a:buNone/>
            </a:pPr>
            <a:r>
              <a:rPr lang="en-GB" dirty="0">
                <a:latin typeface="Comic Sans MS" pitchFamily="66" charset="0"/>
              </a:rPr>
              <a:t>	• There are suitable hygienic facilities for changing any</a:t>
            </a:r>
          </a:p>
          <a:p>
            <a:pPr marL="0" indent="0">
              <a:buNone/>
            </a:pPr>
            <a:r>
              <a:rPr lang="en-GB" dirty="0">
                <a:latin typeface="Comic Sans MS" pitchFamily="66" charset="0"/>
              </a:rPr>
              <a:t>            children who are in nappies </a:t>
            </a:r>
          </a:p>
          <a:p>
            <a:pPr marL="0" indent="0">
              <a:buNone/>
            </a:pPr>
            <a:r>
              <a:rPr lang="en-GB" dirty="0">
                <a:latin typeface="Comic Sans MS" pitchFamily="66" charset="0"/>
              </a:rPr>
              <a:t>	• There are an adequate number of toilets and hand basins </a:t>
            </a:r>
          </a:p>
          <a:p>
            <a:pPr marL="0" indent="0">
              <a:buNone/>
            </a:pPr>
            <a:r>
              <a:rPr lang="en-GB" dirty="0">
                <a:latin typeface="Comic Sans MS" pitchFamily="66" charset="0"/>
              </a:rPr>
              <a:t>           available </a:t>
            </a:r>
          </a:p>
          <a:p>
            <a:pPr>
              <a:lnSpc>
                <a:spcPct val="100000"/>
              </a:lnSpc>
              <a:spcBef>
                <a:spcPts val="0"/>
              </a:spcBef>
              <a:defRPr/>
            </a:pPr>
            <a:endParaRPr lang="en-GB" dirty="0">
              <a:latin typeface="Comic Sans MS" pitchFamily="66" charset="0"/>
            </a:endParaRPr>
          </a:p>
          <a:p>
            <a:pPr>
              <a:lnSpc>
                <a:spcPct val="100000"/>
              </a:lnSpc>
              <a:spcBef>
                <a:spcPts val="0"/>
              </a:spcBef>
              <a:defRPr/>
            </a:pPr>
            <a:endParaRPr lang="en-GB" dirty="0">
              <a:latin typeface="Comic Sans MS" pitchFamily="66" charset="0"/>
            </a:endParaRPr>
          </a:p>
        </p:txBody>
      </p:sp>
    </p:spTree>
    <p:extLst>
      <p:ext uri="{BB962C8B-B14F-4D97-AF65-F5344CB8AC3E}">
        <p14:creationId xmlns:p14="http://schemas.microsoft.com/office/powerpoint/2010/main" val="6182863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Safeguarding Vulnerable Adults</a:t>
            </a:r>
          </a:p>
        </p:txBody>
      </p:sp>
      <p:sp>
        <p:nvSpPr>
          <p:cNvPr id="3" name="Content Placeholder 2"/>
          <p:cNvSpPr>
            <a:spLocks noGrp="1"/>
          </p:cNvSpPr>
          <p:nvPr>
            <p:ph idx="1"/>
          </p:nvPr>
        </p:nvSpPr>
        <p:spPr/>
        <p:txBody>
          <a:bodyPr/>
          <a:lstStyle/>
          <a:p>
            <a:r>
              <a:rPr lang="en-GB" dirty="0">
                <a:latin typeface="Comic Sans MS" panose="030F0702030302020204" pitchFamily="66" charset="0"/>
              </a:rPr>
              <a:t>There is no one specific piece of legislation in place designed to protect vulnerable adults from harm (Basically nothing that compares to the Children Act 1989 &amp; 2004).</a:t>
            </a:r>
          </a:p>
          <a:p>
            <a:r>
              <a:rPr lang="en-GB" dirty="0">
                <a:solidFill>
                  <a:srgbClr val="FF0000"/>
                </a:solidFill>
                <a:latin typeface="Comic Sans MS" pitchFamily="66" charset="0"/>
              </a:rPr>
              <a:t>Further information see  - Table 11.2 pages 88- 89 &amp; Table 11.3 pages 91 &amp; 92 (Stretch &amp; Whitehouse (2010) Book 2) </a:t>
            </a:r>
          </a:p>
          <a:p>
            <a:pPr>
              <a:lnSpc>
                <a:spcPct val="100000"/>
              </a:lnSpc>
              <a:spcBef>
                <a:spcPts val="0"/>
              </a:spcBef>
              <a:defRPr/>
            </a:pPr>
            <a:endParaRPr lang="en-GB" dirty="0">
              <a:latin typeface="Comic Sans MS" pitchFamily="66" charset="0"/>
            </a:endParaRPr>
          </a:p>
        </p:txBody>
      </p:sp>
    </p:spTree>
    <p:extLst>
      <p:ext uri="{BB962C8B-B14F-4D97-AF65-F5344CB8AC3E}">
        <p14:creationId xmlns:p14="http://schemas.microsoft.com/office/powerpoint/2010/main" val="41907201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Further reading – power point presentation</a:t>
            </a:r>
          </a:p>
        </p:txBody>
      </p:sp>
      <p:sp>
        <p:nvSpPr>
          <p:cNvPr id="3" name="Content Placeholder 2"/>
          <p:cNvSpPr>
            <a:spLocks noGrp="1"/>
          </p:cNvSpPr>
          <p:nvPr>
            <p:ph idx="1"/>
          </p:nvPr>
        </p:nvSpPr>
        <p:spPr/>
        <p:txBody>
          <a:bodyPr/>
          <a:lstStyle/>
          <a:p>
            <a:pPr marL="0" indent="0">
              <a:buNone/>
            </a:pPr>
            <a:r>
              <a:rPr lang="en-GB" b="1" dirty="0">
                <a:latin typeface="Comic Sans MS" panose="030F0702030302020204" pitchFamily="66" charset="0"/>
              </a:rPr>
              <a:t>Clawson R (2015) Differences in safeguarding children and vulnerable adults</a:t>
            </a:r>
          </a:p>
          <a:p>
            <a:endParaRPr lang="en-GB" b="1" dirty="0"/>
          </a:p>
          <a:p>
            <a:pPr marL="0" indent="0">
              <a:buNone/>
            </a:pPr>
            <a:r>
              <a:rPr lang="en-GB" dirty="0">
                <a:latin typeface="Comic Sans MS" panose="030F0702030302020204" pitchFamily="66" charset="0"/>
                <a:hlinkClick r:id="rId2"/>
              </a:rPr>
              <a:t>https://www.sportscoachuk.org/sites/default/files/Differences-in-Safeguarding-Children-and-Vulnerable-Adults.pdf</a:t>
            </a:r>
            <a:r>
              <a:rPr lang="en-GB" dirty="0">
                <a:latin typeface="Comic Sans MS" panose="030F0702030302020204" pitchFamily="66" charset="0"/>
              </a:rPr>
              <a:t> </a:t>
            </a:r>
          </a:p>
        </p:txBody>
      </p:sp>
    </p:spTree>
    <p:extLst>
      <p:ext uri="{BB962C8B-B14F-4D97-AF65-F5344CB8AC3E}">
        <p14:creationId xmlns:p14="http://schemas.microsoft.com/office/powerpoint/2010/main" val="74502461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Why do work environments have policies and procedures?</a:t>
            </a:r>
          </a:p>
        </p:txBody>
      </p:sp>
      <p:sp>
        <p:nvSpPr>
          <p:cNvPr id="3" name="Content Placeholder 2"/>
          <p:cNvSpPr>
            <a:spLocks noGrp="1"/>
          </p:cNvSpPr>
          <p:nvPr>
            <p:ph idx="1"/>
          </p:nvPr>
        </p:nvSpPr>
        <p:spPr/>
        <p:txBody>
          <a:bodyPr>
            <a:normAutofit fontScale="92500"/>
          </a:bodyPr>
          <a:lstStyle/>
          <a:p>
            <a:r>
              <a:rPr lang="en-GB" dirty="0">
                <a:solidFill>
                  <a:srgbClr val="222222"/>
                </a:solidFill>
                <a:latin typeface="Comic Sans MS" panose="030F0702030302020204" pitchFamily="66" charset="0"/>
              </a:rPr>
              <a:t>A Health &amp; Safety policy is a document required by law.</a:t>
            </a:r>
          </a:p>
          <a:p>
            <a:r>
              <a:rPr lang="en-GB" dirty="0">
                <a:solidFill>
                  <a:srgbClr val="222222"/>
                </a:solidFill>
                <a:latin typeface="Comic Sans MS" panose="030F0702030302020204" pitchFamily="66" charset="0"/>
              </a:rPr>
              <a:t>Policies ensure that everyone must work within the law and meet the minimum care standards set out by the legislation.</a:t>
            </a:r>
          </a:p>
          <a:p>
            <a:r>
              <a:rPr lang="en-GB" dirty="0">
                <a:solidFill>
                  <a:srgbClr val="222222"/>
                </a:solidFill>
                <a:latin typeface="Comic Sans MS" panose="030F0702030302020204" pitchFamily="66" charset="0"/>
              </a:rPr>
              <a:t> Procedures are the steps that are needed to be followed to ensure everyone’s safety within the workplace.</a:t>
            </a:r>
          </a:p>
          <a:p>
            <a:endParaRPr lang="en-GB" dirty="0">
              <a:solidFill>
                <a:srgbClr val="222222"/>
              </a:solidFill>
              <a:latin typeface="Comic Sans MS" panose="030F0702030302020204" pitchFamily="66" charset="0"/>
            </a:endParaRPr>
          </a:p>
          <a:p>
            <a:r>
              <a:rPr lang="en-GB" dirty="0">
                <a:latin typeface="Comic Sans MS" panose="030F0702030302020204" pitchFamily="66" charset="0"/>
                <a:hlinkClick r:id="rId2"/>
              </a:rPr>
              <a:t>http://www.lse.ac.uk/intranet/LSEServices/nursery/regulations/Home.aspx</a:t>
            </a:r>
            <a:r>
              <a:rPr lang="en-GB" dirty="0">
                <a:latin typeface="Comic Sans MS" panose="030F0702030302020204" pitchFamily="66" charset="0"/>
              </a:rPr>
              <a:t> </a:t>
            </a:r>
          </a:p>
          <a:p>
            <a:r>
              <a:rPr lang="en-GB" dirty="0">
                <a:latin typeface="Comic Sans MS" panose="030F0702030302020204" pitchFamily="66" charset="0"/>
                <a:hlinkClick r:id="rId3"/>
              </a:rPr>
              <a:t>http://www.littledreamsnursery.com/policies-and-procedures</a:t>
            </a:r>
            <a:r>
              <a:rPr lang="en-GB" dirty="0">
                <a:latin typeface="Comic Sans MS" panose="030F0702030302020204" pitchFamily="66" charset="0"/>
              </a:rPr>
              <a:t> </a:t>
            </a:r>
            <a:br>
              <a:rPr lang="en-GB" dirty="0">
                <a:latin typeface="Comic Sans MS" panose="030F0702030302020204" pitchFamily="66" charset="0"/>
              </a:rPr>
            </a:br>
            <a:endParaRPr lang="en-GB" dirty="0">
              <a:latin typeface="Comic Sans MS" panose="030F0702030302020204" pitchFamily="66" charset="0"/>
            </a:endParaRP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43676" y="65043"/>
            <a:ext cx="1458957" cy="1458957"/>
          </a:xfrm>
          <a:prstGeom prst="rect">
            <a:avLst/>
          </a:prstGeom>
        </p:spPr>
      </p:pic>
    </p:spTree>
    <p:extLst>
      <p:ext uri="{BB962C8B-B14F-4D97-AF65-F5344CB8AC3E}">
        <p14:creationId xmlns:p14="http://schemas.microsoft.com/office/powerpoint/2010/main" val="27477376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Possible policies within a care setting.</a:t>
            </a:r>
          </a:p>
        </p:txBody>
      </p:sp>
      <p:sp>
        <p:nvSpPr>
          <p:cNvPr id="3" name="Content Placeholder 2"/>
          <p:cNvSpPr>
            <a:spLocks noGrp="1"/>
          </p:cNvSpPr>
          <p:nvPr>
            <p:ph idx="1"/>
          </p:nvPr>
        </p:nvSpPr>
        <p:spPr/>
        <p:txBody>
          <a:bodyPr>
            <a:normAutofit lnSpcReduction="10000"/>
          </a:bodyPr>
          <a:lstStyle/>
          <a:p>
            <a:r>
              <a:rPr lang="en-GB" dirty="0">
                <a:latin typeface="Comic Sans MS" panose="030F0702030302020204" pitchFamily="66" charset="0"/>
              </a:rPr>
              <a:t>Health &amp; Safety Policy</a:t>
            </a:r>
          </a:p>
          <a:p>
            <a:r>
              <a:rPr lang="en-GB" dirty="0">
                <a:latin typeface="Comic Sans MS" panose="030F0702030302020204" pitchFamily="66" charset="0"/>
              </a:rPr>
              <a:t>Safeguarding</a:t>
            </a:r>
          </a:p>
          <a:p>
            <a:r>
              <a:rPr lang="en-GB" dirty="0">
                <a:latin typeface="Comic Sans MS" panose="030F0702030302020204" pitchFamily="66" charset="0"/>
              </a:rPr>
              <a:t>Fire Evacuation</a:t>
            </a:r>
          </a:p>
          <a:p>
            <a:r>
              <a:rPr lang="en-GB" dirty="0">
                <a:latin typeface="Comic Sans MS" panose="030F0702030302020204" pitchFamily="66" charset="0"/>
              </a:rPr>
              <a:t>Reporting of accidents</a:t>
            </a:r>
          </a:p>
          <a:p>
            <a:r>
              <a:rPr lang="en-GB" dirty="0">
                <a:latin typeface="Comic Sans MS" panose="030F0702030302020204" pitchFamily="66" charset="0"/>
              </a:rPr>
              <a:t>Security</a:t>
            </a:r>
          </a:p>
          <a:p>
            <a:r>
              <a:rPr lang="en-GB" dirty="0">
                <a:latin typeface="Comic Sans MS" panose="030F0702030302020204" pitchFamily="66" charset="0"/>
              </a:rPr>
              <a:t>Food safety</a:t>
            </a:r>
          </a:p>
          <a:p>
            <a:r>
              <a:rPr lang="en-GB" dirty="0">
                <a:latin typeface="Comic Sans MS" panose="030F0702030302020204" pitchFamily="66" charset="0"/>
              </a:rPr>
              <a:t>Cleaning</a:t>
            </a:r>
          </a:p>
          <a:p>
            <a:r>
              <a:rPr lang="en-GB" dirty="0">
                <a:latin typeface="Comic Sans MS" panose="030F0702030302020204" pitchFamily="66" charset="0"/>
              </a:rPr>
              <a:t>Manual Handling</a:t>
            </a:r>
          </a:p>
          <a:p>
            <a:r>
              <a:rPr lang="en-GB" dirty="0">
                <a:latin typeface="Comic Sans MS" panose="030F0702030302020204" pitchFamily="66" charset="0"/>
              </a:rPr>
              <a:t>Prevention of infection</a:t>
            </a: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37712" y="1825625"/>
            <a:ext cx="1925726" cy="1925726"/>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653621" y="4386174"/>
            <a:ext cx="1925726" cy="1925726"/>
          </a:xfrm>
          <a:prstGeom prst="rect">
            <a:avLst/>
          </a:prstGeom>
        </p:spPr>
      </p:pic>
    </p:spTree>
    <p:extLst>
      <p:ext uri="{BB962C8B-B14F-4D97-AF65-F5344CB8AC3E}">
        <p14:creationId xmlns:p14="http://schemas.microsoft.com/office/powerpoint/2010/main" val="27522960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44525"/>
          </a:xfrm>
        </p:spPr>
        <p:txBody>
          <a:bodyPr>
            <a:normAutofit/>
          </a:bodyPr>
          <a:lstStyle/>
          <a:p>
            <a:r>
              <a:rPr lang="en-GB" sz="2800" dirty="0">
                <a:latin typeface="Comic Sans MS" panose="030F0702030302020204" pitchFamily="66" charset="0"/>
              </a:rPr>
              <a:t>How legislation, policies &amp; procedures influence  care settings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10255064"/>
              </p:ext>
            </p:extLst>
          </p:nvPr>
        </p:nvGraphicFramePr>
        <p:xfrm>
          <a:off x="838198" y="1190625"/>
          <a:ext cx="10824412" cy="4441758"/>
        </p:xfrm>
        <a:graphic>
          <a:graphicData uri="http://schemas.openxmlformats.org/drawingml/2006/table">
            <a:tbl>
              <a:tblPr firstRow="1" bandRow="1">
                <a:tableStyleId>{5C22544A-7EE6-4342-B048-85BDC9FD1C3A}</a:tableStyleId>
              </a:tblPr>
              <a:tblGrid>
                <a:gridCol w="3043991">
                  <a:extLst>
                    <a:ext uri="{9D8B030D-6E8A-4147-A177-3AD203B41FA5}">
                      <a16:colId xmlns:a16="http://schemas.microsoft.com/office/drawing/2014/main" val="20000"/>
                    </a:ext>
                  </a:extLst>
                </a:gridCol>
                <a:gridCol w="7780421">
                  <a:extLst>
                    <a:ext uri="{9D8B030D-6E8A-4147-A177-3AD203B41FA5}">
                      <a16:colId xmlns:a16="http://schemas.microsoft.com/office/drawing/2014/main" val="20001"/>
                    </a:ext>
                  </a:extLst>
                </a:gridCol>
              </a:tblGrid>
              <a:tr h="436685">
                <a:tc>
                  <a:txBody>
                    <a:bodyPr/>
                    <a:lstStyle/>
                    <a:p>
                      <a:endParaRPr lang="en-GB" dirty="0"/>
                    </a:p>
                  </a:txBody>
                  <a:tcPr/>
                </a:tc>
                <a:tc>
                  <a:txBody>
                    <a:bodyPr/>
                    <a:lstStyle/>
                    <a:p>
                      <a:endParaRPr lang="en-GB" dirty="0"/>
                    </a:p>
                  </a:txBody>
                  <a:tcPr/>
                </a:tc>
                <a:extLst>
                  <a:ext uri="{0D108BD9-81ED-4DB2-BD59-A6C34878D82A}">
                    <a16:rowId xmlns:a16="http://schemas.microsoft.com/office/drawing/2014/main" val="10000"/>
                  </a:ext>
                </a:extLst>
              </a:tr>
              <a:tr h="281635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400" dirty="0">
                          <a:latin typeface="Comic Sans MS" panose="030F0702030302020204" pitchFamily="66" charset="0"/>
                        </a:rPr>
                        <a:t>Staffing</a:t>
                      </a:r>
                    </a:p>
                    <a:p>
                      <a:endParaRPr lang="en-GB" sz="2400" dirty="0">
                        <a:latin typeface="Comic Sans MS" panose="030F0702030302020204" pitchFamily="66" charset="0"/>
                      </a:endParaRPr>
                    </a:p>
                  </a:txBody>
                  <a:tcPr/>
                </a:tc>
                <a:tc>
                  <a:txBody>
                    <a:bodyPr/>
                    <a:lstStyle/>
                    <a:p>
                      <a:r>
                        <a:rPr lang="en-GB" sz="2400" dirty="0">
                          <a:latin typeface="Comic Sans MS" panose="030F0702030302020204" pitchFamily="66" charset="0"/>
                        </a:rPr>
                        <a:t>Recruitment of staff</a:t>
                      </a:r>
                    </a:p>
                    <a:p>
                      <a:r>
                        <a:rPr lang="en-GB" sz="2400" dirty="0">
                          <a:latin typeface="Comic Sans MS" panose="030F0702030302020204" pitchFamily="66" charset="0"/>
                        </a:rPr>
                        <a:t>Training regarding legislation, policies &amp; procedures</a:t>
                      </a:r>
                    </a:p>
                    <a:p>
                      <a:r>
                        <a:rPr lang="en-GB" sz="2400" dirty="0">
                          <a:latin typeface="Comic Sans MS" panose="030F0702030302020204" pitchFamily="66" charset="0"/>
                        </a:rPr>
                        <a:t>Security in employment</a:t>
                      </a:r>
                    </a:p>
                    <a:p>
                      <a:r>
                        <a:rPr lang="en-GB" sz="2400" dirty="0">
                          <a:latin typeface="Comic Sans MS" panose="030F0702030302020204" pitchFamily="66" charset="0"/>
                        </a:rPr>
                        <a:t>Maintain appropriate staff to client ratios</a:t>
                      </a:r>
                    </a:p>
                    <a:p>
                      <a:r>
                        <a:rPr lang="en-GB" sz="2400" dirty="0">
                          <a:latin typeface="Comic Sans MS" panose="030F0702030302020204" pitchFamily="66" charset="0"/>
                        </a:rPr>
                        <a:t>Job descriptions so that</a:t>
                      </a:r>
                      <a:r>
                        <a:rPr lang="en-GB" sz="2400" baseline="0" dirty="0">
                          <a:latin typeface="Comic Sans MS" panose="030F0702030302020204" pitchFamily="66" charset="0"/>
                        </a:rPr>
                        <a:t> staff know their responsibilities and boundaries</a:t>
                      </a:r>
                      <a:endParaRPr lang="en-GB" sz="2400" dirty="0">
                        <a:latin typeface="Comic Sans MS" panose="030F0702030302020204" pitchFamily="66" charset="0"/>
                      </a:endParaRPr>
                    </a:p>
                    <a:p>
                      <a:endParaRPr lang="en-GB" sz="2400" dirty="0">
                        <a:latin typeface="Comic Sans MS" panose="030F0702030302020204" pitchFamily="66" charset="0"/>
                      </a:endParaRPr>
                    </a:p>
                  </a:txBody>
                  <a:tcPr/>
                </a:tc>
                <a:extLst>
                  <a:ext uri="{0D108BD9-81ED-4DB2-BD59-A6C34878D82A}">
                    <a16:rowId xmlns:a16="http://schemas.microsoft.com/office/drawing/2014/main" val="10001"/>
                  </a:ext>
                </a:extLst>
              </a:tr>
              <a:tr h="436685">
                <a:tc>
                  <a:txBody>
                    <a:bodyPr/>
                    <a:lstStyle/>
                    <a:p>
                      <a:r>
                        <a:rPr lang="en-GB" sz="2400" dirty="0">
                          <a:latin typeface="Comic Sans MS" panose="030F0702030302020204" pitchFamily="66" charset="0"/>
                        </a:rPr>
                        <a:t>Premises</a:t>
                      </a:r>
                    </a:p>
                  </a:txBody>
                  <a:tcPr/>
                </a:tc>
                <a:tc>
                  <a:txBody>
                    <a:bodyPr/>
                    <a:lstStyle/>
                    <a:p>
                      <a:r>
                        <a:rPr lang="en-GB" sz="2400" dirty="0">
                          <a:latin typeface="Comic Sans MS" panose="030F0702030302020204" pitchFamily="66" charset="0"/>
                        </a:rPr>
                        <a:t>Safe working environment</a:t>
                      </a:r>
                    </a:p>
                    <a:p>
                      <a:r>
                        <a:rPr lang="en-GB" sz="2400" dirty="0">
                          <a:latin typeface="Comic Sans MS" panose="030F0702030302020204" pitchFamily="66" charset="0"/>
                        </a:rPr>
                        <a:t>Safe</a:t>
                      </a:r>
                      <a:r>
                        <a:rPr lang="en-GB" sz="2400" baseline="0" dirty="0">
                          <a:latin typeface="Comic Sans MS" panose="030F0702030302020204" pitchFamily="66" charset="0"/>
                        </a:rPr>
                        <a:t> environment for  clients/ service users</a:t>
                      </a:r>
                    </a:p>
                    <a:p>
                      <a:endParaRPr lang="en-GB" sz="2400" dirty="0">
                        <a:latin typeface="Comic Sans MS" panose="030F0702030302020204" pitchFamily="66" charset="0"/>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17890904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9601200" cy="634082"/>
          </a:xfrm>
        </p:spPr>
        <p:txBody>
          <a:bodyPr>
            <a:normAutofit fontScale="90000"/>
          </a:bodyPr>
          <a:lstStyle/>
          <a:p>
            <a:r>
              <a:rPr lang="en-GB" dirty="0"/>
              <a:t>Policy's                               Procedures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9416133"/>
              </p:ext>
            </p:extLst>
          </p:nvPr>
        </p:nvGraphicFramePr>
        <p:xfrm>
          <a:off x="352926" y="1124745"/>
          <a:ext cx="11518232" cy="5364480"/>
        </p:xfrm>
        <a:graphic>
          <a:graphicData uri="http://schemas.openxmlformats.org/drawingml/2006/table">
            <a:tbl>
              <a:tblPr firstRow="1" bandRow="1">
                <a:tableStyleId>{5C22544A-7EE6-4342-B048-85BDC9FD1C3A}</a:tableStyleId>
              </a:tblPr>
              <a:tblGrid>
                <a:gridCol w="1914879">
                  <a:extLst>
                    <a:ext uri="{9D8B030D-6E8A-4147-A177-3AD203B41FA5}">
                      <a16:colId xmlns:a16="http://schemas.microsoft.com/office/drawing/2014/main" val="20000"/>
                    </a:ext>
                  </a:extLst>
                </a:gridCol>
                <a:gridCol w="2692414">
                  <a:extLst>
                    <a:ext uri="{9D8B030D-6E8A-4147-A177-3AD203B41FA5}">
                      <a16:colId xmlns:a16="http://schemas.microsoft.com/office/drawing/2014/main" val="20001"/>
                    </a:ext>
                  </a:extLst>
                </a:gridCol>
                <a:gridCol w="208280">
                  <a:extLst>
                    <a:ext uri="{9D8B030D-6E8A-4147-A177-3AD203B41FA5}">
                      <a16:colId xmlns:a16="http://schemas.microsoft.com/office/drawing/2014/main" val="20002"/>
                    </a:ext>
                  </a:extLst>
                </a:gridCol>
                <a:gridCol w="4399013">
                  <a:extLst>
                    <a:ext uri="{9D8B030D-6E8A-4147-A177-3AD203B41FA5}">
                      <a16:colId xmlns:a16="http://schemas.microsoft.com/office/drawing/2014/main" val="20003"/>
                    </a:ext>
                  </a:extLst>
                </a:gridCol>
                <a:gridCol w="2303646">
                  <a:extLst>
                    <a:ext uri="{9D8B030D-6E8A-4147-A177-3AD203B41FA5}">
                      <a16:colId xmlns:a16="http://schemas.microsoft.com/office/drawing/2014/main" val="20004"/>
                    </a:ext>
                  </a:extLst>
                </a:gridCol>
              </a:tblGrid>
              <a:tr h="2230999">
                <a:tc>
                  <a:txBody>
                    <a:bodyPr/>
                    <a:lstStyle/>
                    <a:p>
                      <a:r>
                        <a:rPr lang="en-GB" sz="2000" dirty="0">
                          <a:solidFill>
                            <a:schemeClr val="tx1"/>
                          </a:solidFill>
                        </a:rPr>
                        <a:t>Fire </a:t>
                      </a:r>
                    </a:p>
                  </a:txBody>
                  <a:tcPr/>
                </a:tc>
                <a:tc>
                  <a:txBody>
                    <a:bodyPr/>
                    <a:lstStyle/>
                    <a:p>
                      <a:r>
                        <a:rPr lang="en-GB" sz="2000" b="0" dirty="0">
                          <a:solidFill>
                            <a:srgbClr val="FF0000"/>
                          </a:solidFill>
                        </a:rPr>
                        <a:t>Someone  will be responsible  to ensure that the Fire Policy </a:t>
                      </a:r>
                      <a:r>
                        <a:rPr lang="en-GB" sz="2000" b="0" baseline="0" dirty="0">
                          <a:solidFill>
                            <a:srgbClr val="FF0000"/>
                          </a:solidFill>
                        </a:rPr>
                        <a:t>  and all staff training complies with HASAWA in order to provide a safe environment. </a:t>
                      </a:r>
                      <a:endParaRPr lang="en-GB" sz="2000" b="0" dirty="0">
                        <a:solidFill>
                          <a:srgbClr val="FF0000"/>
                        </a:solidFill>
                      </a:endParaRPr>
                    </a:p>
                  </a:txBody>
                  <a:tcPr>
                    <a:solidFill>
                      <a:srgbClr val="FFFF00"/>
                    </a:solidFill>
                  </a:tcPr>
                </a:tc>
                <a:tc>
                  <a:txBody>
                    <a:bodyPr/>
                    <a:lstStyle/>
                    <a:p>
                      <a:endParaRPr lang="en-GB" sz="1400" b="0" dirty="0">
                        <a:solidFill>
                          <a:srgbClr val="FF0000"/>
                        </a:solidFill>
                      </a:endParaRPr>
                    </a:p>
                  </a:txBody>
                  <a:tcPr/>
                </a:tc>
                <a:tc>
                  <a:txBody>
                    <a:bodyPr/>
                    <a:lstStyle/>
                    <a:p>
                      <a:r>
                        <a:rPr lang="en-GB" sz="2000" dirty="0">
                          <a:solidFill>
                            <a:schemeClr val="tx1"/>
                          </a:solidFill>
                        </a:rPr>
                        <a:t>The  manager  is to</a:t>
                      </a:r>
                      <a:r>
                        <a:rPr lang="en-GB" sz="2000" baseline="0" dirty="0">
                          <a:solidFill>
                            <a:schemeClr val="tx1"/>
                          </a:solidFill>
                        </a:rPr>
                        <a:t> ensure GOOD HOUSE KEEPING  is in force in their departments at all times and that these must be checked by staff. Unit management must limit the amount of combustible waste  within their department and should be stored  externally in a secure  place. </a:t>
                      </a:r>
                      <a:endParaRPr lang="en-GB" sz="2000" dirty="0">
                        <a:solidFill>
                          <a:schemeClr val="tx1"/>
                        </a:solidFill>
                      </a:endParaRPr>
                    </a:p>
                  </a:txBody>
                  <a:tcPr/>
                </a:tc>
                <a:tc>
                  <a:txBody>
                    <a:bodyPr/>
                    <a:lstStyle/>
                    <a:p>
                      <a:r>
                        <a:rPr lang="en-GB" sz="2000" dirty="0">
                          <a:solidFill>
                            <a:schemeClr val="tx1"/>
                          </a:solidFill>
                        </a:rPr>
                        <a:t>If the fire alarm is activated the manager in charge will print</a:t>
                      </a:r>
                      <a:r>
                        <a:rPr lang="en-GB" sz="2000" baseline="0" dirty="0">
                          <a:solidFill>
                            <a:schemeClr val="tx1"/>
                          </a:solidFill>
                        </a:rPr>
                        <a:t> off the staff list  and if is a real fire then given to the fire chief on request . </a:t>
                      </a:r>
                      <a:endParaRPr lang="en-GB" sz="2000" dirty="0">
                        <a:solidFill>
                          <a:schemeClr val="tx1"/>
                        </a:solidFill>
                      </a:endParaRPr>
                    </a:p>
                  </a:txBody>
                  <a:tcPr/>
                </a:tc>
                <a:extLst>
                  <a:ext uri="{0D108BD9-81ED-4DB2-BD59-A6C34878D82A}">
                    <a16:rowId xmlns:a16="http://schemas.microsoft.com/office/drawing/2014/main" val="10000"/>
                  </a:ext>
                </a:extLst>
              </a:tr>
              <a:tr h="2593537">
                <a:tc>
                  <a:txBody>
                    <a:bodyPr/>
                    <a:lstStyle/>
                    <a:p>
                      <a:r>
                        <a:rPr lang="en-GB" sz="2000" b="1" dirty="0">
                          <a:solidFill>
                            <a:schemeClr val="tx1"/>
                          </a:solidFill>
                        </a:rPr>
                        <a:t>Manual handling &amp; Load Management </a:t>
                      </a:r>
                    </a:p>
                  </a:txBody>
                  <a:tcPr/>
                </a:tc>
                <a:tc>
                  <a:txBody>
                    <a:bodyPr/>
                    <a:lstStyle/>
                    <a:p>
                      <a:r>
                        <a:rPr lang="en-GB" sz="2000" dirty="0"/>
                        <a:t>Recognises</a:t>
                      </a:r>
                      <a:r>
                        <a:rPr lang="en-GB" sz="2000" baseline="0" dirty="0"/>
                        <a:t> the importance of ensuring good practice is maintained and is committed to ensure that its legal and professional responsibilities are upheld </a:t>
                      </a:r>
                      <a:endParaRPr lang="en-GB" sz="2000" dirty="0"/>
                    </a:p>
                  </a:txBody>
                  <a:tcPr>
                    <a:solidFill>
                      <a:srgbClr val="00B0F0"/>
                    </a:solidFill>
                  </a:tcPr>
                </a:tc>
                <a:tc>
                  <a:txBody>
                    <a:bodyPr/>
                    <a:lstStyle/>
                    <a:p>
                      <a:endParaRPr lang="en-GB"/>
                    </a:p>
                  </a:txBody>
                  <a:tcPr/>
                </a:tc>
                <a:tc>
                  <a:txBody>
                    <a:bodyPr/>
                    <a:lstStyle/>
                    <a:p>
                      <a:r>
                        <a:rPr lang="en-GB" sz="2000" dirty="0"/>
                        <a:t>All staff must</a:t>
                      </a:r>
                      <a:r>
                        <a:rPr lang="en-GB" sz="2000" baseline="0" dirty="0"/>
                        <a:t> attend a Manual Handling of loads training on an annual basis.</a:t>
                      </a:r>
                    </a:p>
                    <a:p>
                      <a:r>
                        <a:rPr lang="en-GB" sz="2000" baseline="0" dirty="0"/>
                        <a:t>New staff must have training during induction.</a:t>
                      </a:r>
                      <a:endParaRPr lang="en-GB" sz="2000" dirty="0"/>
                    </a:p>
                  </a:txBody>
                  <a:tcPr/>
                </a:tc>
                <a:tc>
                  <a:txBody>
                    <a:bodyPr/>
                    <a:lstStyle/>
                    <a:p>
                      <a:r>
                        <a:rPr lang="en-GB" sz="2000" dirty="0"/>
                        <a:t>All new non- clinical staff or</a:t>
                      </a:r>
                      <a:r>
                        <a:rPr lang="en-GB" sz="2000" baseline="0" dirty="0"/>
                        <a:t> staff  that work in a low risk area, must undergo training  within the first month of employment.</a:t>
                      </a:r>
                      <a:endParaRPr lang="en-GB"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20487350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6885" y="274638"/>
            <a:ext cx="11454062" cy="634082"/>
          </a:xfrm>
        </p:spPr>
        <p:txBody>
          <a:bodyPr>
            <a:normAutofit fontScale="90000"/>
          </a:bodyPr>
          <a:lstStyle/>
          <a:p>
            <a:r>
              <a:rPr lang="en-GB" b="1" dirty="0"/>
              <a:t>Policy's                                                  Procedures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99486565"/>
              </p:ext>
            </p:extLst>
          </p:nvPr>
        </p:nvGraphicFramePr>
        <p:xfrm>
          <a:off x="336886" y="1124744"/>
          <a:ext cx="11454064" cy="7193280"/>
        </p:xfrm>
        <a:graphic>
          <a:graphicData uri="http://schemas.openxmlformats.org/drawingml/2006/table">
            <a:tbl>
              <a:tblPr firstRow="1" bandRow="1">
                <a:tableStyleId>{5C22544A-7EE6-4342-B048-85BDC9FD1C3A}</a:tableStyleId>
              </a:tblPr>
              <a:tblGrid>
                <a:gridCol w="3029521">
                  <a:extLst>
                    <a:ext uri="{9D8B030D-6E8A-4147-A177-3AD203B41FA5}">
                      <a16:colId xmlns:a16="http://schemas.microsoft.com/office/drawing/2014/main" val="20000"/>
                    </a:ext>
                  </a:extLst>
                </a:gridCol>
                <a:gridCol w="2361920">
                  <a:extLst>
                    <a:ext uri="{9D8B030D-6E8A-4147-A177-3AD203B41FA5}">
                      <a16:colId xmlns:a16="http://schemas.microsoft.com/office/drawing/2014/main" val="20001"/>
                    </a:ext>
                  </a:extLst>
                </a:gridCol>
                <a:gridCol w="1174561">
                  <a:extLst>
                    <a:ext uri="{9D8B030D-6E8A-4147-A177-3AD203B41FA5}">
                      <a16:colId xmlns:a16="http://schemas.microsoft.com/office/drawing/2014/main" val="20002"/>
                    </a:ext>
                  </a:extLst>
                </a:gridCol>
                <a:gridCol w="2867188">
                  <a:extLst>
                    <a:ext uri="{9D8B030D-6E8A-4147-A177-3AD203B41FA5}">
                      <a16:colId xmlns:a16="http://schemas.microsoft.com/office/drawing/2014/main" val="20003"/>
                    </a:ext>
                  </a:extLst>
                </a:gridCol>
                <a:gridCol w="2020874">
                  <a:extLst>
                    <a:ext uri="{9D8B030D-6E8A-4147-A177-3AD203B41FA5}">
                      <a16:colId xmlns:a16="http://schemas.microsoft.com/office/drawing/2014/main" val="20004"/>
                    </a:ext>
                  </a:extLst>
                </a:gridCol>
              </a:tblGrid>
              <a:tr h="2230999">
                <a:tc>
                  <a:txBody>
                    <a:bodyPr/>
                    <a:lstStyle/>
                    <a:p>
                      <a:r>
                        <a:rPr lang="en-GB" sz="2000" dirty="0">
                          <a:solidFill>
                            <a:schemeClr val="tx1"/>
                          </a:solidFill>
                        </a:rPr>
                        <a:t>Record Keeping </a:t>
                      </a:r>
                    </a:p>
                  </a:txBody>
                  <a:tcPr/>
                </a:tc>
                <a:tc>
                  <a:txBody>
                    <a:bodyPr/>
                    <a:lstStyle/>
                    <a:p>
                      <a:r>
                        <a:rPr lang="en-GB" sz="2000" b="0" dirty="0">
                          <a:solidFill>
                            <a:schemeClr val="tx1"/>
                          </a:solidFill>
                        </a:rPr>
                        <a:t>The importance of ensuring staff complete accurate  documentation</a:t>
                      </a:r>
                      <a:r>
                        <a:rPr lang="en-GB" sz="2000" b="0" baseline="0" dirty="0">
                          <a:solidFill>
                            <a:schemeClr val="tx1"/>
                          </a:solidFill>
                        </a:rPr>
                        <a:t> </a:t>
                      </a:r>
                      <a:endParaRPr lang="en-GB" sz="2000" b="0" dirty="0">
                        <a:solidFill>
                          <a:schemeClr val="tx1"/>
                        </a:solidFill>
                      </a:endParaRPr>
                    </a:p>
                  </a:txBody>
                  <a:tcPr>
                    <a:solidFill>
                      <a:srgbClr val="FFFF00"/>
                    </a:solidFill>
                  </a:tcPr>
                </a:tc>
                <a:tc>
                  <a:txBody>
                    <a:bodyPr/>
                    <a:lstStyle/>
                    <a:p>
                      <a:endParaRPr lang="en-GB" sz="1400" b="0" dirty="0">
                        <a:solidFill>
                          <a:srgbClr val="FF0000"/>
                        </a:solidFill>
                      </a:endParaRPr>
                    </a:p>
                  </a:txBody>
                  <a:tcPr/>
                </a:tc>
                <a:tc>
                  <a:txBody>
                    <a:bodyPr/>
                    <a:lstStyle/>
                    <a:p>
                      <a:r>
                        <a:rPr lang="en-GB" sz="2000" b="0" dirty="0">
                          <a:solidFill>
                            <a:schemeClr val="tx1"/>
                          </a:solidFill>
                        </a:rPr>
                        <a:t>Pre- admission health assessment form is completed </a:t>
                      </a:r>
                      <a:r>
                        <a:rPr lang="en-GB" sz="2000" b="0" baseline="0" dirty="0">
                          <a:solidFill>
                            <a:schemeClr val="tx1"/>
                          </a:solidFill>
                        </a:rPr>
                        <a:t>before  admission.</a:t>
                      </a:r>
                    </a:p>
                    <a:p>
                      <a:r>
                        <a:rPr lang="en-GB" sz="2000" b="0" baseline="0" dirty="0">
                          <a:solidFill>
                            <a:schemeClr val="tx1"/>
                          </a:solidFill>
                        </a:rPr>
                        <a:t>Accurate contact details.</a:t>
                      </a:r>
                    </a:p>
                    <a:p>
                      <a:r>
                        <a:rPr lang="en-GB" sz="2000" b="0" baseline="0" dirty="0">
                          <a:solidFill>
                            <a:schemeClr val="tx1"/>
                          </a:solidFill>
                        </a:rPr>
                        <a:t>Staff are responsible for maintaining up to date records </a:t>
                      </a:r>
                      <a:endParaRPr lang="en-GB" sz="2000" b="0" dirty="0">
                        <a:solidFill>
                          <a:schemeClr val="tx1"/>
                        </a:solidFill>
                      </a:endParaRPr>
                    </a:p>
                  </a:txBody>
                  <a:tcPr/>
                </a:tc>
                <a:tc>
                  <a:txBody>
                    <a:bodyPr/>
                    <a:lstStyle/>
                    <a:p>
                      <a:r>
                        <a:rPr lang="en-GB" sz="2000" b="0" dirty="0">
                          <a:solidFill>
                            <a:schemeClr val="tx1"/>
                          </a:solidFill>
                        </a:rPr>
                        <a:t>This information</a:t>
                      </a:r>
                      <a:r>
                        <a:rPr lang="en-GB" sz="2000" b="0" baseline="0" dirty="0">
                          <a:solidFill>
                            <a:schemeClr val="tx1"/>
                          </a:solidFill>
                        </a:rPr>
                        <a:t> will be only accessed by the relevant care involved with this client , and information either on written or computerised will be kept secured</a:t>
                      </a:r>
                      <a:endParaRPr lang="en-GB" sz="2000" b="0" dirty="0">
                        <a:solidFill>
                          <a:schemeClr val="tx1"/>
                        </a:solidFill>
                      </a:endParaRPr>
                    </a:p>
                  </a:txBody>
                  <a:tcPr/>
                </a:tc>
                <a:extLst>
                  <a:ext uri="{0D108BD9-81ED-4DB2-BD59-A6C34878D82A}">
                    <a16:rowId xmlns:a16="http://schemas.microsoft.com/office/drawing/2014/main" val="10000"/>
                  </a:ext>
                </a:extLst>
              </a:tr>
              <a:tr h="2593537">
                <a:tc>
                  <a:txBody>
                    <a:bodyPr/>
                    <a:lstStyle/>
                    <a:p>
                      <a:r>
                        <a:rPr lang="en-GB" sz="1400" dirty="0"/>
                        <a:t> </a:t>
                      </a:r>
                      <a:r>
                        <a:rPr lang="en-GB" sz="2000" dirty="0">
                          <a:solidFill>
                            <a:schemeClr val="tx1"/>
                          </a:solidFill>
                        </a:rPr>
                        <a:t>Confidentiality</a:t>
                      </a:r>
                    </a:p>
                  </a:txBody>
                  <a:tcPr/>
                </a:tc>
                <a:tc>
                  <a:txBody>
                    <a:bodyPr/>
                    <a:lstStyle/>
                    <a:p>
                      <a:r>
                        <a:rPr lang="en-GB" sz="2000" dirty="0"/>
                        <a:t>Confidentiality</a:t>
                      </a:r>
                      <a:r>
                        <a:rPr lang="en-GB" sz="2000" baseline="0" dirty="0"/>
                        <a:t> is viewed very seriously and therefore ensures that all employees respect the confidentiality of all its clients.</a:t>
                      </a:r>
                      <a:endParaRPr lang="en-GB" sz="2000" dirty="0"/>
                    </a:p>
                  </a:txBody>
                  <a:tcPr>
                    <a:solidFill>
                      <a:srgbClr val="00B0F0"/>
                    </a:solidFill>
                  </a:tcPr>
                </a:tc>
                <a:tc>
                  <a:txBody>
                    <a:bodyPr/>
                    <a:lstStyle/>
                    <a:p>
                      <a:endParaRPr lang="en-GB" dirty="0"/>
                    </a:p>
                  </a:txBody>
                  <a:tcPr/>
                </a:tc>
                <a:tc>
                  <a:txBody>
                    <a:bodyPr/>
                    <a:lstStyle/>
                    <a:p>
                      <a:r>
                        <a:rPr lang="en-GB" sz="2000" dirty="0"/>
                        <a:t>All staff should practice and refrain from disclosing such information without</a:t>
                      </a:r>
                      <a:r>
                        <a:rPr lang="en-GB" sz="2000" baseline="0" dirty="0"/>
                        <a:t> the consent of the service user/staff or person entitled to act on his /her behalf. Except where disclosure is required by law or by order of a court, or is necessary in the public interest.</a:t>
                      </a:r>
                      <a:endParaRPr lang="en-GB" sz="2000" dirty="0"/>
                    </a:p>
                  </a:txBody>
                  <a:tcPr/>
                </a:tc>
                <a:tc>
                  <a:txBody>
                    <a:bodyPr/>
                    <a:lstStyle/>
                    <a:p>
                      <a:r>
                        <a:rPr lang="en-GB" sz="2000" dirty="0"/>
                        <a:t>Staff should</a:t>
                      </a:r>
                      <a:r>
                        <a:rPr lang="en-GB" sz="2000" baseline="0" dirty="0"/>
                        <a:t> not remove any documents or written information pertaining to the organisation or its service users without express permission of a senior management.</a:t>
                      </a:r>
                      <a:endParaRPr lang="en-GB" sz="2000" dirty="0"/>
                    </a:p>
                  </a:txBody>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819634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b="1" dirty="0">
                <a:latin typeface="Comic Sans MS" panose="030F0702030302020204" pitchFamily="66" charset="0"/>
              </a:rPr>
              <a:t>Individual Reading to assist you with LO2</a:t>
            </a:r>
          </a:p>
        </p:txBody>
      </p:sp>
      <p:sp>
        <p:nvSpPr>
          <p:cNvPr id="3" name="Content Placeholder 2"/>
          <p:cNvSpPr>
            <a:spLocks noGrp="1"/>
          </p:cNvSpPr>
          <p:nvPr>
            <p:ph idx="1"/>
          </p:nvPr>
        </p:nvSpPr>
        <p:spPr/>
        <p:txBody>
          <a:bodyPr/>
          <a:lstStyle/>
          <a:p>
            <a:r>
              <a:rPr lang="en-GB" dirty="0">
                <a:latin typeface="Comic Sans MS" panose="030F0702030302020204" pitchFamily="66" charset="0"/>
              </a:rPr>
              <a:t>Read pages 101 – 112 in Stretch &amp; Whitehouse Textbook.</a:t>
            </a:r>
          </a:p>
          <a:p>
            <a:r>
              <a:rPr lang="en-GB" dirty="0">
                <a:latin typeface="Comic Sans MS" panose="030F0702030302020204" pitchFamily="66" charset="0"/>
              </a:rPr>
              <a:t>Read pages 53 – 62 in the Rasheed Textbook</a:t>
            </a:r>
          </a:p>
          <a:p>
            <a:endParaRPr lang="en-GB" dirty="0">
              <a:latin typeface="Comic Sans MS" panose="030F0702030302020204" pitchFamily="66" charset="0"/>
            </a:endParaRPr>
          </a:p>
          <a:p>
            <a:r>
              <a:rPr lang="en-GB" dirty="0">
                <a:latin typeface="Comic Sans MS" panose="030F0702030302020204" pitchFamily="66" charset="0"/>
              </a:rPr>
              <a:t>Read the pdf file – </a:t>
            </a:r>
          </a:p>
          <a:p>
            <a:pPr marL="0" indent="0">
              <a:buNone/>
            </a:pPr>
            <a:r>
              <a:rPr lang="en-GB" sz="2000" dirty="0">
                <a:latin typeface="Comic Sans MS" panose="030F0702030302020204" pitchFamily="66" charset="0"/>
              </a:rPr>
              <a:t>httpwww.collinseducation.comresourcesBTECNationalCPLDF.pdf</a:t>
            </a:r>
          </a:p>
          <a:p>
            <a:pPr marL="0" indent="0">
              <a:buNone/>
            </a:pPr>
            <a:r>
              <a:rPr lang="en-GB" sz="2000" dirty="0">
                <a:latin typeface="Comic Sans MS" panose="030F0702030302020204" pitchFamily="66" charset="0"/>
              </a:rPr>
              <a:t>Further reading</a:t>
            </a:r>
          </a:p>
          <a:p>
            <a:pPr marL="0" indent="0">
              <a:buNone/>
            </a:pPr>
            <a:r>
              <a:rPr lang="en-GB" sz="2000" dirty="0">
                <a:latin typeface="Comic Sans MS" panose="030F0702030302020204" pitchFamily="66" charset="0"/>
                <a:hlinkClick r:id="rId2"/>
              </a:rPr>
              <a:t>http://www.scie.org.uk/publications/guides/guide15/legislation/otherlegislation/healthandsafetylegislation.asp</a:t>
            </a:r>
            <a:r>
              <a:rPr lang="en-GB" sz="2000" dirty="0">
                <a:latin typeface="Comic Sans MS" panose="030F0702030302020204" pitchFamily="66" charset="0"/>
              </a:rPr>
              <a:t> </a:t>
            </a:r>
          </a:p>
          <a:p>
            <a:pPr marL="0" indent="0">
              <a:buNone/>
            </a:pPr>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00900" y="5153774"/>
            <a:ext cx="1827886" cy="1506017"/>
          </a:xfrm>
          <a:prstGeom prst="rect">
            <a:avLst/>
          </a:prstGeom>
        </p:spPr>
      </p:pic>
    </p:spTree>
    <p:extLst>
      <p:ext uri="{BB962C8B-B14F-4D97-AF65-F5344CB8AC3E}">
        <p14:creationId xmlns:p14="http://schemas.microsoft.com/office/powerpoint/2010/main" val="1285777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b="1" dirty="0">
                <a:latin typeface="Comic Sans MS" panose="030F0702030302020204" pitchFamily="66" charset="0"/>
              </a:rPr>
              <a:t>Key terms</a:t>
            </a:r>
          </a:p>
        </p:txBody>
      </p:sp>
      <p:sp>
        <p:nvSpPr>
          <p:cNvPr id="7171" name="Rectangle 3"/>
          <p:cNvSpPr>
            <a:spLocks noGrp="1" noChangeArrowheads="1"/>
          </p:cNvSpPr>
          <p:nvPr>
            <p:ph idx="1"/>
          </p:nvPr>
        </p:nvSpPr>
        <p:spPr>
          <a:xfrm>
            <a:off x="1981200" y="1600201"/>
            <a:ext cx="8229600" cy="4924425"/>
          </a:xfrm>
        </p:spPr>
        <p:txBody>
          <a:bodyPr>
            <a:normAutofit/>
          </a:bodyPr>
          <a:lstStyle/>
          <a:p>
            <a:pPr eaLnBrk="1" hangingPunct="1">
              <a:lnSpc>
                <a:spcPct val="80000"/>
              </a:lnSpc>
            </a:pPr>
            <a:r>
              <a:rPr lang="en-GB" sz="4000" dirty="0">
                <a:latin typeface="Comic Sans MS" panose="030F0702030302020204" pitchFamily="66" charset="0"/>
              </a:rPr>
              <a:t>Legislation</a:t>
            </a:r>
          </a:p>
          <a:p>
            <a:pPr eaLnBrk="1" hangingPunct="1">
              <a:lnSpc>
                <a:spcPct val="80000"/>
              </a:lnSpc>
            </a:pPr>
            <a:r>
              <a:rPr lang="en-GB" sz="4000" dirty="0">
                <a:latin typeface="Comic Sans MS" panose="030F0702030302020204" pitchFamily="66" charset="0"/>
              </a:rPr>
              <a:t>Regulations</a:t>
            </a:r>
          </a:p>
          <a:p>
            <a:pPr eaLnBrk="1" hangingPunct="1">
              <a:lnSpc>
                <a:spcPct val="80000"/>
              </a:lnSpc>
            </a:pPr>
            <a:r>
              <a:rPr lang="en-GB" sz="4000" dirty="0">
                <a:latin typeface="Comic Sans MS" panose="030F0702030302020204" pitchFamily="66" charset="0"/>
              </a:rPr>
              <a:t>Policy</a:t>
            </a:r>
          </a:p>
          <a:p>
            <a:pPr eaLnBrk="1" hangingPunct="1">
              <a:lnSpc>
                <a:spcPct val="80000"/>
              </a:lnSpc>
            </a:pPr>
            <a:r>
              <a:rPr lang="en-GB" sz="4000" dirty="0">
                <a:latin typeface="Comic Sans MS" panose="030F0702030302020204" pitchFamily="66" charset="0"/>
              </a:rPr>
              <a:t>Procedure</a:t>
            </a:r>
          </a:p>
          <a:p>
            <a:pPr eaLnBrk="1" hangingPunct="1">
              <a:lnSpc>
                <a:spcPct val="80000"/>
              </a:lnSpc>
            </a:pPr>
            <a:r>
              <a:rPr lang="en-GB" sz="4000" dirty="0">
                <a:latin typeface="Comic Sans MS" panose="030F0702030302020204" pitchFamily="66" charset="0"/>
              </a:rPr>
              <a:t>Guideline</a:t>
            </a:r>
          </a:p>
          <a:p>
            <a:pPr eaLnBrk="1" hangingPunct="1">
              <a:lnSpc>
                <a:spcPct val="80000"/>
              </a:lnSpc>
            </a:pPr>
            <a:r>
              <a:rPr lang="en-GB" sz="4000" dirty="0">
                <a:latin typeface="Comic Sans MS" panose="030F0702030302020204" pitchFamily="66" charset="0"/>
              </a:rPr>
              <a:t>Liability</a:t>
            </a:r>
          </a:p>
        </p:txBody>
      </p:sp>
      <p:sp>
        <p:nvSpPr>
          <p:cNvPr id="7172" name="Rectangle 5"/>
          <p:cNvSpPr>
            <a:spLocks noChangeArrowheads="1"/>
          </p:cNvSpPr>
          <p:nvPr/>
        </p:nvSpPr>
        <p:spPr bwMode="auto">
          <a:xfrm>
            <a:off x="7032625" y="2060576"/>
            <a:ext cx="3024188" cy="3744913"/>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sz="1800">
              <a:latin typeface="Arial" panose="020B0604020202020204" pitchFamily="34" charset="0"/>
            </a:endParaRPr>
          </a:p>
        </p:txBody>
      </p:sp>
      <p:sp>
        <p:nvSpPr>
          <p:cNvPr id="6149" name="Text Box 6"/>
          <p:cNvSpPr txBox="1">
            <a:spLocks noChangeArrowheads="1"/>
          </p:cNvSpPr>
          <p:nvPr/>
        </p:nvSpPr>
        <p:spPr bwMode="auto">
          <a:xfrm>
            <a:off x="5753100" y="1341439"/>
            <a:ext cx="3925889" cy="3785652"/>
          </a:xfrm>
          <a:prstGeom prst="rect">
            <a:avLst/>
          </a:prstGeom>
          <a:solidFill>
            <a:schemeClr val="tx2">
              <a:lumMod val="20000"/>
              <a:lumOff val="80000"/>
            </a:schemeClr>
          </a:solidFill>
          <a:ln>
            <a:noFill/>
          </a:ln>
          <a:effec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defRPr/>
            </a:pPr>
            <a:r>
              <a:rPr lang="en-GB" sz="2400" b="1" dirty="0">
                <a:solidFill>
                  <a:schemeClr val="accent6">
                    <a:lumMod val="50000"/>
                  </a:schemeClr>
                </a:solidFill>
                <a:latin typeface="Comic Sans MS" pitchFamily="66" charset="0"/>
              </a:rPr>
              <a:t>Use the internet &amp; textbooks to compile a glossary of the key terms.</a:t>
            </a:r>
          </a:p>
          <a:p>
            <a:pPr eaLnBrk="1" hangingPunct="1">
              <a:spcBef>
                <a:spcPct val="50000"/>
              </a:spcBef>
              <a:defRPr/>
            </a:pPr>
            <a:endParaRPr lang="en-GB" sz="2400" b="1" dirty="0">
              <a:solidFill>
                <a:schemeClr val="accent6">
                  <a:lumMod val="50000"/>
                </a:schemeClr>
              </a:solidFill>
              <a:latin typeface="Comic Sans MS" pitchFamily="66" charset="0"/>
            </a:endParaRPr>
          </a:p>
          <a:p>
            <a:pPr eaLnBrk="1" hangingPunct="1">
              <a:spcBef>
                <a:spcPct val="50000"/>
              </a:spcBef>
              <a:defRPr/>
            </a:pPr>
            <a:r>
              <a:rPr lang="en-GB" sz="2400" b="1" dirty="0">
                <a:solidFill>
                  <a:schemeClr val="accent6">
                    <a:lumMod val="50000"/>
                  </a:schemeClr>
                </a:solidFill>
                <a:latin typeface="Comic Sans MS" pitchFamily="66" charset="0"/>
              </a:rPr>
              <a:t>Make sure you write the definitions in your own words rather than simply copying.</a:t>
            </a:r>
          </a:p>
        </p:txBody>
      </p:sp>
      <p:pic>
        <p:nvPicPr>
          <p:cNvPr id="7174" name="Picture 6" descr="c:\tempie\Content.IE5\0PVO0IT8\MC90044203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32975" y="4629151"/>
            <a:ext cx="1520825" cy="189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28544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437882"/>
            <a:ext cx="12192000" cy="6156101"/>
          </a:xfrm>
        </p:spPr>
        <p:txBody>
          <a:bodyPr>
            <a:normAutofit/>
          </a:bodyPr>
          <a:lstStyle/>
          <a:p>
            <a:r>
              <a:rPr lang="en-GB" sz="2400" dirty="0">
                <a:solidFill>
                  <a:srgbClr val="222222"/>
                </a:solidFill>
                <a:latin typeface="Comic Sans MS" panose="030F0702030302020204" pitchFamily="66" charset="0"/>
              </a:rPr>
              <a:t>Health, safety and security issues are extremely important in care settings in order to protect staff, service users and their families.</a:t>
            </a:r>
          </a:p>
          <a:p>
            <a:pPr marL="0" indent="0">
              <a:buNone/>
            </a:pPr>
            <a:r>
              <a:rPr lang="en-GB" sz="2400" dirty="0">
                <a:solidFill>
                  <a:srgbClr val="222222"/>
                </a:solidFill>
                <a:latin typeface="Comic Sans MS" panose="030F0702030302020204" pitchFamily="66" charset="0"/>
              </a:rPr>
              <a:t> </a:t>
            </a:r>
          </a:p>
          <a:p>
            <a:r>
              <a:rPr lang="en-GB" sz="2400" dirty="0">
                <a:solidFill>
                  <a:srgbClr val="00B050"/>
                </a:solidFill>
                <a:latin typeface="Comic Sans MS" panose="030F0702030302020204" pitchFamily="66" charset="0"/>
              </a:rPr>
              <a:t>Legislations</a:t>
            </a:r>
            <a:r>
              <a:rPr lang="en-GB" sz="2400" dirty="0">
                <a:solidFill>
                  <a:srgbClr val="222222"/>
                </a:solidFill>
                <a:latin typeface="Comic Sans MS" panose="030F0702030302020204" pitchFamily="66" charset="0"/>
              </a:rPr>
              <a:t> and </a:t>
            </a:r>
            <a:r>
              <a:rPr lang="en-GB" sz="2400" dirty="0">
                <a:solidFill>
                  <a:srgbClr val="00B050"/>
                </a:solidFill>
                <a:latin typeface="Comic Sans MS" panose="030F0702030302020204" pitchFamily="66" charset="0"/>
              </a:rPr>
              <a:t>regulations</a:t>
            </a:r>
            <a:r>
              <a:rPr lang="en-GB" sz="2400" dirty="0">
                <a:solidFill>
                  <a:srgbClr val="222222"/>
                </a:solidFill>
                <a:latin typeface="Comic Sans MS" panose="030F0702030302020204" pitchFamily="66" charset="0"/>
              </a:rPr>
              <a:t> ensure that </a:t>
            </a:r>
            <a:r>
              <a:rPr lang="en-GB" sz="2400" dirty="0">
                <a:solidFill>
                  <a:srgbClr val="00B050"/>
                </a:solidFill>
                <a:latin typeface="Comic Sans MS" panose="030F0702030302020204" pitchFamily="66" charset="0"/>
              </a:rPr>
              <a:t>guidelines</a:t>
            </a:r>
            <a:r>
              <a:rPr lang="en-GB" sz="2400" dirty="0">
                <a:solidFill>
                  <a:srgbClr val="222222"/>
                </a:solidFill>
                <a:latin typeface="Comic Sans MS" panose="030F0702030302020204" pitchFamily="66" charset="0"/>
              </a:rPr>
              <a:t> are followed to enforce safety and security within an organisation.</a:t>
            </a:r>
          </a:p>
          <a:p>
            <a:pPr marL="0" indent="0">
              <a:buNone/>
            </a:pPr>
            <a:endParaRPr lang="en-GB" sz="2400" dirty="0">
              <a:solidFill>
                <a:srgbClr val="222222"/>
              </a:solidFill>
              <a:latin typeface="Comic Sans MS" panose="030F0702030302020204" pitchFamily="66" charset="0"/>
            </a:endParaRPr>
          </a:p>
          <a:p>
            <a:r>
              <a:rPr lang="en-GB" sz="2400" dirty="0">
                <a:solidFill>
                  <a:srgbClr val="00B050"/>
                </a:solidFill>
                <a:latin typeface="Comic Sans MS" panose="030F0702030302020204" pitchFamily="66" charset="0"/>
              </a:rPr>
              <a:t>Policies</a:t>
            </a:r>
            <a:r>
              <a:rPr lang="en-GB" sz="2400" dirty="0">
                <a:latin typeface="Comic Sans MS" panose="030F0702030302020204" pitchFamily="66" charset="0"/>
              </a:rPr>
              <a:t> and </a:t>
            </a:r>
            <a:r>
              <a:rPr lang="en-GB" sz="2400" dirty="0">
                <a:solidFill>
                  <a:srgbClr val="00B050"/>
                </a:solidFill>
                <a:latin typeface="Comic Sans MS" panose="030F0702030302020204" pitchFamily="66" charset="0"/>
              </a:rPr>
              <a:t>procedures </a:t>
            </a:r>
            <a:r>
              <a:rPr lang="en-GB" sz="2400" dirty="0">
                <a:latin typeface="Comic Sans MS" panose="030F0702030302020204" pitchFamily="66" charset="0"/>
              </a:rPr>
              <a:t>in the workplace are designed to ensure the wellbeing and safety of all individuals and employees and that legislation is followed. </a:t>
            </a:r>
          </a:p>
          <a:p>
            <a:pPr marL="0" indent="0">
              <a:buNone/>
            </a:pPr>
            <a:endParaRPr lang="en-GB" sz="2400" dirty="0">
              <a:latin typeface="Comic Sans MS" panose="030F0702030302020204" pitchFamily="66" charset="0"/>
            </a:endParaRPr>
          </a:p>
          <a:p>
            <a:r>
              <a:rPr lang="en-GB" sz="2400" dirty="0">
                <a:latin typeface="Comic Sans MS" panose="030F0702030302020204" pitchFamily="66" charset="0"/>
              </a:rPr>
              <a:t>They provide a set of rules which should be followed at all times by everybody, so the actions of one person can not have a negative influence on somebody else.  </a:t>
            </a:r>
          </a:p>
          <a:p>
            <a:pPr marL="0" indent="0">
              <a:buNone/>
            </a:pPr>
            <a:endParaRPr lang="en-GB" dirty="0">
              <a:latin typeface="Comic Sans MS" panose="030F0702030302020204" pitchFamily="66" charset="0"/>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65218" y="5351481"/>
            <a:ext cx="1294962" cy="1296267"/>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498387" y="4959766"/>
            <a:ext cx="1787652" cy="1687982"/>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3135" y="4959766"/>
            <a:ext cx="1530706" cy="1826057"/>
          </a:xfrm>
          <a:prstGeom prst="rect">
            <a:avLst/>
          </a:prstGeom>
        </p:spPr>
      </p:pic>
    </p:spTree>
    <p:extLst>
      <p:ext uri="{BB962C8B-B14F-4D97-AF65-F5344CB8AC3E}">
        <p14:creationId xmlns:p14="http://schemas.microsoft.com/office/powerpoint/2010/main" val="126388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omic Sans MS" panose="030F0702030302020204" pitchFamily="66" charset="0"/>
              </a:rPr>
              <a:t>Why is Health &amp; Safety Legislation important?</a:t>
            </a:r>
          </a:p>
        </p:txBody>
      </p:sp>
      <p:sp>
        <p:nvSpPr>
          <p:cNvPr id="3" name="Content Placeholder 2"/>
          <p:cNvSpPr>
            <a:spLocks noGrp="1"/>
          </p:cNvSpPr>
          <p:nvPr>
            <p:ph idx="1"/>
          </p:nvPr>
        </p:nvSpPr>
        <p:spPr/>
        <p:txBody>
          <a:bodyPr>
            <a:normAutofit fontScale="92500"/>
          </a:bodyPr>
          <a:lstStyle/>
          <a:p>
            <a:r>
              <a:rPr lang="en-GB" dirty="0">
                <a:solidFill>
                  <a:srgbClr val="222222"/>
                </a:solidFill>
                <a:latin typeface="Comic Sans MS" panose="030F0702030302020204" pitchFamily="66" charset="0"/>
              </a:rPr>
              <a:t>Without them we would not be protected from hazards in the workplace and promoting safety may not be seen as a necessity. </a:t>
            </a:r>
          </a:p>
          <a:p>
            <a:r>
              <a:rPr lang="en-GB" dirty="0">
                <a:solidFill>
                  <a:srgbClr val="222222"/>
                </a:solidFill>
                <a:latin typeface="Comic Sans MS" panose="030F0702030302020204" pitchFamily="66" charset="0"/>
              </a:rPr>
              <a:t>Legislation set the standards that must be met to ensure the health and safety of all employees and others who may be affected by any work activity</a:t>
            </a:r>
          </a:p>
          <a:p>
            <a:r>
              <a:rPr lang="en-GB" dirty="0">
                <a:solidFill>
                  <a:srgbClr val="222222"/>
                </a:solidFill>
                <a:latin typeface="Comic Sans MS" panose="030F0702030302020204" pitchFamily="66" charset="0"/>
              </a:rPr>
              <a:t>Two of the most important pieces of health and safety legislation across the UK are:</a:t>
            </a:r>
          </a:p>
          <a:p>
            <a:pPr marL="0" indent="0">
              <a:buNone/>
            </a:pPr>
            <a:r>
              <a:rPr lang="en-GB" dirty="0">
                <a:solidFill>
                  <a:srgbClr val="FF0000"/>
                </a:solidFill>
                <a:latin typeface="Comic Sans MS" panose="030F0702030302020204" pitchFamily="66" charset="0"/>
              </a:rPr>
              <a:t>     The Health and Safety at Work Act 1974 </a:t>
            </a:r>
          </a:p>
          <a:p>
            <a:pPr marL="0" indent="0">
              <a:buNone/>
            </a:pPr>
            <a:r>
              <a:rPr lang="en-GB" dirty="0">
                <a:solidFill>
                  <a:srgbClr val="FF0000"/>
                </a:solidFill>
                <a:latin typeface="Comic Sans MS" panose="030F0702030302020204" pitchFamily="66" charset="0"/>
              </a:rPr>
              <a:t>     Management of Health and Safety at Work Regulations 1999. </a:t>
            </a:r>
          </a:p>
        </p:txBody>
      </p:sp>
    </p:spTree>
    <p:extLst>
      <p:ext uri="{BB962C8B-B14F-4D97-AF65-F5344CB8AC3E}">
        <p14:creationId xmlns:p14="http://schemas.microsoft.com/office/powerpoint/2010/main" val="3130053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latin typeface="Comic Sans MS" panose="030F0702030302020204" pitchFamily="66" charset="0"/>
              </a:rPr>
              <a:t>Find out</a:t>
            </a:r>
          </a:p>
        </p:txBody>
      </p:sp>
      <p:sp>
        <p:nvSpPr>
          <p:cNvPr id="5" name="Content Placeholder 4"/>
          <p:cNvSpPr>
            <a:spLocks noGrp="1"/>
          </p:cNvSpPr>
          <p:nvPr>
            <p:ph idx="1"/>
          </p:nvPr>
        </p:nvSpPr>
        <p:spPr/>
        <p:txBody>
          <a:bodyPr/>
          <a:lstStyle/>
          <a:p>
            <a:pPr marL="0" indent="0">
              <a:buNone/>
            </a:pPr>
            <a:r>
              <a:rPr lang="en-GB" dirty="0">
                <a:latin typeface="Comic Sans MS" panose="030F0702030302020204" pitchFamily="66" charset="0"/>
              </a:rPr>
              <a:t>What is the role of The Health &amp; Safety Executive (HSE)?</a:t>
            </a:r>
          </a:p>
          <a:p>
            <a:pPr marL="0" indent="0">
              <a:buNone/>
            </a:pPr>
            <a:r>
              <a:rPr lang="en-GB" dirty="0">
                <a:latin typeface="Comic Sans MS" panose="030F0702030302020204" pitchFamily="66" charset="0"/>
              </a:rPr>
              <a:t>What are the responsibilities of the employer under the Health &amp; Safety at work Act 1974?</a:t>
            </a:r>
          </a:p>
          <a:p>
            <a:pPr marL="0" indent="0">
              <a:buNone/>
            </a:pPr>
            <a:r>
              <a:rPr lang="en-GB" dirty="0">
                <a:latin typeface="Comic Sans MS" panose="030F0702030302020204" pitchFamily="66" charset="0"/>
              </a:rPr>
              <a:t>What are the responsibilities of the employee under the Health &amp; Safety at work Act 1974?</a:t>
            </a:r>
          </a:p>
          <a:p>
            <a:pPr marL="0" indent="0">
              <a:buNone/>
            </a:pPr>
            <a:endParaRPr lang="en-GB" dirty="0">
              <a:latin typeface="Comic Sans MS" panose="030F0702030302020204" pitchFamily="66" charset="0"/>
            </a:endParaRPr>
          </a:p>
          <a:p>
            <a:pPr marL="0" indent="0">
              <a:buNone/>
            </a:pPr>
            <a:r>
              <a:rPr lang="en-GB" dirty="0">
                <a:solidFill>
                  <a:srgbClr val="FF0000"/>
                </a:solidFill>
                <a:latin typeface="Comic Sans MS" panose="030F0702030302020204" pitchFamily="66" charset="0"/>
              </a:rPr>
              <a:t>Be ready to feedback in 20 minutes</a:t>
            </a:r>
          </a:p>
          <a:p>
            <a:pPr marL="0" indent="0">
              <a:buNone/>
            </a:pPr>
            <a:endParaRPr lang="en-GB" dirty="0">
              <a:latin typeface="Comic Sans MS" panose="030F0702030302020204" pitchFamily="66" charset="0"/>
            </a:endParaRPr>
          </a:p>
          <a:p>
            <a:pPr marL="0" indent="0">
              <a:buNone/>
            </a:pPr>
            <a:endParaRPr lang="en-GB" dirty="0">
              <a:latin typeface="Comic Sans MS" panose="030F0702030302020204" pitchFamily="66" charset="0"/>
            </a:endParaRPr>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799637" y="4630003"/>
            <a:ext cx="1736725" cy="1828800"/>
          </a:xfrm>
          <a:prstGeom prst="rect">
            <a:avLst/>
          </a:prstGeom>
        </p:spPr>
      </p:pic>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00975" y="4001294"/>
            <a:ext cx="1816100" cy="1730375"/>
          </a:xfrm>
          <a:prstGeom prst="rect">
            <a:avLst/>
          </a:prstGeom>
        </p:spPr>
      </p:pic>
    </p:spTree>
    <p:extLst>
      <p:ext uri="{BB962C8B-B14F-4D97-AF65-F5344CB8AC3E}">
        <p14:creationId xmlns:p14="http://schemas.microsoft.com/office/powerpoint/2010/main" val="3110059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omic Sans MS" panose="030F0702030302020204" pitchFamily="66" charset="0"/>
              </a:rPr>
              <a:t>Summary of the Role of the HSE</a:t>
            </a:r>
          </a:p>
        </p:txBody>
      </p:sp>
      <p:sp>
        <p:nvSpPr>
          <p:cNvPr id="3" name="Content Placeholder 2"/>
          <p:cNvSpPr>
            <a:spLocks noGrp="1"/>
          </p:cNvSpPr>
          <p:nvPr>
            <p:ph idx="1"/>
          </p:nvPr>
        </p:nvSpPr>
        <p:spPr/>
        <p:txBody>
          <a:bodyPr/>
          <a:lstStyle/>
          <a:p>
            <a:pPr marL="0" indent="0">
              <a:buNone/>
            </a:pPr>
            <a:r>
              <a:rPr lang="en-GB" dirty="0">
                <a:latin typeface="Comic Sans MS" panose="030F0702030302020204" pitchFamily="66" charset="0"/>
                <a:hlinkClick r:id="rId2"/>
              </a:rPr>
              <a:t>https://www.youtube.com/watch?v=oBTCCeou4Y4</a:t>
            </a:r>
            <a:endParaRPr lang="en-GB" dirty="0">
              <a:latin typeface="Comic Sans MS" panose="030F0702030302020204" pitchFamily="66" charset="0"/>
            </a:endParaRPr>
          </a:p>
          <a:p>
            <a:r>
              <a:rPr lang="en-GB" dirty="0">
                <a:latin typeface="Comic Sans MS" panose="030F0702030302020204" pitchFamily="66" charset="0"/>
              </a:rPr>
              <a:t>To enforce Health &amp; Safety Legislation</a:t>
            </a:r>
          </a:p>
          <a:p>
            <a:r>
              <a:rPr lang="en-GB" dirty="0">
                <a:latin typeface="Comic Sans MS" panose="030F0702030302020204" pitchFamily="66" charset="0"/>
              </a:rPr>
              <a:t>Can visit workplaces to ensure that legislation is being complied with.</a:t>
            </a:r>
          </a:p>
          <a:p>
            <a:r>
              <a:rPr lang="en-GB" dirty="0">
                <a:latin typeface="Comic Sans MS" panose="030F0702030302020204" pitchFamily="66" charset="0"/>
              </a:rPr>
              <a:t>Assist workplaces in interpreting and putting into action H&amp;S legislation.</a:t>
            </a:r>
          </a:p>
          <a:p>
            <a:r>
              <a:rPr lang="en-GB" dirty="0">
                <a:latin typeface="Comic Sans MS" panose="030F0702030302020204" pitchFamily="66" charset="0"/>
              </a:rPr>
              <a:t>To investigate accidents and complaints.</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62487" y="5610225"/>
            <a:ext cx="2581275" cy="9906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220325" y="1008949"/>
            <a:ext cx="1897228" cy="1743776"/>
          </a:xfrm>
          <a:prstGeom prst="rect">
            <a:avLst/>
          </a:prstGeom>
        </p:spPr>
      </p:pic>
    </p:spTree>
    <p:extLst>
      <p:ext uri="{BB962C8B-B14F-4D97-AF65-F5344CB8AC3E}">
        <p14:creationId xmlns:p14="http://schemas.microsoft.com/office/powerpoint/2010/main" val="24192524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493</TotalTime>
  <Words>2417</Words>
  <Application>Microsoft Office PowerPoint</Application>
  <PresentationFormat>Widescreen</PresentationFormat>
  <Paragraphs>263</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Calibri</vt:lpstr>
      <vt:lpstr>Calibri Light</vt:lpstr>
      <vt:lpstr>Comic Sans MS</vt:lpstr>
      <vt:lpstr>Dotum</vt:lpstr>
      <vt:lpstr>Office Theme</vt:lpstr>
      <vt:lpstr>Health, Safety &amp; Security</vt:lpstr>
      <vt:lpstr>Aims</vt:lpstr>
      <vt:lpstr>Clips introducing the importance of Health &amp; Safety in Different Settings.</vt:lpstr>
      <vt:lpstr>Individual Reading to assist you with LO2</vt:lpstr>
      <vt:lpstr>Key terms</vt:lpstr>
      <vt:lpstr>PowerPoint Presentation</vt:lpstr>
      <vt:lpstr>Why is Health &amp; Safety Legislation important?</vt:lpstr>
      <vt:lpstr>Find out</vt:lpstr>
      <vt:lpstr>Summary of the Role of the HSE</vt:lpstr>
      <vt:lpstr>Learning Check</vt:lpstr>
      <vt:lpstr>Health &amp; Safety Legislation</vt:lpstr>
      <vt:lpstr>The Health &amp; Safety at Work Act 1974 </vt:lpstr>
      <vt:lpstr>Responsibilities under Health &amp; Safety legislation.</vt:lpstr>
      <vt:lpstr>Responsibilities of those using health &amp; Social care services.</vt:lpstr>
      <vt:lpstr>The Health and Safety at Work Act 1974 &amp;    Management of Health and Safety at Work Regulations 1999 in practice. (Some examples) </vt:lpstr>
      <vt:lpstr>Regulations developed to reflect changes since the Health &amp; safety at Work Act 1974</vt:lpstr>
      <vt:lpstr>Task </vt:lpstr>
      <vt:lpstr>Food Safety (General Food Hygiene) Regulations 1995</vt:lpstr>
      <vt:lpstr>Food Safety Regulations in practice</vt:lpstr>
      <vt:lpstr>Control of Substances Hazardous to Health (COSHH, 2002)</vt:lpstr>
      <vt:lpstr>COSHH Regulations in practice</vt:lpstr>
      <vt:lpstr>Manual Handling Operations Regulations 1992  </vt:lpstr>
      <vt:lpstr>RIDDOR 1995</vt:lpstr>
      <vt:lpstr>RIDDOR 1995 in practice</vt:lpstr>
      <vt:lpstr>Fire Precautions (workplace) Regulations 1997 in practice</vt:lpstr>
      <vt:lpstr>Safeguarding</vt:lpstr>
      <vt:lpstr>Safeguarding</vt:lpstr>
      <vt:lpstr>Safeguarding Children includes:</vt:lpstr>
      <vt:lpstr>Safeguarding adults includes: </vt:lpstr>
      <vt:lpstr>Safeguarding Children &amp; Young People.</vt:lpstr>
      <vt:lpstr>The statutory safeguarding and welfare guidance in the Early Years Foundation Stage (2012)</vt:lpstr>
      <vt:lpstr>Safeguarding Vulnerable Adults</vt:lpstr>
      <vt:lpstr>Further reading – power point presentation</vt:lpstr>
      <vt:lpstr>Why do work environments have policies and procedures?</vt:lpstr>
      <vt:lpstr>Possible policies within a care setting.</vt:lpstr>
      <vt:lpstr>How legislation, policies &amp; procedures influence  care settings</vt:lpstr>
      <vt:lpstr>Policy's                               Procedures </vt:lpstr>
      <vt:lpstr>Policy's                                                  Procedures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Helath &amp; safety</dc:title>
  <dc:creator>ann hodson</dc:creator>
  <cp:lastModifiedBy>ann hodson</cp:lastModifiedBy>
  <cp:revision>48</cp:revision>
  <cp:lastPrinted>2015-11-05T09:08:05Z</cp:lastPrinted>
  <dcterms:created xsi:type="dcterms:W3CDTF">2013-09-15T15:25:30Z</dcterms:created>
  <dcterms:modified xsi:type="dcterms:W3CDTF">2017-03-26T09:25:14Z</dcterms:modified>
</cp:coreProperties>
</file>