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 id="260" r:id="rId6"/>
    <p:sldId id="266" r:id="rId7"/>
    <p:sldId id="261" r:id="rId8"/>
    <p:sldId id="274" r:id="rId9"/>
    <p:sldId id="275" r:id="rId10"/>
    <p:sldId id="265" r:id="rId11"/>
    <p:sldId id="281" r:id="rId12"/>
    <p:sldId id="276" r:id="rId13"/>
    <p:sldId id="263" r:id="rId14"/>
    <p:sldId id="272" r:id="rId15"/>
    <p:sldId id="271" r:id="rId16"/>
    <p:sldId id="277" r:id="rId17"/>
    <p:sldId id="267" r:id="rId18"/>
    <p:sldId id="278" r:id="rId19"/>
    <p:sldId id="262" r:id="rId20"/>
    <p:sldId id="279" r:id="rId21"/>
    <p:sldId id="280"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94" autoAdjust="0"/>
    <p:restoredTop sz="94660"/>
  </p:normalViewPr>
  <p:slideViewPr>
    <p:cSldViewPr snapToGrid="0">
      <p:cViewPr varScale="1">
        <p:scale>
          <a:sx n="60" d="100"/>
          <a:sy n="60" d="100"/>
        </p:scale>
        <p:origin x="102"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35218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45097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96294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84261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E9780D-5473-4619-94FC-831DCD07A3A9}" type="datetimeFigureOut">
              <a:rPr lang="en-GB" smtClean="0"/>
              <a:t>13/11/2015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26551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E9780D-5473-4619-94FC-831DCD07A3A9}" type="datetimeFigureOut">
              <a:rPr lang="en-GB" smtClean="0"/>
              <a:t>13/11/2015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97476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E9780D-5473-4619-94FC-831DCD07A3A9}" type="datetimeFigureOut">
              <a:rPr lang="en-GB" smtClean="0"/>
              <a:t>13/11/2015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88611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E9780D-5473-4619-94FC-831DCD07A3A9}" type="datetimeFigureOut">
              <a:rPr lang="en-GB" smtClean="0"/>
              <a:t>13/11/2015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84573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9780D-5473-4619-94FC-831DCD07A3A9}" type="datetimeFigureOut">
              <a:rPr lang="en-GB" smtClean="0"/>
              <a:t>13/11/2015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405001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9780D-5473-4619-94FC-831DCD07A3A9}" type="datetimeFigureOut">
              <a:rPr lang="en-GB" smtClean="0"/>
              <a:t>13/11/2015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71359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9780D-5473-4619-94FC-831DCD07A3A9}" type="datetimeFigureOut">
              <a:rPr lang="en-GB" smtClean="0"/>
              <a:t>13/11/2015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31525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9780D-5473-4619-94FC-831DCD07A3A9}" type="datetimeFigureOut">
              <a:rPr lang="en-GB" smtClean="0"/>
              <a:t>13/11/2015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6FCBE-2A8C-41EE-AF2C-C834A564E5F2}" type="slidenum">
              <a:rPr lang="en-GB" smtClean="0"/>
              <a:t>‹#›</a:t>
            </a:fld>
            <a:endParaRPr lang="en-GB"/>
          </a:p>
        </p:txBody>
      </p:sp>
    </p:spTree>
    <p:extLst>
      <p:ext uri="{BB962C8B-B14F-4D97-AF65-F5344CB8AC3E}">
        <p14:creationId xmlns:p14="http://schemas.microsoft.com/office/powerpoint/2010/main" val="991382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0.wmf"/><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1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s://www.youtube.com/watch?v=fY6KGN72d7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hse.gov.uk/index.htm" TargetMode="External"/><Relationship Id="rId2" Type="http://schemas.openxmlformats.org/officeDocument/2006/relationships/hyperlink" Target="http://www.hse.gov.uk/risk/index.htm" TargetMode="Externa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Starter : What is risk assessment?</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Write a definition of risk assessment.</a:t>
            </a:r>
            <a:endParaRPr lang="en-GB"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6697" y="558308"/>
            <a:ext cx="1206500" cy="1901825"/>
          </a:xfrm>
          <a:prstGeom prst="rect">
            <a:avLst/>
          </a:prstGeom>
        </p:spPr>
      </p:pic>
    </p:spTree>
    <p:extLst>
      <p:ext uri="{BB962C8B-B14F-4D97-AF65-F5344CB8AC3E}">
        <p14:creationId xmlns:p14="http://schemas.microsoft.com/office/powerpoint/2010/main" val="536426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90651" y="333375"/>
            <a:ext cx="9160933" cy="915988"/>
          </a:xfrm>
        </p:spPr>
        <p:txBody>
          <a:bodyPr>
            <a:normAutofit fontScale="90000"/>
          </a:bodyPr>
          <a:lstStyle/>
          <a:p>
            <a:r>
              <a:rPr lang="en-GB" dirty="0" smtClean="0">
                <a:latin typeface="Comic Sans MS" pitchFamily="66" charset="0"/>
              </a:rPr>
              <a:t>Risk Assessment is an on going process.</a:t>
            </a:r>
          </a:p>
        </p:txBody>
      </p:sp>
      <p:pic>
        <p:nvPicPr>
          <p:cNvPr id="16388" name="Picture 4" descr="imagex1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4717" y="1557339"/>
            <a:ext cx="6096000" cy="3686175"/>
          </a:xfrm>
        </p:spPr>
      </p:pic>
    </p:spTree>
    <p:extLst>
      <p:ext uri="{BB962C8B-B14F-4D97-AF65-F5344CB8AC3E}">
        <p14:creationId xmlns:p14="http://schemas.microsoft.com/office/powerpoint/2010/main" val="2985708325"/>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ppt_x"/>
                                          </p:val>
                                        </p:tav>
                                        <p:tav tm="100000">
                                          <p:val>
                                            <p:strVal val="#ppt_x"/>
                                          </p:val>
                                        </p:tav>
                                      </p:tavLst>
                                    </p:anim>
                                    <p:anim calcmode="lin" valueType="num">
                                      <p:cBhvr additive="base">
                                        <p:cTn id="8"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Risk Assessment Step 2</a:t>
            </a:r>
            <a:br>
              <a:rPr lang="en-GB" dirty="0" smtClean="0">
                <a:latin typeface="Comic Sans MS" panose="030F0702030302020204" pitchFamily="66" charset="0"/>
              </a:rPr>
            </a:br>
            <a:r>
              <a:rPr lang="en-GB" dirty="0" smtClean="0">
                <a:latin typeface="Comic Sans MS" panose="030F0702030302020204" pitchFamily="66" charset="0"/>
              </a:rPr>
              <a:t>Identifying who is at risk?</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endParaRPr lang="en-GB" sz="3600" dirty="0" smtClean="0">
              <a:latin typeface="Comic Sans MS" panose="030F0702030302020204" pitchFamily="66" charset="0"/>
            </a:endParaRPr>
          </a:p>
          <a:p>
            <a:r>
              <a:rPr lang="en-GB" sz="3600" dirty="0" smtClean="0">
                <a:latin typeface="Comic Sans MS" panose="030F0702030302020204" pitchFamily="66" charset="0"/>
              </a:rPr>
              <a:t>In this case you already know who is at </a:t>
            </a:r>
            <a:r>
              <a:rPr lang="en-GB" sz="3600" u="sng" dirty="0" smtClean="0">
                <a:solidFill>
                  <a:srgbClr val="FF0000"/>
                </a:solidFill>
                <a:latin typeface="Comic Sans MS" panose="030F0702030302020204" pitchFamily="66" charset="0"/>
              </a:rPr>
              <a:t>BUT </a:t>
            </a:r>
            <a:r>
              <a:rPr lang="en-GB" sz="3600" dirty="0" smtClean="0">
                <a:latin typeface="Comic Sans MS" panose="030F0702030302020204" pitchFamily="66" charset="0"/>
              </a:rPr>
              <a:t>could anyone else be at risk ?</a:t>
            </a:r>
            <a:endParaRPr lang="en-GB" sz="36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2248" y="4001294"/>
            <a:ext cx="2143125" cy="2143125"/>
          </a:xfrm>
          <a:prstGeom prst="rect">
            <a:avLst/>
          </a:prstGeom>
        </p:spPr>
      </p:pic>
    </p:spTree>
    <p:extLst>
      <p:ext uri="{BB962C8B-B14F-4D97-AF65-F5344CB8AC3E}">
        <p14:creationId xmlns:p14="http://schemas.microsoft.com/office/powerpoint/2010/main" val="2460395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36391"/>
          </a:xfrm>
        </p:spPr>
        <p:txBody>
          <a:bodyPr>
            <a:normAutofit fontScale="90000"/>
          </a:bodyPr>
          <a:lstStyle/>
          <a:p>
            <a:r>
              <a:rPr lang="en-GB" dirty="0" smtClean="0">
                <a:latin typeface="Comic Sans MS" pitchFamily="66" charset="0"/>
              </a:rPr>
              <a:t>Risk Assessment Step 3</a:t>
            </a:r>
            <a:br>
              <a:rPr lang="en-GB" dirty="0" smtClean="0">
                <a:latin typeface="Comic Sans MS" pitchFamily="66" charset="0"/>
              </a:rPr>
            </a:br>
            <a:r>
              <a:rPr lang="en-GB" dirty="0" smtClean="0">
                <a:latin typeface="Comic Sans MS" pitchFamily="66" charset="0"/>
              </a:rPr>
              <a:t> </a:t>
            </a:r>
            <a:r>
              <a:rPr lang="en-GB" dirty="0">
                <a:latin typeface="Comic Sans MS" pitchFamily="66" charset="0"/>
              </a:rPr>
              <a:t>How </a:t>
            </a:r>
            <a:r>
              <a:rPr lang="en-GB" dirty="0" smtClean="0">
                <a:latin typeface="Comic Sans MS" pitchFamily="66" charset="0"/>
              </a:rPr>
              <a:t>could the potential hazards cause harm? </a:t>
            </a:r>
            <a:r>
              <a:rPr lang="en-GB" dirty="0" smtClean="0">
                <a:latin typeface="Comic Sans MS" pitchFamily="66" charset="0"/>
              </a:rPr>
              <a:t>- </a:t>
            </a:r>
            <a:r>
              <a:rPr lang="en-GB" dirty="0" smtClean="0">
                <a:latin typeface="Comic Sans MS" pitchFamily="66" charset="0"/>
              </a:rPr>
              <a:t>Task</a:t>
            </a:r>
            <a:endParaRPr lang="en-GB" dirty="0">
              <a:latin typeface="Comic Sans MS" pitchFamily="66" charset="0"/>
            </a:endParaRPr>
          </a:p>
        </p:txBody>
      </p:sp>
      <p:sp>
        <p:nvSpPr>
          <p:cNvPr id="3" name="Content Placeholder 2"/>
          <p:cNvSpPr>
            <a:spLocks noGrp="1"/>
          </p:cNvSpPr>
          <p:nvPr>
            <p:ph idx="1"/>
          </p:nvPr>
        </p:nvSpPr>
        <p:spPr>
          <a:xfrm>
            <a:off x="565484" y="2506662"/>
            <a:ext cx="10515600" cy="3461001"/>
          </a:xfrm>
        </p:spPr>
        <p:txBody>
          <a:bodyPr/>
          <a:lstStyle/>
          <a:p>
            <a:r>
              <a:rPr lang="en-GB" dirty="0">
                <a:latin typeface="Comic Sans MS" pitchFamily="66" charset="0"/>
              </a:rPr>
              <a:t>Considering the how the </a:t>
            </a:r>
            <a:r>
              <a:rPr lang="en-GB" dirty="0" smtClean="0">
                <a:latin typeface="Comic Sans MS" pitchFamily="66" charset="0"/>
              </a:rPr>
              <a:t>potential hazards you identified could cause harm to the person using crutches.</a:t>
            </a:r>
          </a:p>
          <a:p>
            <a:endParaRPr lang="en-GB" dirty="0">
              <a:latin typeface="Comic Sans MS" pitchFamily="66" charset="0"/>
            </a:endParaRPr>
          </a:p>
          <a:p>
            <a:r>
              <a:rPr lang="en-GB" dirty="0" smtClean="0">
                <a:solidFill>
                  <a:srgbClr val="FF0000"/>
                </a:solidFill>
                <a:latin typeface="Comic Sans MS" pitchFamily="66" charset="0"/>
              </a:rPr>
              <a:t>For each hazard you identified in the spotting hazards</a:t>
            </a:r>
          </a:p>
          <a:p>
            <a:pPr marL="0" indent="0">
              <a:buNone/>
            </a:pPr>
            <a:r>
              <a:rPr lang="en-GB" dirty="0">
                <a:solidFill>
                  <a:srgbClr val="FF0000"/>
                </a:solidFill>
                <a:latin typeface="Comic Sans MS" pitchFamily="66" charset="0"/>
              </a:rPr>
              <a:t> </a:t>
            </a:r>
            <a:r>
              <a:rPr lang="en-GB" dirty="0" smtClean="0">
                <a:solidFill>
                  <a:srgbClr val="FF0000"/>
                </a:solidFill>
                <a:latin typeface="Comic Sans MS" pitchFamily="66" charset="0"/>
              </a:rPr>
              <a:t> task write </a:t>
            </a:r>
            <a:r>
              <a:rPr lang="en-GB" dirty="0" smtClean="0">
                <a:solidFill>
                  <a:srgbClr val="FF0000"/>
                </a:solidFill>
                <a:latin typeface="Comic Sans MS" pitchFamily="66" charset="0"/>
              </a:rPr>
              <a:t>an explanation of how this could </a:t>
            </a:r>
            <a:r>
              <a:rPr lang="en-GB" dirty="0" smtClean="0">
                <a:solidFill>
                  <a:srgbClr val="FF0000"/>
                </a:solidFill>
                <a:latin typeface="Comic Sans MS" pitchFamily="66" charset="0"/>
              </a:rPr>
              <a:t>cause harm.</a:t>
            </a:r>
            <a:endParaRPr lang="en-GB" dirty="0">
              <a:solidFill>
                <a:srgbClr val="FF0000"/>
              </a:solidFill>
              <a:latin typeface="Comic Sans MS" pitchFamily="66" charset="0"/>
            </a:endParaRPr>
          </a:p>
        </p:txBody>
      </p:sp>
      <p:pic>
        <p:nvPicPr>
          <p:cNvPr id="6146" name="Picture 2" descr="c:\tempie\Content.IE5\0PVO0IT8\MC90043438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2900" y="1565273"/>
            <a:ext cx="1617396" cy="2549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507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Risk Assessment step 3</a:t>
            </a:r>
            <a:br>
              <a:rPr lang="en-GB" dirty="0" smtClean="0">
                <a:latin typeface="Comic Sans MS" panose="030F0702030302020204" pitchFamily="66" charset="0"/>
              </a:rPr>
            </a:br>
            <a:r>
              <a:rPr lang="en-GB" dirty="0" smtClean="0">
                <a:latin typeface="Comic Sans MS" panose="030F0702030302020204" pitchFamily="66" charset="0"/>
              </a:rPr>
              <a:t>Calculating </a:t>
            </a:r>
            <a:r>
              <a:rPr lang="en-GB" dirty="0" smtClean="0">
                <a:latin typeface="Comic Sans MS" panose="030F0702030302020204" pitchFamily="66" charset="0"/>
              </a:rPr>
              <a:t>the degree of risk</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anose="030F0702030302020204" pitchFamily="66" charset="0"/>
              </a:rPr>
              <a:t>This means working out </a:t>
            </a:r>
            <a:r>
              <a:rPr lang="en-GB" dirty="0">
                <a:latin typeface="Comic Sans MS" panose="030F0702030302020204" pitchFamily="66" charset="0"/>
              </a:rPr>
              <a:t>the likelihood, great or small, that someone will be harmed by a hazard</a:t>
            </a:r>
            <a:r>
              <a:rPr lang="en-GB" dirty="0" smtClean="0">
                <a:latin typeface="Comic Sans MS" panose="030F0702030302020204" pitchFamily="66" charset="0"/>
              </a:rPr>
              <a:t>, together </a:t>
            </a:r>
            <a:r>
              <a:rPr lang="en-GB" dirty="0">
                <a:latin typeface="Comic Sans MS" panose="030F0702030302020204" pitchFamily="66" charset="0"/>
              </a:rPr>
              <a:t>with the severity of the harm suffered. </a:t>
            </a:r>
            <a:endParaRPr lang="en-GB" dirty="0" smtClean="0">
              <a:latin typeface="Comic Sans MS" panose="030F0702030302020204" pitchFamily="66" charset="0"/>
            </a:endParaRPr>
          </a:p>
          <a:p>
            <a:r>
              <a:rPr lang="en-GB" dirty="0" smtClean="0">
                <a:latin typeface="Comic Sans MS" panose="030F0702030302020204" pitchFamily="66" charset="0"/>
              </a:rPr>
              <a:t>Risk </a:t>
            </a:r>
            <a:r>
              <a:rPr lang="en-GB" dirty="0">
                <a:latin typeface="Comic Sans MS" panose="030F0702030302020204" pitchFamily="66" charset="0"/>
              </a:rPr>
              <a:t>also depends on the number </a:t>
            </a:r>
            <a:r>
              <a:rPr lang="en-GB" dirty="0" smtClean="0">
                <a:latin typeface="Comic Sans MS" panose="030F0702030302020204" pitchFamily="66" charset="0"/>
              </a:rPr>
              <a:t>of people </a:t>
            </a:r>
            <a:r>
              <a:rPr lang="en-GB" dirty="0">
                <a:latin typeface="Comic Sans MS" panose="030F0702030302020204" pitchFamily="66" charset="0"/>
              </a:rPr>
              <a:t>who might be exposed to the hazard.</a:t>
            </a:r>
          </a:p>
          <a:p>
            <a:r>
              <a:rPr lang="en-GB" dirty="0">
                <a:latin typeface="Comic Sans MS" panose="030F0702030302020204" pitchFamily="66" charset="0"/>
              </a:rPr>
              <a:t>In assessing the risk, </a:t>
            </a:r>
            <a:r>
              <a:rPr lang="en-GB" dirty="0" smtClean="0">
                <a:latin typeface="Comic Sans MS" panose="030F0702030302020204" pitchFamily="66" charset="0"/>
              </a:rPr>
              <a:t>it you </a:t>
            </a:r>
            <a:r>
              <a:rPr lang="en-GB" dirty="0">
                <a:latin typeface="Comic Sans MS" panose="030F0702030302020204" pitchFamily="66" charset="0"/>
              </a:rPr>
              <a:t>should estimate: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how </a:t>
            </a:r>
            <a:r>
              <a:rPr lang="en-GB" dirty="0">
                <a:latin typeface="Comic Sans MS" panose="030F0702030302020204" pitchFamily="66" charset="0"/>
              </a:rPr>
              <a:t>likely it is that a hazard will cause harm </a:t>
            </a:r>
          </a:p>
          <a:p>
            <a:pPr marL="0" indent="0">
              <a:buNone/>
            </a:pPr>
            <a:r>
              <a:rPr lang="en-GB" dirty="0" smtClean="0">
                <a:latin typeface="Comic Sans MS" panose="030F0702030302020204" pitchFamily="66" charset="0"/>
              </a:rPr>
              <a:t>	- how </a:t>
            </a:r>
            <a:r>
              <a:rPr lang="en-GB" dirty="0">
                <a:latin typeface="Comic Sans MS" panose="030F0702030302020204" pitchFamily="66" charset="0"/>
              </a:rPr>
              <a:t>serious that harm is likely to be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how </a:t>
            </a:r>
            <a:r>
              <a:rPr lang="en-GB" dirty="0">
                <a:latin typeface="Comic Sans MS" panose="030F0702030302020204" pitchFamily="66" charset="0"/>
              </a:rPr>
              <a:t>often and how many </a:t>
            </a:r>
            <a:r>
              <a:rPr lang="en-GB" dirty="0" smtClean="0">
                <a:latin typeface="Comic Sans MS" panose="030F0702030302020204" pitchFamily="66" charset="0"/>
              </a:rPr>
              <a:t>people </a:t>
            </a:r>
            <a:r>
              <a:rPr lang="en-GB" dirty="0">
                <a:latin typeface="Comic Sans MS" panose="030F0702030302020204" pitchFamily="66" charset="0"/>
              </a:rPr>
              <a:t>are exposed </a:t>
            </a:r>
          </a:p>
          <a:p>
            <a:r>
              <a:rPr lang="en-GB" dirty="0" smtClean="0">
                <a:latin typeface="Comic Sans MS" panose="030F0702030302020204" pitchFamily="66" charset="0"/>
              </a:rPr>
              <a:t>It can then be decided whether enough </a:t>
            </a:r>
            <a:r>
              <a:rPr lang="en-GB" dirty="0">
                <a:latin typeface="Comic Sans MS" panose="030F0702030302020204" pitchFamily="66" charset="0"/>
              </a:rPr>
              <a:t>precautions </a:t>
            </a:r>
            <a:r>
              <a:rPr lang="en-GB" dirty="0" smtClean="0">
                <a:latin typeface="Comic Sans MS" panose="030F0702030302020204" pitchFamily="66" charset="0"/>
              </a:rPr>
              <a:t>have been taken or </a:t>
            </a:r>
            <a:r>
              <a:rPr lang="en-GB" dirty="0">
                <a:latin typeface="Comic Sans MS" panose="030F0702030302020204" pitchFamily="66" charset="0"/>
              </a:rPr>
              <a:t>should </a:t>
            </a:r>
            <a:r>
              <a:rPr lang="en-GB" dirty="0" smtClean="0">
                <a:latin typeface="Comic Sans MS" panose="030F0702030302020204" pitchFamily="66" charset="0"/>
              </a:rPr>
              <a:t>more be done to </a:t>
            </a:r>
            <a:r>
              <a:rPr lang="en-GB" dirty="0">
                <a:latin typeface="Comic Sans MS" panose="030F0702030302020204" pitchFamily="66" charset="0"/>
              </a:rPr>
              <a:t>prevent harm. </a:t>
            </a:r>
          </a:p>
        </p:txBody>
      </p:sp>
      <p:pic>
        <p:nvPicPr>
          <p:cNvPr id="4" name="Picture 3"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29850" y="3463355"/>
            <a:ext cx="1263358" cy="1492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824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Degree of risk</a:t>
            </a:r>
            <a:endParaRPr lang="en-GB" dirty="0">
              <a:latin typeface="Comic Sans MS" pitchFamily="66" charset="0"/>
            </a:endParaRPr>
          </a:p>
        </p:txBody>
      </p:sp>
      <p:sp>
        <p:nvSpPr>
          <p:cNvPr id="3" name="Content Placeholder 2"/>
          <p:cNvSpPr>
            <a:spLocks noGrp="1"/>
          </p:cNvSpPr>
          <p:nvPr>
            <p:ph idx="1"/>
          </p:nvPr>
        </p:nvSpPr>
        <p:spPr/>
        <p:txBody>
          <a:bodyPr>
            <a:normAutofit/>
          </a:bodyPr>
          <a:lstStyle/>
          <a:p>
            <a:pPr marL="0" indent="0">
              <a:buNone/>
            </a:pPr>
            <a:endParaRPr lang="en-GB" dirty="0" smtClean="0">
              <a:latin typeface="Comic Sans MS" panose="030F0702030302020204" pitchFamily="66" charset="0"/>
            </a:endParaRPr>
          </a:p>
          <a:p>
            <a:pPr marL="0" indent="0">
              <a:buNone/>
            </a:pPr>
            <a:r>
              <a:rPr lang="en-GB" sz="4000" dirty="0" smtClean="0">
                <a:latin typeface="Comic Sans MS" panose="030F0702030302020204" pitchFamily="66" charset="0"/>
              </a:rPr>
              <a:t>Chances of the hazard occurring </a:t>
            </a:r>
          </a:p>
          <a:p>
            <a:pPr marL="0" indent="0" algn="ctr">
              <a:buNone/>
            </a:pPr>
            <a:r>
              <a:rPr lang="en-GB" sz="4000" dirty="0" smtClean="0">
                <a:solidFill>
                  <a:srgbClr val="FF0000"/>
                </a:solidFill>
                <a:latin typeface="Comic Sans MS" panose="030F0702030302020204" pitchFamily="66" charset="0"/>
              </a:rPr>
              <a:t>= likelihood x severity.</a:t>
            </a:r>
          </a:p>
          <a:p>
            <a:pPr marL="0" indent="0" algn="ctr">
              <a:buNone/>
            </a:pPr>
            <a:endParaRPr lang="en-GB" sz="4000" dirty="0" smtClean="0">
              <a:solidFill>
                <a:srgbClr val="FF0000"/>
              </a:solidFill>
              <a:latin typeface="Comic Sans MS" panose="030F0702030302020204" pitchFamily="66" charset="0"/>
            </a:endParaRPr>
          </a:p>
          <a:p>
            <a:pPr marL="0" indent="0">
              <a:buNone/>
            </a:pPr>
            <a:r>
              <a:rPr lang="en-GB" sz="4000" dirty="0" smtClean="0">
                <a:latin typeface="Comic Sans MS" panose="030F0702030302020204" pitchFamily="66" charset="0"/>
              </a:rPr>
              <a:t>The higher the score the greater the risk. </a:t>
            </a:r>
            <a:endParaRPr lang="en-GB" sz="4000" dirty="0">
              <a:latin typeface="Comic Sans MS" panose="030F0702030302020204" pitchFamily="66" charset="0"/>
            </a:endParaRPr>
          </a:p>
        </p:txBody>
      </p:sp>
    </p:spTree>
    <p:extLst>
      <p:ext uri="{BB962C8B-B14F-4D97-AF65-F5344CB8AC3E}">
        <p14:creationId xmlns:p14="http://schemas.microsoft.com/office/powerpoint/2010/main" val="914858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Calculating the risk</a:t>
            </a:r>
            <a:endParaRPr lang="en-GB"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1914018"/>
              </p:ext>
            </p:extLst>
          </p:nvPr>
        </p:nvGraphicFramePr>
        <p:xfrm>
          <a:off x="838200" y="1825625"/>
          <a:ext cx="10515600" cy="4937760"/>
        </p:xfrm>
        <a:graphic>
          <a:graphicData uri="http://schemas.openxmlformats.org/drawingml/2006/table">
            <a:tbl>
              <a:tblPr firstRow="1" bandRow="1">
                <a:tableStyleId>{21E4AEA4-8DFA-4A89-87EB-49C32662AFE0}</a:tableStyleId>
              </a:tblPr>
              <a:tblGrid>
                <a:gridCol w="5257800"/>
                <a:gridCol w="5257800"/>
              </a:tblGrid>
              <a:tr h="370840">
                <a:tc>
                  <a:txBody>
                    <a:bodyPr/>
                    <a:lstStyle/>
                    <a:p>
                      <a:pPr algn="ctr"/>
                      <a:r>
                        <a:rPr lang="en-GB" sz="2400" dirty="0" smtClean="0">
                          <a:solidFill>
                            <a:schemeClr val="tx1"/>
                          </a:solidFill>
                          <a:latin typeface="Comic Sans MS" panose="030F0702030302020204" pitchFamily="66" charset="0"/>
                        </a:rPr>
                        <a:t>Likelihood</a:t>
                      </a:r>
                      <a:endParaRPr lang="en-GB" sz="2400" dirty="0">
                        <a:solidFill>
                          <a:schemeClr val="tx1"/>
                        </a:solidFill>
                        <a:latin typeface="Comic Sans MS" panose="030F0702030302020204" pitchFamily="66" charset="0"/>
                      </a:endParaRPr>
                    </a:p>
                  </a:txBody>
                  <a:tcPr/>
                </a:tc>
                <a:tc>
                  <a:txBody>
                    <a:bodyPr/>
                    <a:lstStyle/>
                    <a:p>
                      <a:pPr algn="ctr"/>
                      <a:r>
                        <a:rPr lang="en-GB" sz="2400" dirty="0" smtClean="0">
                          <a:solidFill>
                            <a:schemeClr val="tx1"/>
                          </a:solidFill>
                          <a:latin typeface="Comic Sans MS" panose="030F0702030302020204" pitchFamily="66" charset="0"/>
                        </a:rPr>
                        <a:t>Severity</a:t>
                      </a:r>
                      <a:endParaRPr lang="en-GB" sz="2400" dirty="0">
                        <a:solidFill>
                          <a:schemeClr val="tx1"/>
                        </a:solidFill>
                        <a:latin typeface="Comic Sans MS" panose="030F0702030302020204" pitchFamily="66" charset="0"/>
                      </a:endParaRPr>
                    </a:p>
                  </a:txBody>
                  <a:tcPr/>
                </a:tc>
              </a:tr>
              <a:tr h="370840">
                <a:tc>
                  <a:txBody>
                    <a:bodyPr/>
                    <a:lstStyle/>
                    <a:p>
                      <a:r>
                        <a:rPr lang="en-GB" sz="2400" dirty="0" smtClean="0"/>
                        <a:t>1 Not very likely to occur</a:t>
                      </a:r>
                      <a:endParaRPr lang="en-GB" sz="2400" dirty="0"/>
                    </a:p>
                  </a:txBody>
                  <a:tcPr/>
                </a:tc>
                <a:tc>
                  <a:txBody>
                    <a:bodyPr/>
                    <a:lstStyle/>
                    <a:p>
                      <a:r>
                        <a:rPr lang="en-GB" sz="2400" dirty="0" smtClean="0"/>
                        <a:t>1 If it did happen the harm would be minimal and could be dealt with by an untrained person</a:t>
                      </a:r>
                      <a:endParaRPr lang="en-GB" sz="2400" dirty="0"/>
                    </a:p>
                  </a:txBody>
                  <a:tcPr/>
                </a:tc>
              </a:tr>
              <a:tr h="370840">
                <a:tc>
                  <a:txBody>
                    <a:bodyPr/>
                    <a:lstStyle/>
                    <a:p>
                      <a:r>
                        <a:rPr lang="en-GB" sz="2400" dirty="0" smtClean="0"/>
                        <a:t>2 may occur 25%</a:t>
                      </a:r>
                      <a:endParaRPr lang="en-GB" sz="2400" dirty="0"/>
                    </a:p>
                  </a:txBody>
                  <a:tcPr/>
                </a:tc>
                <a:tc>
                  <a:txBody>
                    <a:bodyPr/>
                    <a:lstStyle/>
                    <a:p>
                      <a:r>
                        <a:rPr lang="en-GB" sz="2400" dirty="0" smtClean="0"/>
                        <a:t>2. Might need professional advice or treatment </a:t>
                      </a:r>
                      <a:r>
                        <a:rPr lang="en-GB" sz="2400" dirty="0" err="1" smtClean="0"/>
                        <a:t>eg</a:t>
                      </a:r>
                      <a:r>
                        <a:rPr lang="en-GB" sz="2400" dirty="0" smtClean="0"/>
                        <a:t> cut that needs sutures</a:t>
                      </a:r>
                      <a:endParaRPr lang="en-GB" sz="2400" dirty="0"/>
                    </a:p>
                  </a:txBody>
                  <a:tcPr/>
                </a:tc>
              </a:tr>
              <a:tr h="370840">
                <a:tc>
                  <a:txBody>
                    <a:bodyPr/>
                    <a:lstStyle/>
                    <a:p>
                      <a:r>
                        <a:rPr lang="en-GB" sz="2400" dirty="0" smtClean="0"/>
                        <a:t>3 possibility 50%</a:t>
                      </a:r>
                      <a:endParaRPr lang="en-GB" sz="2400" dirty="0"/>
                    </a:p>
                  </a:txBody>
                  <a:tcPr/>
                </a:tc>
                <a:tc>
                  <a:txBody>
                    <a:bodyPr/>
                    <a:lstStyle/>
                    <a:p>
                      <a:r>
                        <a:rPr lang="en-GB" sz="2400" dirty="0" smtClean="0"/>
                        <a:t>3 Would take time to heal but not a serious injury </a:t>
                      </a:r>
                      <a:r>
                        <a:rPr lang="en-GB" sz="2400" dirty="0" err="1" smtClean="0"/>
                        <a:t>eg</a:t>
                      </a:r>
                      <a:r>
                        <a:rPr lang="en-GB" sz="2400" dirty="0" smtClean="0"/>
                        <a:t> broken arm</a:t>
                      </a:r>
                      <a:endParaRPr lang="en-GB" sz="2400" dirty="0"/>
                    </a:p>
                  </a:txBody>
                  <a:tcPr/>
                </a:tc>
              </a:tr>
              <a:tr h="370840">
                <a:tc>
                  <a:txBody>
                    <a:bodyPr/>
                    <a:lstStyle/>
                    <a:p>
                      <a:r>
                        <a:rPr lang="en-GB" sz="2400" dirty="0" smtClean="0"/>
                        <a:t>4 quite</a:t>
                      </a:r>
                      <a:r>
                        <a:rPr lang="en-GB" sz="2400" baseline="0" dirty="0" smtClean="0"/>
                        <a:t> likely 75%</a:t>
                      </a:r>
                      <a:endParaRPr lang="en-GB" sz="2400" dirty="0"/>
                    </a:p>
                  </a:txBody>
                  <a:tcPr/>
                </a:tc>
                <a:tc>
                  <a:txBody>
                    <a:bodyPr/>
                    <a:lstStyle/>
                    <a:p>
                      <a:r>
                        <a:rPr lang="en-GB" sz="2400" dirty="0" smtClean="0"/>
                        <a:t>4 Could cause serious injury but would be eventually resolved </a:t>
                      </a:r>
                      <a:r>
                        <a:rPr lang="en-GB" sz="2400" dirty="0" err="1" smtClean="0"/>
                        <a:t>eg</a:t>
                      </a:r>
                      <a:r>
                        <a:rPr lang="en-GB" sz="2400" dirty="0" smtClean="0"/>
                        <a:t> broken leg</a:t>
                      </a:r>
                      <a:endParaRPr lang="en-GB" sz="2400" dirty="0"/>
                    </a:p>
                  </a:txBody>
                  <a:tcPr/>
                </a:tc>
              </a:tr>
              <a:tr h="370840">
                <a:tc>
                  <a:txBody>
                    <a:bodyPr/>
                    <a:lstStyle/>
                    <a:p>
                      <a:r>
                        <a:rPr lang="en-GB" sz="2400" dirty="0" smtClean="0"/>
                        <a:t>5 Very likely to happen</a:t>
                      </a:r>
                      <a:endParaRPr lang="en-GB" sz="2400" dirty="0"/>
                    </a:p>
                  </a:txBody>
                  <a:tcPr/>
                </a:tc>
                <a:tc>
                  <a:txBody>
                    <a:bodyPr/>
                    <a:lstStyle/>
                    <a:p>
                      <a:r>
                        <a:rPr lang="en-GB" sz="2400" dirty="0" smtClean="0"/>
                        <a:t>5 The result could cause permanent disability or death</a:t>
                      </a:r>
                      <a:endParaRPr lang="en-GB" sz="2400" dirty="0"/>
                    </a:p>
                  </a:txBody>
                  <a:tcPr/>
                </a:tc>
              </a:tr>
            </a:tbl>
          </a:graphicData>
        </a:graphic>
      </p:graphicFrame>
    </p:spTree>
    <p:extLst>
      <p:ext uri="{BB962C8B-B14F-4D97-AF65-F5344CB8AC3E}">
        <p14:creationId xmlns:p14="http://schemas.microsoft.com/office/powerpoint/2010/main" val="2439495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Calculate </a:t>
            </a:r>
            <a:r>
              <a:rPr lang="en-GB" dirty="0" smtClean="0">
                <a:latin typeface="Comic Sans MS" pitchFamily="66" charset="0"/>
              </a:rPr>
              <a:t>the degree of </a:t>
            </a:r>
            <a:r>
              <a:rPr lang="en-GB" dirty="0" smtClean="0">
                <a:latin typeface="Comic Sans MS" pitchFamily="66" charset="0"/>
              </a:rPr>
              <a:t>risk </a:t>
            </a:r>
            <a:endParaRPr lang="en-GB" dirty="0">
              <a:latin typeface="Comic Sans MS" pitchFamily="66" charset="0"/>
            </a:endParaRPr>
          </a:p>
        </p:txBody>
      </p:sp>
      <p:sp>
        <p:nvSpPr>
          <p:cNvPr id="4" name="Content Placeholder 3"/>
          <p:cNvSpPr>
            <a:spLocks noGrp="1"/>
          </p:cNvSpPr>
          <p:nvPr>
            <p:ph idx="1"/>
          </p:nvPr>
        </p:nvSpPr>
        <p:spPr/>
        <p:txBody>
          <a:bodyPr/>
          <a:lstStyle/>
          <a:p>
            <a:r>
              <a:rPr lang="en-GB" dirty="0" smtClean="0">
                <a:latin typeface="Comic Sans MS" pitchFamily="66" charset="0"/>
              </a:rPr>
              <a:t>Work out  the degree of risk for the hazards you identified.</a:t>
            </a:r>
          </a:p>
          <a:p>
            <a:endParaRPr lang="en-GB" dirty="0">
              <a:latin typeface="Comic Sans MS" pitchFamily="66" charset="0"/>
            </a:endParaRPr>
          </a:p>
          <a:p>
            <a:r>
              <a:rPr lang="en-GB" dirty="0" err="1" smtClean="0">
                <a:latin typeface="Comic Sans MS" pitchFamily="66" charset="0"/>
              </a:rPr>
              <a:t>Eg</a:t>
            </a:r>
            <a:r>
              <a:rPr lang="en-GB" dirty="0" smtClean="0">
                <a:latin typeface="Comic Sans MS" pitchFamily="66" charset="0"/>
              </a:rPr>
              <a:t> Using stairs with crutches  </a:t>
            </a:r>
            <a:r>
              <a:rPr lang="en-GB" dirty="0">
                <a:latin typeface="Comic Sans MS" pitchFamily="66" charset="0"/>
              </a:rPr>
              <a:t>2</a:t>
            </a:r>
            <a:r>
              <a:rPr lang="en-GB" dirty="0" smtClean="0">
                <a:latin typeface="Comic Sans MS" pitchFamily="66" charset="0"/>
              </a:rPr>
              <a:t>x4 = 8</a:t>
            </a:r>
            <a:endParaRPr lang="en-GB" dirty="0">
              <a:latin typeface="Comic Sans MS" pitchFamily="66" charset="0"/>
            </a:endParaRPr>
          </a:p>
        </p:txBody>
      </p:sp>
      <p:pic>
        <p:nvPicPr>
          <p:cNvPr id="7171" name="Picture 3"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07537" y="2609850"/>
            <a:ext cx="1985671" cy="234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50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GB" dirty="0">
                <a:latin typeface="Comic Sans MS" pitchFamily="66" charset="0"/>
              </a:rPr>
              <a:t>Risk Assessment </a:t>
            </a:r>
            <a:r>
              <a:rPr lang="en-GB" dirty="0" smtClean="0">
                <a:latin typeface="Comic Sans MS" pitchFamily="66" charset="0"/>
              </a:rPr>
              <a:t>Step </a:t>
            </a:r>
            <a:r>
              <a:rPr lang="en-GB" dirty="0">
                <a:latin typeface="Comic Sans MS" pitchFamily="66" charset="0"/>
              </a:rPr>
              <a:t>4: </a:t>
            </a: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Reducing </a:t>
            </a:r>
            <a:r>
              <a:rPr lang="en-GB" dirty="0" smtClean="0">
                <a:latin typeface="Comic Sans MS" pitchFamily="66" charset="0"/>
              </a:rPr>
              <a:t>/Controlling Risk.</a:t>
            </a:r>
            <a:endParaRPr lang="en-GB" dirty="0" smtClean="0">
              <a:latin typeface="Comic Sans MS" pitchFamily="66" charset="0"/>
            </a:endParaRPr>
          </a:p>
        </p:txBody>
      </p:sp>
      <p:sp>
        <p:nvSpPr>
          <p:cNvPr id="7171" name="Rectangle 3"/>
          <p:cNvSpPr>
            <a:spLocks noGrp="1" noChangeArrowheads="1"/>
          </p:cNvSpPr>
          <p:nvPr>
            <p:ph idx="1"/>
          </p:nvPr>
        </p:nvSpPr>
        <p:spPr bwMode="auto"/>
        <p:txBody>
          <a:bodyPr wrap="square" numCol="1" anchor="t" anchorCtr="0" compatLnSpc="1">
            <a:prstTxWarp prst="textNoShape">
              <a:avLst/>
            </a:prstTxWarp>
            <a:normAutofit fontScale="70000" lnSpcReduction="20000"/>
          </a:bodyPr>
          <a:lstStyle/>
          <a:p>
            <a:pPr>
              <a:buFontTx/>
              <a:buNone/>
            </a:pPr>
            <a:r>
              <a:rPr lang="en-GB" sz="2600" b="1" dirty="0" smtClean="0">
                <a:latin typeface="Comic Sans MS" pitchFamily="66" charset="0"/>
              </a:rPr>
              <a:t>You’ve identified the risk</a:t>
            </a:r>
          </a:p>
          <a:p>
            <a:pPr>
              <a:buFontTx/>
              <a:buNone/>
            </a:pPr>
            <a:r>
              <a:rPr lang="en-GB" sz="2600" dirty="0" smtClean="0">
                <a:latin typeface="Comic Sans MS" pitchFamily="66" charset="0"/>
              </a:rPr>
              <a:t>  </a:t>
            </a:r>
            <a:r>
              <a:rPr lang="en-GB" sz="2600" dirty="0" smtClean="0">
                <a:solidFill>
                  <a:srgbClr val="FF0000"/>
                </a:solidFill>
                <a:latin typeface="Comic Sans MS" pitchFamily="66" charset="0"/>
              </a:rPr>
              <a:t>Spotting the chance of someone tripping over wires from a machine to the electricity </a:t>
            </a:r>
            <a:r>
              <a:rPr lang="en-GB" sz="2600" dirty="0" smtClean="0">
                <a:solidFill>
                  <a:srgbClr val="FF0000"/>
                </a:solidFill>
                <a:latin typeface="Comic Sans MS" pitchFamily="66" charset="0"/>
              </a:rPr>
              <a:t>socket</a:t>
            </a:r>
          </a:p>
          <a:p>
            <a:pPr>
              <a:buNone/>
            </a:pPr>
            <a:r>
              <a:rPr lang="en-GB" sz="2600" b="1" dirty="0">
                <a:latin typeface="Comic Sans MS" pitchFamily="66" charset="0"/>
              </a:rPr>
              <a:t>You’ve identified </a:t>
            </a:r>
            <a:r>
              <a:rPr lang="en-GB" sz="2600" b="1" dirty="0" smtClean="0">
                <a:latin typeface="Comic Sans MS" pitchFamily="66" charset="0"/>
              </a:rPr>
              <a:t>who might be at risk</a:t>
            </a:r>
            <a:endParaRPr lang="en-GB" sz="2600" b="1" dirty="0">
              <a:latin typeface="Comic Sans MS" pitchFamily="66" charset="0"/>
            </a:endParaRPr>
          </a:p>
          <a:p>
            <a:pPr>
              <a:buFont typeface="Arial" charset="0"/>
              <a:buNone/>
            </a:pPr>
            <a:r>
              <a:rPr lang="en-GB" sz="2600" dirty="0" smtClean="0">
                <a:solidFill>
                  <a:srgbClr val="FF0000"/>
                </a:solidFill>
                <a:latin typeface="Comic Sans MS" pitchFamily="66" charset="0"/>
              </a:rPr>
              <a:t>Anyone walking near the machine</a:t>
            </a:r>
          </a:p>
          <a:p>
            <a:pPr>
              <a:buFont typeface="Arial" charset="0"/>
              <a:buNone/>
            </a:pPr>
            <a:r>
              <a:rPr lang="en-GB" sz="2600" b="1" dirty="0" smtClean="0">
                <a:latin typeface="Comic Sans MS" pitchFamily="66" charset="0"/>
              </a:rPr>
              <a:t>You’ve calculated the risk</a:t>
            </a:r>
            <a:endParaRPr lang="en-GB" sz="2600" b="1" dirty="0" smtClean="0">
              <a:latin typeface="Comic Sans MS" pitchFamily="66" charset="0"/>
            </a:endParaRPr>
          </a:p>
          <a:p>
            <a:pPr>
              <a:buFontTx/>
              <a:buNone/>
            </a:pPr>
            <a:r>
              <a:rPr lang="en-GB" sz="2600" dirty="0" smtClean="0">
                <a:latin typeface="Comic Sans MS" pitchFamily="66" charset="0"/>
              </a:rPr>
              <a:t>  This means estimating the extent of the risk (low, moderate or high) and the likelihood of it happening. </a:t>
            </a:r>
          </a:p>
          <a:p>
            <a:pPr>
              <a:buFontTx/>
              <a:buNone/>
            </a:pPr>
            <a:r>
              <a:rPr lang="en-GB" sz="2600" dirty="0">
                <a:latin typeface="Comic Sans MS" pitchFamily="66" charset="0"/>
              </a:rPr>
              <a:t> </a:t>
            </a:r>
            <a:r>
              <a:rPr lang="en-GB" sz="2600" dirty="0" smtClean="0">
                <a:latin typeface="Comic Sans MS" pitchFamily="66" charset="0"/>
              </a:rPr>
              <a:t> </a:t>
            </a:r>
            <a:r>
              <a:rPr lang="en-GB" sz="2600" dirty="0" smtClean="0">
                <a:solidFill>
                  <a:srgbClr val="FF0000"/>
                </a:solidFill>
                <a:latin typeface="Comic Sans MS" pitchFamily="66" charset="0"/>
              </a:rPr>
              <a:t>It might be of a high risk that someone might trip over the wires</a:t>
            </a:r>
          </a:p>
          <a:p>
            <a:pPr>
              <a:buFontTx/>
              <a:buNone/>
            </a:pPr>
            <a:r>
              <a:rPr lang="en-GB" sz="2600" b="1" dirty="0" smtClean="0">
                <a:latin typeface="Comic Sans MS" pitchFamily="66" charset="0"/>
              </a:rPr>
              <a:t>You now need to control the risk</a:t>
            </a:r>
            <a:endParaRPr lang="en-GB" sz="2600" b="1" dirty="0">
              <a:latin typeface="Comic Sans MS" pitchFamily="66" charset="0"/>
            </a:endParaRPr>
          </a:p>
          <a:p>
            <a:pPr marL="0" indent="0">
              <a:buNone/>
            </a:pPr>
            <a:r>
              <a:rPr lang="en-GB" sz="2600" dirty="0" smtClean="0">
                <a:latin typeface="Comic Sans MS" pitchFamily="66" charset="0"/>
              </a:rPr>
              <a:t> This </a:t>
            </a:r>
            <a:r>
              <a:rPr lang="en-GB" sz="2600" dirty="0">
                <a:latin typeface="Comic Sans MS" pitchFamily="66" charset="0"/>
              </a:rPr>
              <a:t>means deciding what can be done to reduce the risk. </a:t>
            </a:r>
            <a:endParaRPr lang="en-GB" sz="2600" dirty="0" smtClean="0">
              <a:latin typeface="Comic Sans MS" pitchFamily="66" charset="0"/>
            </a:endParaRPr>
          </a:p>
          <a:p>
            <a:pPr marL="0" indent="0">
              <a:buNone/>
            </a:pPr>
            <a:r>
              <a:rPr lang="en-GB" sz="2600" dirty="0" smtClean="0">
                <a:solidFill>
                  <a:srgbClr val="00B050"/>
                </a:solidFill>
                <a:latin typeface="Comic Sans MS" pitchFamily="66" charset="0"/>
              </a:rPr>
              <a:t> Taping   the wires down </a:t>
            </a:r>
            <a:r>
              <a:rPr lang="en-GB" sz="2600" dirty="0">
                <a:solidFill>
                  <a:srgbClr val="00B050"/>
                </a:solidFill>
                <a:latin typeface="Comic Sans MS" pitchFamily="66" charset="0"/>
              </a:rPr>
              <a:t>to the floor </a:t>
            </a:r>
            <a:r>
              <a:rPr lang="en-GB" sz="2600" dirty="0" smtClean="0">
                <a:solidFill>
                  <a:srgbClr val="00B050"/>
                </a:solidFill>
                <a:latin typeface="Comic Sans MS" pitchFamily="66" charset="0"/>
              </a:rPr>
              <a:t>might </a:t>
            </a:r>
            <a:r>
              <a:rPr lang="en-GB" sz="2600" dirty="0">
                <a:solidFill>
                  <a:srgbClr val="00B050"/>
                </a:solidFill>
                <a:latin typeface="Comic Sans MS" pitchFamily="66" charset="0"/>
              </a:rPr>
              <a:t>reduce both the risk and </a:t>
            </a:r>
            <a:r>
              <a:rPr lang="en-GB" sz="2600" dirty="0" smtClean="0">
                <a:solidFill>
                  <a:srgbClr val="00B050"/>
                </a:solidFill>
                <a:latin typeface="Comic Sans MS" pitchFamily="66" charset="0"/>
              </a:rPr>
              <a:t>the</a:t>
            </a:r>
          </a:p>
          <a:p>
            <a:pPr marL="0" indent="0">
              <a:buNone/>
            </a:pPr>
            <a:r>
              <a:rPr lang="en-GB" sz="2600" dirty="0">
                <a:solidFill>
                  <a:srgbClr val="00B050"/>
                </a:solidFill>
                <a:latin typeface="Comic Sans MS" pitchFamily="66" charset="0"/>
              </a:rPr>
              <a:t> </a:t>
            </a:r>
            <a:r>
              <a:rPr lang="en-GB" sz="2600" dirty="0" smtClean="0">
                <a:solidFill>
                  <a:srgbClr val="00B050"/>
                </a:solidFill>
                <a:latin typeface="Comic Sans MS" pitchFamily="66" charset="0"/>
              </a:rPr>
              <a:t>likelihood </a:t>
            </a:r>
            <a:r>
              <a:rPr lang="en-GB" sz="2600" dirty="0">
                <a:solidFill>
                  <a:srgbClr val="00B050"/>
                </a:solidFill>
                <a:latin typeface="Comic Sans MS" pitchFamily="66" charset="0"/>
              </a:rPr>
              <a:t>of an accident happening </a:t>
            </a:r>
            <a:r>
              <a:rPr lang="en-GB" sz="2600" dirty="0" smtClean="0">
                <a:solidFill>
                  <a:srgbClr val="00B050"/>
                </a:solidFill>
                <a:latin typeface="Comic Sans MS" pitchFamily="66" charset="0"/>
              </a:rPr>
              <a:t>to low </a:t>
            </a:r>
            <a:r>
              <a:rPr lang="en-GB" sz="2600" dirty="0">
                <a:solidFill>
                  <a:srgbClr val="00B050"/>
                </a:solidFill>
                <a:latin typeface="Comic Sans MS" pitchFamily="66" charset="0"/>
              </a:rPr>
              <a:t>which is considered </a:t>
            </a:r>
            <a:r>
              <a:rPr lang="en-GB" sz="2600" dirty="0" smtClean="0">
                <a:solidFill>
                  <a:srgbClr val="00B050"/>
                </a:solidFill>
                <a:latin typeface="Comic Sans MS" pitchFamily="66" charset="0"/>
              </a:rPr>
              <a:t>more</a:t>
            </a:r>
          </a:p>
          <a:p>
            <a:pPr marL="0" indent="0">
              <a:buNone/>
            </a:pPr>
            <a:r>
              <a:rPr lang="en-GB" sz="2600" dirty="0" smtClean="0">
                <a:solidFill>
                  <a:srgbClr val="00B050"/>
                </a:solidFill>
                <a:latin typeface="Comic Sans MS" pitchFamily="66" charset="0"/>
              </a:rPr>
              <a:t> acceptable.</a:t>
            </a:r>
          </a:p>
          <a:p>
            <a:endParaRPr lang="en-GB" sz="2400" dirty="0" smtClean="0">
              <a:latin typeface="Comic Sans MS" pitchFamily="66" charset="0"/>
            </a:endParaRPr>
          </a:p>
          <a:p>
            <a:endParaRPr lang="en-GB" dirty="0" smtClean="0">
              <a:latin typeface="Comic Sans MS" pitchFamily="66" charset="0"/>
            </a:endParaRPr>
          </a:p>
          <a:p>
            <a:endParaRPr lang="en-GB" dirty="0" smtClean="0">
              <a:latin typeface="Comic Sans MS" pitchFamily="66" charset="0"/>
            </a:endParaRPr>
          </a:p>
        </p:txBody>
      </p:sp>
      <p:pic>
        <p:nvPicPr>
          <p:cNvPr id="1026" name="Picture 2" descr="c:\tempie\Content.IE5\8301GZOV\MC9000182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0597" y="324764"/>
            <a:ext cx="1867205" cy="1826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21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1">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71">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171">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17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What </a:t>
            </a:r>
            <a:r>
              <a:rPr lang="en-GB" dirty="0" smtClean="0">
                <a:latin typeface="Comic Sans MS" pitchFamily="66" charset="0"/>
              </a:rPr>
              <a:t>controls can we put in to reduce the risk?</a:t>
            </a:r>
            <a:endParaRPr lang="en-GB" dirty="0">
              <a:latin typeface="Comic Sans MS" pitchFamily="66" charset="0"/>
            </a:endParaRPr>
          </a:p>
        </p:txBody>
      </p:sp>
      <p:sp>
        <p:nvSpPr>
          <p:cNvPr id="3" name="Content Placeholder 2"/>
          <p:cNvSpPr>
            <a:spLocks noGrp="1"/>
          </p:cNvSpPr>
          <p:nvPr>
            <p:ph idx="1"/>
          </p:nvPr>
        </p:nvSpPr>
        <p:spPr/>
        <p:txBody>
          <a:bodyPr/>
          <a:lstStyle/>
          <a:p>
            <a:r>
              <a:rPr lang="en-GB" sz="3200" dirty="0" smtClean="0">
                <a:latin typeface="Comic Sans MS" pitchFamily="66" charset="0"/>
              </a:rPr>
              <a:t>Identify the controls for each of the risks you identified </a:t>
            </a:r>
          </a:p>
          <a:p>
            <a:pPr marL="0" indent="0">
              <a:buNone/>
            </a:pPr>
            <a:endParaRPr lang="en-GB" sz="3200" dirty="0">
              <a:latin typeface="Comic Sans MS" pitchFamily="66" charset="0"/>
            </a:endParaRPr>
          </a:p>
          <a:p>
            <a:r>
              <a:rPr lang="en-GB" dirty="0" err="1" smtClean="0">
                <a:latin typeface="Comic Sans MS" pitchFamily="66" charset="0"/>
              </a:rPr>
              <a:t>Eg</a:t>
            </a:r>
            <a:r>
              <a:rPr lang="en-GB" dirty="0" smtClean="0">
                <a:latin typeface="Comic Sans MS" pitchFamily="66" charset="0"/>
              </a:rPr>
              <a:t> risk of fall down stairs when using crutches – student to use the lift when accessing first floor.</a:t>
            </a:r>
            <a:endParaRPr lang="en-GB" dirty="0">
              <a:latin typeface="Comic Sans MS" pitchFamily="66" charset="0"/>
            </a:endParaRPr>
          </a:p>
        </p:txBody>
      </p:sp>
      <p:pic>
        <p:nvPicPr>
          <p:cNvPr id="8194" name="Picture 2"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2687" y="4422775"/>
            <a:ext cx="1520825" cy="179705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tempie\Content.IE5\0PVO0IT8\MC9004418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87925" y="4422775"/>
            <a:ext cx="217805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tempie\Content.IE5\3FMBXI04\MC90021786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91116" y="4625950"/>
            <a:ext cx="1801368" cy="154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003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The produced risk assessment should:</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sz="3600" dirty="0" smtClean="0">
                <a:latin typeface="Comic Sans MS" panose="030F0702030302020204" pitchFamily="66" charset="0"/>
              </a:rPr>
              <a:t>Clearly identify the potential hazards and risks to the health &amp; safety of all people in the setting.</a:t>
            </a:r>
          </a:p>
          <a:p>
            <a:r>
              <a:rPr lang="en-GB" sz="3600" dirty="0" smtClean="0">
                <a:latin typeface="Comic Sans MS" panose="030F0702030302020204" pitchFamily="66" charset="0"/>
              </a:rPr>
              <a:t>Clearly identify any preventive and protective measures that are needed to minimise risk and improve health &amp; safety.</a:t>
            </a:r>
            <a:endParaRPr lang="en-GB" sz="3600" dirty="0">
              <a:latin typeface="Comic Sans MS" panose="030F0702030302020204" pitchFamily="66" charset="0"/>
            </a:endParaRPr>
          </a:p>
        </p:txBody>
      </p:sp>
      <p:pic>
        <p:nvPicPr>
          <p:cNvPr id="2050" name="Picture 2" descr="c:\tempie\Content.IE5\WCIU9SQ4\MM900283618[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020299" y="4636293"/>
            <a:ext cx="1906137" cy="199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99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Risk Assessment</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r>
              <a:rPr lang="en-GB" dirty="0" smtClean="0">
                <a:latin typeface="Comic Sans MS" panose="030F0702030302020204" pitchFamily="66" charset="0"/>
              </a:rPr>
              <a:t>L03 Be able to implement a risk assessment</a:t>
            </a:r>
            <a:endParaRPr lang="en-GB" dirty="0">
              <a:latin typeface="Comic Sans MS" panose="030F0702030302020204" pitchFamily="66" charset="0"/>
            </a:endParaRPr>
          </a:p>
        </p:txBody>
      </p:sp>
      <p:pic>
        <p:nvPicPr>
          <p:cNvPr id="1026" name="Picture 2" descr="c:\tempie\Content.IE5\PK2KVDLK\MP90043928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96399" y="4829175"/>
            <a:ext cx="2200275" cy="1466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tempie\Content.IE5\0PVO0IT8\MC9102173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320" y="4649435"/>
            <a:ext cx="1875130" cy="1468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4975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Task: Fill in your risk assessment form</a:t>
            </a:r>
            <a:endParaRPr lang="en-GB" dirty="0">
              <a:latin typeface="Comic Sans MS" pitchFamily="66" charset="0"/>
            </a:endParaRPr>
          </a:p>
        </p:txBody>
      </p:sp>
      <p:sp>
        <p:nvSpPr>
          <p:cNvPr id="3" name="Content Placeholder 2"/>
          <p:cNvSpPr>
            <a:spLocks noGrp="1"/>
          </p:cNvSpPr>
          <p:nvPr>
            <p:ph idx="1"/>
          </p:nvPr>
        </p:nvSpPr>
        <p:spPr/>
        <p:txBody>
          <a:bodyPr/>
          <a:lstStyle/>
          <a:p>
            <a:endParaRPr lang="en-GB" dirty="0"/>
          </a:p>
        </p:txBody>
      </p:sp>
      <p:pic>
        <p:nvPicPr>
          <p:cNvPr id="3074" name="Picture 2" descr="c:\tempie\Content.IE5\O26WVGNT\MC90044191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2862" y="2552700"/>
            <a:ext cx="3300842" cy="2128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040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Well done your student should be able to return to college</a:t>
            </a:r>
            <a:endParaRPr lang="en-GB" dirty="0">
              <a:latin typeface="Comic Sans MS" pitchFamily="66" charset="0"/>
            </a:endParaRPr>
          </a:p>
        </p:txBody>
      </p:sp>
      <p:sp>
        <p:nvSpPr>
          <p:cNvPr id="3" name="Content Placeholder 2"/>
          <p:cNvSpPr>
            <a:spLocks noGrp="1"/>
          </p:cNvSpPr>
          <p:nvPr>
            <p:ph idx="1"/>
          </p:nvPr>
        </p:nvSpPr>
        <p:spPr>
          <a:xfrm>
            <a:off x="1123950" y="1675398"/>
            <a:ext cx="9367587" cy="3313697"/>
          </a:xfrm>
        </p:spPr>
        <p:txBody>
          <a:bodyPr/>
          <a:lstStyle/>
          <a:p>
            <a:endParaRPr lang="en-GB"/>
          </a:p>
        </p:txBody>
      </p:sp>
      <p:pic>
        <p:nvPicPr>
          <p:cNvPr id="4098" name="Picture 2" descr="c:\tempie\Content.IE5\29C2REHA\MM900283638[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85924" y="1847850"/>
            <a:ext cx="3022934" cy="314124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tempie\Content.IE5\29C2REHA\MC90044132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950" y="2057400"/>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38200" y="5376038"/>
            <a:ext cx="10375232" cy="923330"/>
          </a:xfrm>
          <a:prstGeom prst="rect">
            <a:avLst/>
          </a:prstGeom>
          <a:noFill/>
        </p:spPr>
        <p:txBody>
          <a:bodyPr wrap="square" rtlCol="0">
            <a:spAutoFit/>
          </a:bodyPr>
          <a:lstStyle/>
          <a:p>
            <a:pPr algn="ctr"/>
            <a:r>
              <a:rPr lang="en-GB" sz="5400" u="sng" dirty="0" smtClean="0">
                <a:solidFill>
                  <a:srgbClr val="FF0000"/>
                </a:solidFill>
                <a:latin typeface="Comic Sans MS" panose="030F0702030302020204" pitchFamily="66" charset="0"/>
              </a:rPr>
              <a:t>BUT</a:t>
            </a:r>
            <a:r>
              <a:rPr lang="en-GB" sz="5400" dirty="0" smtClean="0">
                <a:solidFill>
                  <a:srgbClr val="FF0000"/>
                </a:solidFill>
                <a:latin typeface="Comic Sans MS" panose="030F0702030302020204" pitchFamily="66" charset="0"/>
              </a:rPr>
              <a:t> One final thing!</a:t>
            </a:r>
            <a:endParaRPr lang="en-GB" sz="5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870699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Risk Assessment Step </a:t>
            </a:r>
            <a:r>
              <a:rPr lang="en-GB" dirty="0" smtClean="0">
                <a:latin typeface="Comic Sans MS" pitchFamily="66" charset="0"/>
              </a:rPr>
              <a:t>5: </a:t>
            </a:r>
            <a:r>
              <a:rPr lang="en-GB" dirty="0">
                <a:latin typeface="Comic Sans MS" pitchFamily="66" charset="0"/>
              </a:rPr>
              <a:t/>
            </a:r>
            <a:br>
              <a:rPr lang="en-GB" dirty="0">
                <a:latin typeface="Comic Sans MS" pitchFamily="66" charset="0"/>
              </a:rPr>
            </a:br>
            <a:r>
              <a:rPr lang="en-GB" dirty="0" smtClean="0">
                <a:latin typeface="Comic Sans MS" pitchFamily="66" charset="0"/>
              </a:rPr>
              <a:t>Assessing and Reviewing</a:t>
            </a:r>
            <a:endParaRPr lang="en-GB" dirty="0"/>
          </a:p>
        </p:txBody>
      </p:sp>
      <p:sp>
        <p:nvSpPr>
          <p:cNvPr id="3" name="Content Placeholder 2"/>
          <p:cNvSpPr>
            <a:spLocks noGrp="1"/>
          </p:cNvSpPr>
          <p:nvPr>
            <p:ph idx="1"/>
          </p:nvPr>
        </p:nvSpPr>
        <p:spPr/>
        <p:txBody>
          <a:bodyPr/>
          <a:lstStyle/>
          <a:p>
            <a:endParaRPr lang="en-GB" dirty="0" smtClean="0"/>
          </a:p>
          <a:p>
            <a:pPr marL="0" indent="0">
              <a:buNone/>
            </a:pPr>
            <a:r>
              <a:rPr lang="en-GB" sz="4400" dirty="0" smtClean="0">
                <a:latin typeface="Comic Sans MS" panose="030F0702030302020204" pitchFamily="66" charset="0"/>
              </a:rPr>
              <a:t>When are you going to review the effectiveness of your risk assessment?</a:t>
            </a:r>
            <a:endParaRPr lang="en-GB" sz="44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0675" y="4383505"/>
            <a:ext cx="2143125" cy="2133600"/>
          </a:xfrm>
          <a:prstGeom prst="rect">
            <a:avLst/>
          </a:prstGeom>
        </p:spPr>
      </p:pic>
    </p:spTree>
    <p:extLst>
      <p:ext uri="{BB962C8B-B14F-4D97-AF65-F5344CB8AC3E}">
        <p14:creationId xmlns:p14="http://schemas.microsoft.com/office/powerpoint/2010/main" val="341267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Definition of Risk assessment</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A process that aims to identify potential risks to the health safety and security of all people at a specified location.</a:t>
            </a:r>
          </a:p>
          <a:p>
            <a:endParaRPr lang="en-GB" dirty="0">
              <a:latin typeface="Comic Sans MS" panose="030F0702030302020204"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a:p>
            <a:r>
              <a:rPr lang="en-GB" dirty="0">
                <a:latin typeface="Comic Sans MS" panose="030F0702030302020204" pitchFamily="66" charset="0"/>
                <a:hlinkClick r:id="rId2"/>
              </a:rPr>
              <a:t>https://www.youtube.com/watch?v=fY6KGN72d7Q</a:t>
            </a:r>
            <a:endParaRPr lang="en-GB" dirty="0">
              <a:latin typeface="Comic Sans MS" panose="030F0702030302020204" pitchFamily="66" charset="0"/>
            </a:endParaRPr>
          </a:p>
        </p:txBody>
      </p:sp>
      <p:pic>
        <p:nvPicPr>
          <p:cNvPr id="2050" name="Picture 2" descr="c:\tempie\Content.IE5\LGGTS7PN\MC9004419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96412" y="3181350"/>
            <a:ext cx="17430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89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Why should we carry out risk assessment?</a:t>
            </a:r>
            <a:endParaRPr lang="en-GB" dirty="0">
              <a:latin typeface="Comic Sans MS" panose="030F0702030302020204" pitchFamily="66" charset="0"/>
            </a:endParaRPr>
          </a:p>
        </p:txBody>
      </p:sp>
      <p:sp>
        <p:nvSpPr>
          <p:cNvPr id="3" name="Content Placeholder 2"/>
          <p:cNvSpPr>
            <a:spLocks noGrp="1"/>
          </p:cNvSpPr>
          <p:nvPr>
            <p:ph idx="1"/>
          </p:nvPr>
        </p:nvSpPr>
        <p:spPr/>
        <p:txBody>
          <a:bodyPr>
            <a:noAutofit/>
          </a:bodyPr>
          <a:lstStyle/>
          <a:p>
            <a:pPr marL="0" indent="0">
              <a:buNone/>
            </a:pPr>
            <a:r>
              <a:rPr lang="en-GB" sz="2000" b="1" dirty="0" smtClean="0">
                <a:latin typeface="Comic Sans MS" panose="030F0702030302020204" pitchFamily="66" charset="0"/>
              </a:rPr>
              <a:t>1. Legal requirement </a:t>
            </a:r>
          </a:p>
          <a:p>
            <a:pPr marL="0" indent="0">
              <a:buNone/>
            </a:pPr>
            <a:r>
              <a:rPr lang="en-GB" sz="2000" dirty="0">
                <a:latin typeface="Comic Sans MS" panose="030F0702030302020204" pitchFamily="66" charset="0"/>
              </a:rPr>
              <a:t> </a:t>
            </a:r>
            <a:r>
              <a:rPr lang="en-GB" sz="2000" dirty="0" smtClean="0">
                <a:latin typeface="Comic Sans MS" panose="030F0702030302020204" pitchFamily="66" charset="0"/>
              </a:rPr>
              <a:t>      Management of Health &amp; Safety at Work Regulations (1999)</a:t>
            </a:r>
            <a:r>
              <a:rPr lang="en-GB" sz="2000" dirty="0">
                <a:latin typeface="Comic Sans MS" panose="030F0702030302020204" pitchFamily="66" charset="0"/>
              </a:rPr>
              <a:t> </a:t>
            </a:r>
            <a:endParaRPr lang="en-GB" sz="2000" dirty="0" smtClean="0">
              <a:latin typeface="Comic Sans MS" panose="030F0702030302020204" pitchFamily="66" charset="0"/>
            </a:endParaRPr>
          </a:p>
          <a:p>
            <a:r>
              <a:rPr lang="en-GB" sz="2000" dirty="0" smtClean="0">
                <a:latin typeface="Comic Sans MS" panose="030F0702030302020204" pitchFamily="66" charset="0"/>
              </a:rPr>
              <a:t>Health and Safety inspectors visiting workplaces will want to know how employers are managing safety and health. If they investigate an accident, they will scrutinise the risk assessment and safety statement, and the procedures and work practices in use. </a:t>
            </a:r>
          </a:p>
          <a:p>
            <a:pPr marL="0" indent="0">
              <a:buNone/>
            </a:pPr>
            <a:r>
              <a:rPr lang="en-GB" sz="2000" b="1" dirty="0" smtClean="0">
                <a:latin typeface="Comic Sans MS" panose="030F0702030302020204" pitchFamily="66" charset="0"/>
              </a:rPr>
              <a:t>2. Financial </a:t>
            </a:r>
            <a:r>
              <a:rPr lang="en-GB" sz="2000" b="1" dirty="0">
                <a:latin typeface="Comic Sans MS" panose="030F0702030302020204" pitchFamily="66" charset="0"/>
              </a:rPr>
              <a:t>reasons</a:t>
            </a:r>
          </a:p>
          <a:p>
            <a:r>
              <a:rPr lang="en-GB" sz="2000" dirty="0" smtClean="0">
                <a:latin typeface="Comic Sans MS" panose="030F0702030302020204" pitchFamily="66" charset="0"/>
              </a:rPr>
              <a:t>Accidents </a:t>
            </a:r>
            <a:r>
              <a:rPr lang="en-GB" sz="2000" dirty="0">
                <a:latin typeface="Comic Sans MS" panose="030F0702030302020204" pitchFamily="66" charset="0"/>
              </a:rPr>
              <a:t>and ill-health inflict significant costs, often hidden </a:t>
            </a:r>
            <a:r>
              <a:rPr lang="en-GB" sz="2000" dirty="0" smtClean="0">
                <a:latin typeface="Comic Sans MS" panose="030F0702030302020204" pitchFamily="66" charset="0"/>
              </a:rPr>
              <a:t>and underestimated.</a:t>
            </a:r>
            <a:r>
              <a:rPr lang="en-GB" sz="2000" dirty="0">
                <a:latin typeface="Comic Sans MS" panose="030F0702030302020204" pitchFamily="66" charset="0"/>
              </a:rPr>
              <a:t> </a:t>
            </a:r>
            <a:endParaRPr lang="en-GB" sz="2000" dirty="0" smtClean="0">
              <a:latin typeface="Comic Sans MS" panose="030F0702030302020204" pitchFamily="66" charset="0"/>
            </a:endParaRPr>
          </a:p>
          <a:p>
            <a:pPr marL="0" indent="0">
              <a:buNone/>
            </a:pPr>
            <a:r>
              <a:rPr lang="en-GB" sz="2000" b="1" dirty="0" smtClean="0">
                <a:latin typeface="Comic Sans MS" panose="030F0702030302020204" pitchFamily="66" charset="0"/>
              </a:rPr>
              <a:t>3. </a:t>
            </a:r>
            <a:r>
              <a:rPr lang="en-GB" sz="2000" b="1" dirty="0">
                <a:latin typeface="Comic Sans MS" panose="030F0702030302020204" pitchFamily="66" charset="0"/>
              </a:rPr>
              <a:t>Moral and ethical reasons</a:t>
            </a:r>
          </a:p>
          <a:p>
            <a:r>
              <a:rPr lang="en-GB" sz="2000" dirty="0">
                <a:latin typeface="Comic Sans MS" panose="030F0702030302020204" pitchFamily="66" charset="0"/>
              </a:rPr>
              <a:t>The process of carrying out a risk assessment, </a:t>
            </a:r>
            <a:r>
              <a:rPr lang="en-GB" sz="2000" dirty="0" smtClean="0">
                <a:latin typeface="Comic Sans MS" panose="030F0702030302020204" pitchFamily="66" charset="0"/>
              </a:rPr>
              <a:t> </a:t>
            </a:r>
            <a:r>
              <a:rPr lang="en-GB" sz="2000" dirty="0">
                <a:latin typeface="Comic Sans MS" panose="030F0702030302020204" pitchFamily="66" charset="0"/>
              </a:rPr>
              <a:t>will help </a:t>
            </a:r>
            <a:r>
              <a:rPr lang="en-GB" sz="2000" dirty="0" smtClean="0">
                <a:latin typeface="Comic Sans MS" panose="030F0702030302020204" pitchFamily="66" charset="0"/>
              </a:rPr>
              <a:t>prevent </a:t>
            </a:r>
            <a:r>
              <a:rPr lang="en-GB" sz="2000" dirty="0">
                <a:latin typeface="Comic Sans MS" panose="030F0702030302020204" pitchFamily="66" charset="0"/>
              </a:rPr>
              <a:t>injuries and </a:t>
            </a:r>
            <a:r>
              <a:rPr lang="en-GB" sz="2000" dirty="0" smtClean="0">
                <a:latin typeface="Comic Sans MS" panose="030F0702030302020204" pitchFamily="66" charset="0"/>
              </a:rPr>
              <a:t>ill health </a:t>
            </a:r>
            <a:r>
              <a:rPr lang="en-GB" sz="2000" dirty="0">
                <a:latin typeface="Comic Sans MS" panose="030F0702030302020204" pitchFamily="66" charset="0"/>
              </a:rPr>
              <a:t>at work. Employers are ethically bound to do all they can to ensure </a:t>
            </a:r>
            <a:r>
              <a:rPr lang="en-GB" sz="2000" dirty="0" smtClean="0">
                <a:latin typeface="Comic Sans MS" panose="030F0702030302020204" pitchFamily="66" charset="0"/>
              </a:rPr>
              <a:t>employees and those using the facility do not </a:t>
            </a:r>
            <a:r>
              <a:rPr lang="en-GB" sz="2000" dirty="0">
                <a:latin typeface="Comic Sans MS" panose="030F0702030302020204" pitchFamily="66" charset="0"/>
              </a:rPr>
              <a:t>suffer illness, a serious accident or death.</a:t>
            </a:r>
          </a:p>
          <a:p>
            <a:pPr marL="0" indent="0">
              <a:buNone/>
            </a:pPr>
            <a:endParaRPr lang="en-GB" sz="1400" dirty="0">
              <a:latin typeface="Comic Sans MS" panose="030F0702030302020204" pitchFamily="66" charset="0"/>
            </a:endParaRPr>
          </a:p>
        </p:txBody>
      </p:sp>
      <p:pic>
        <p:nvPicPr>
          <p:cNvPr id="4098" name="Picture 2" descr="c:\tempie\Content.IE5\0PVO0IT8\MC9003392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28607" y="479450"/>
            <a:ext cx="907085" cy="90799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tempie\Content.IE5\3FMBXI04\MC90043984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35692" y="933449"/>
            <a:ext cx="2070100" cy="130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989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Research Tasks  </a:t>
            </a:r>
            <a:endParaRPr lang="en-GB" dirty="0">
              <a:latin typeface="Comic Sans MS" panose="030F0702030302020204" pitchFamily="66" charset="0"/>
            </a:endParaRPr>
          </a:p>
        </p:txBody>
      </p:sp>
      <p:sp>
        <p:nvSpPr>
          <p:cNvPr id="7" name="Content Placeholder 6"/>
          <p:cNvSpPr>
            <a:spLocks noGrp="1"/>
          </p:cNvSpPr>
          <p:nvPr>
            <p:ph idx="1"/>
          </p:nvPr>
        </p:nvSpPr>
        <p:spPr/>
        <p:txBody>
          <a:bodyPr>
            <a:normAutofit fontScale="85000" lnSpcReduction="20000"/>
          </a:bodyPr>
          <a:lstStyle/>
          <a:p>
            <a:pPr marL="0" indent="0">
              <a:buNone/>
            </a:pPr>
            <a:r>
              <a:rPr lang="en-GB" dirty="0" smtClean="0">
                <a:latin typeface="Comic Sans MS" panose="030F0702030302020204" pitchFamily="66" charset="0"/>
              </a:rPr>
              <a:t>Use the </a:t>
            </a:r>
            <a:r>
              <a:rPr lang="en-GB" dirty="0" smtClean="0">
                <a:latin typeface="Comic Sans MS" panose="030F0702030302020204" pitchFamily="66" charset="0"/>
              </a:rPr>
              <a:t>following website</a:t>
            </a:r>
          </a:p>
          <a:p>
            <a:pPr marL="0" indent="0">
              <a:buNone/>
            </a:pPr>
            <a:r>
              <a:rPr lang="en-GB" dirty="0" smtClean="0">
                <a:latin typeface="Comic Sans MS" panose="030F0702030302020204" pitchFamily="66" charset="0"/>
              </a:rPr>
              <a:t> </a:t>
            </a:r>
            <a:r>
              <a:rPr lang="en-GB" i="1" dirty="0">
                <a:latin typeface="Comic Sans MS" panose="030F0702030302020204" pitchFamily="66" charset="0"/>
                <a:hlinkClick r:id="rId2"/>
              </a:rPr>
              <a:t>http://www.hse.gov.uk/risk/index.htm</a:t>
            </a:r>
            <a:endParaRPr lang="en-GB" i="1" dirty="0">
              <a:latin typeface="Comic Sans MS" panose="030F0702030302020204" pitchFamily="66" charset="0"/>
            </a:endParaRPr>
          </a:p>
          <a:p>
            <a:pPr marL="514350" indent="-514350">
              <a:buFont typeface="+mj-lt"/>
              <a:buAutoNum type="arabicPeriod"/>
            </a:pPr>
            <a:r>
              <a:rPr lang="en-GB" dirty="0" smtClean="0">
                <a:latin typeface="Comic Sans MS" panose="030F0702030302020204" pitchFamily="66" charset="0"/>
              </a:rPr>
              <a:t>Fi</a:t>
            </a:r>
            <a:r>
              <a:rPr lang="en-GB" dirty="0" smtClean="0">
                <a:latin typeface="Comic Sans MS" panose="030F0702030302020204" pitchFamily="66" charset="0"/>
              </a:rPr>
              <a:t>nd out </a:t>
            </a:r>
            <a:r>
              <a:rPr lang="en-GB" dirty="0" smtClean="0">
                <a:latin typeface="Comic Sans MS" panose="030F0702030302020204" pitchFamily="66" charset="0"/>
              </a:rPr>
              <a:t>more about risk assessment by reading the different sections.</a:t>
            </a:r>
          </a:p>
          <a:p>
            <a:pPr marL="514350" indent="-514350">
              <a:buFont typeface="+mj-lt"/>
              <a:buAutoNum type="arabicPeriod"/>
            </a:pPr>
            <a:r>
              <a:rPr lang="en-GB" dirty="0" smtClean="0">
                <a:latin typeface="Comic Sans MS" panose="030F0702030302020204" pitchFamily="66" charset="0"/>
              </a:rPr>
              <a:t>Click on </a:t>
            </a:r>
            <a:r>
              <a:rPr lang="en-GB" dirty="0" smtClean="0">
                <a:solidFill>
                  <a:srgbClr val="FF0000"/>
                </a:solidFill>
                <a:latin typeface="Comic Sans MS" panose="030F0702030302020204" pitchFamily="66" charset="0"/>
              </a:rPr>
              <a:t>Controlling Risks </a:t>
            </a:r>
            <a:r>
              <a:rPr lang="en-GB" dirty="0" smtClean="0">
                <a:latin typeface="Comic Sans MS" panose="030F0702030302020204" pitchFamily="66" charset="0"/>
              </a:rPr>
              <a:t>from this page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I</a:t>
            </a:r>
            <a:r>
              <a:rPr lang="en-GB" dirty="0" smtClean="0">
                <a:latin typeface="Comic Sans MS" panose="030F0702030302020204" pitchFamily="66" charset="0"/>
              </a:rPr>
              <a:t>dentify </a:t>
            </a:r>
            <a:r>
              <a:rPr lang="en-GB" dirty="0" smtClean="0">
                <a:latin typeface="Comic Sans MS" panose="030F0702030302020204" pitchFamily="66" charset="0"/>
              </a:rPr>
              <a:t>the 5 stages of risk assessment, the key questions that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smtClean="0">
                <a:latin typeface="Comic Sans MS" panose="030F0702030302020204" pitchFamily="66" charset="0"/>
              </a:rPr>
              <a:t>should </a:t>
            </a:r>
            <a:r>
              <a:rPr lang="en-GB" dirty="0" smtClean="0">
                <a:latin typeface="Comic Sans MS" panose="030F0702030302020204" pitchFamily="66" charset="0"/>
              </a:rPr>
              <a:t>be asked and the purpose of that stage.</a:t>
            </a:r>
            <a:r>
              <a:rPr lang="en-GB" dirty="0" smtClean="0">
                <a:hlinkClick r:id="rId3"/>
              </a:rPr>
              <a:t> </a:t>
            </a:r>
          </a:p>
          <a:p>
            <a:pPr marL="0" indent="0">
              <a:buNone/>
            </a:pPr>
            <a:r>
              <a:rPr lang="en-GB" i="1" dirty="0" smtClean="0">
                <a:latin typeface="Comic Sans MS" panose="030F0702030302020204" pitchFamily="66" charset="0"/>
              </a:rPr>
              <a:t>      </a:t>
            </a:r>
            <a:r>
              <a:rPr lang="en-GB" i="1" dirty="0" smtClean="0">
                <a:solidFill>
                  <a:srgbClr val="00B050"/>
                </a:solidFill>
                <a:latin typeface="Comic Sans MS" panose="030F0702030302020204" pitchFamily="66" charset="0"/>
              </a:rPr>
              <a:t>Make </a:t>
            </a:r>
            <a:r>
              <a:rPr lang="en-GB" i="1" dirty="0" smtClean="0">
                <a:solidFill>
                  <a:srgbClr val="00B050"/>
                </a:solidFill>
                <a:latin typeface="Comic Sans MS" panose="030F0702030302020204" pitchFamily="66" charset="0"/>
              </a:rPr>
              <a:t>a set of notes to help your understanding</a:t>
            </a:r>
          </a:p>
          <a:p>
            <a:pPr marL="514350" indent="-514350">
              <a:buAutoNum type="arabicPeriod" startAt="3"/>
            </a:pPr>
            <a:r>
              <a:rPr lang="en-GB" dirty="0" smtClean="0">
                <a:latin typeface="Comic Sans MS" panose="030F0702030302020204" pitchFamily="66" charset="0"/>
              </a:rPr>
              <a:t>Find </a:t>
            </a:r>
            <a:r>
              <a:rPr lang="en-GB" dirty="0" smtClean="0">
                <a:latin typeface="Comic Sans MS" panose="030F0702030302020204" pitchFamily="66" charset="0"/>
              </a:rPr>
              <a:t>the frequently asked questions about risk assessment and read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smtClean="0">
                <a:latin typeface="Comic Sans MS" panose="030F0702030302020204" pitchFamily="66" charset="0"/>
              </a:rPr>
              <a:t>the </a:t>
            </a:r>
            <a:r>
              <a:rPr lang="en-GB" dirty="0" smtClean="0">
                <a:latin typeface="Comic Sans MS" panose="030F0702030302020204" pitchFamily="66" charset="0"/>
              </a:rPr>
              <a:t>responses. </a:t>
            </a:r>
          </a:p>
          <a:p>
            <a:pPr marL="0" indent="0">
              <a:buNone/>
            </a:pPr>
            <a:r>
              <a:rPr lang="en-GB" i="1" dirty="0" smtClean="0">
                <a:latin typeface="Comic Sans MS" panose="030F0702030302020204" pitchFamily="66" charset="0"/>
              </a:rPr>
              <a:t>      </a:t>
            </a:r>
            <a:r>
              <a:rPr lang="en-GB" i="1" dirty="0" smtClean="0">
                <a:solidFill>
                  <a:srgbClr val="00B050"/>
                </a:solidFill>
                <a:latin typeface="Comic Sans MS" panose="030F0702030302020204" pitchFamily="66" charset="0"/>
              </a:rPr>
              <a:t>Make </a:t>
            </a:r>
            <a:r>
              <a:rPr lang="en-GB" i="1" dirty="0" smtClean="0">
                <a:solidFill>
                  <a:srgbClr val="00B050"/>
                </a:solidFill>
                <a:latin typeface="Comic Sans MS" panose="030F0702030302020204" pitchFamily="66" charset="0"/>
              </a:rPr>
              <a:t>your own set of notes from these</a:t>
            </a:r>
            <a:endParaRPr lang="en-GB" i="1" dirty="0">
              <a:solidFill>
                <a:srgbClr val="00B050"/>
              </a:solidFill>
              <a:latin typeface="Comic Sans MS" panose="030F0702030302020204" pitchFamily="66"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68084" y="162718"/>
            <a:ext cx="1816100" cy="1730375"/>
          </a:xfrm>
          <a:prstGeom prst="rect">
            <a:avLst/>
          </a:prstGeom>
        </p:spPr>
      </p:pic>
    </p:spTree>
    <p:extLst>
      <p:ext uri="{BB962C8B-B14F-4D97-AF65-F5344CB8AC3E}">
        <p14:creationId xmlns:p14="http://schemas.microsoft.com/office/powerpoint/2010/main" val="2243048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Key terms used in Risk assessment</a:t>
            </a:r>
            <a:endParaRPr lang="en-GB" dirty="0">
              <a:latin typeface="Comic Sans MS" pitchFamily="66" charset="0"/>
            </a:endParaRPr>
          </a:p>
        </p:txBody>
      </p:sp>
      <p:sp>
        <p:nvSpPr>
          <p:cNvPr id="3" name="Content Placeholder 2"/>
          <p:cNvSpPr>
            <a:spLocks noGrp="1"/>
          </p:cNvSpPr>
          <p:nvPr>
            <p:ph idx="1"/>
          </p:nvPr>
        </p:nvSpPr>
        <p:spPr/>
        <p:txBody>
          <a:bodyPr/>
          <a:lstStyle/>
          <a:p>
            <a:r>
              <a:rPr lang="en-GB" b="1" dirty="0" smtClean="0">
                <a:solidFill>
                  <a:srgbClr val="FF0000"/>
                </a:solidFill>
                <a:latin typeface="Comic Sans MS" pitchFamily="66" charset="0"/>
              </a:rPr>
              <a:t>Hazard</a:t>
            </a:r>
            <a:r>
              <a:rPr lang="en-GB" b="1" dirty="0" smtClean="0">
                <a:latin typeface="Comic Sans MS" pitchFamily="66" charset="0"/>
              </a:rPr>
              <a:t>  - </a:t>
            </a:r>
            <a:r>
              <a:rPr lang="en-GB" dirty="0" smtClean="0">
                <a:latin typeface="Comic Sans MS" pitchFamily="66" charset="0"/>
              </a:rPr>
              <a:t>anything </a:t>
            </a:r>
            <a:r>
              <a:rPr lang="en-GB" dirty="0">
                <a:latin typeface="Comic Sans MS" pitchFamily="66" charset="0"/>
              </a:rPr>
              <a:t>that has the potential to harm someone in some way. </a:t>
            </a:r>
            <a:endParaRPr lang="en-GB" dirty="0" smtClean="0">
              <a:latin typeface="Comic Sans MS" pitchFamily="66" charset="0"/>
            </a:endParaRPr>
          </a:p>
          <a:p>
            <a:r>
              <a:rPr lang="en-GB" b="1" dirty="0" smtClean="0">
                <a:solidFill>
                  <a:srgbClr val="FF0000"/>
                </a:solidFill>
                <a:latin typeface="Comic Sans MS" pitchFamily="66" charset="0"/>
              </a:rPr>
              <a:t>Risk</a:t>
            </a:r>
            <a:r>
              <a:rPr lang="en-GB" b="1" dirty="0" smtClean="0">
                <a:latin typeface="Comic Sans MS" pitchFamily="66" charset="0"/>
              </a:rPr>
              <a:t>  - </a:t>
            </a:r>
            <a:r>
              <a:rPr lang="en-GB" dirty="0" smtClean="0">
                <a:latin typeface="Comic Sans MS" pitchFamily="66" charset="0"/>
              </a:rPr>
              <a:t> </a:t>
            </a:r>
            <a:r>
              <a:rPr lang="en-GB" dirty="0">
                <a:latin typeface="Comic Sans MS" pitchFamily="66" charset="0"/>
              </a:rPr>
              <a:t>a chance or possibility of danger, loss, injury or some other serious consequence. Hence risk is a measure of how likely a hazard is to cause </a:t>
            </a:r>
            <a:r>
              <a:rPr lang="en-GB" dirty="0" smtClean="0">
                <a:latin typeface="Comic Sans MS" pitchFamily="66" charset="0"/>
              </a:rPr>
              <a:t>harm.</a:t>
            </a:r>
          </a:p>
          <a:p>
            <a:r>
              <a:rPr lang="en-GB" b="1" dirty="0" smtClean="0">
                <a:solidFill>
                  <a:srgbClr val="FF0000"/>
                </a:solidFill>
                <a:latin typeface="Comic Sans MS" pitchFamily="66" charset="0"/>
              </a:rPr>
              <a:t>Control </a:t>
            </a:r>
            <a:r>
              <a:rPr lang="en-GB" b="1" dirty="0" smtClean="0">
                <a:latin typeface="Comic Sans MS" pitchFamily="66" charset="0"/>
              </a:rPr>
              <a:t>-</a:t>
            </a:r>
            <a:r>
              <a:rPr lang="en-GB" dirty="0" smtClean="0">
                <a:latin typeface="Comic Sans MS" pitchFamily="66" charset="0"/>
              </a:rPr>
              <a:t> </a:t>
            </a:r>
            <a:r>
              <a:rPr lang="en-GB" dirty="0">
                <a:latin typeface="Comic Sans MS" pitchFamily="66" charset="0"/>
              </a:rPr>
              <a:t>a recommended or prescribed way of carrying out the work that, if followed, should reduce the risk. </a:t>
            </a:r>
          </a:p>
          <a:p>
            <a:endParaRPr lang="en-GB" dirty="0">
              <a:latin typeface="Comic Sans MS" pitchFamily="66" charset="0"/>
            </a:endParaRPr>
          </a:p>
          <a:p>
            <a:endParaRPr lang="en-GB" dirty="0">
              <a:latin typeface="Comic Sans MS" pitchFamily="66" charset="0"/>
            </a:endParaRPr>
          </a:p>
        </p:txBody>
      </p:sp>
    </p:spTree>
    <p:extLst>
      <p:ext uri="{BB962C8B-B14F-4D97-AF65-F5344CB8AC3E}">
        <p14:creationId xmlns:p14="http://schemas.microsoft.com/office/powerpoint/2010/main" val="2055823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Stages of Risk Assessment</a:t>
            </a:r>
            <a:endParaRPr lang="en-GB" dirty="0">
              <a:latin typeface="Comic Sans MS" panose="030F0702030302020204" pitchFamily="66"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1990868"/>
              </p:ext>
            </p:extLst>
          </p:nvPr>
        </p:nvGraphicFramePr>
        <p:xfrm>
          <a:off x="838200" y="1825625"/>
          <a:ext cx="10515600" cy="38506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GB" dirty="0" smtClean="0"/>
                        <a:t>Stage</a:t>
                      </a:r>
                      <a:endParaRPr lang="en-GB" dirty="0"/>
                    </a:p>
                  </a:txBody>
                  <a:tcPr/>
                </a:tc>
                <a:tc>
                  <a:txBody>
                    <a:bodyPr/>
                    <a:lstStyle/>
                    <a:p>
                      <a:r>
                        <a:rPr lang="en-GB" dirty="0" smtClean="0"/>
                        <a:t>Key Questions</a:t>
                      </a:r>
                      <a:endParaRPr lang="en-GB" dirty="0"/>
                    </a:p>
                  </a:txBody>
                  <a:tcPr/>
                </a:tc>
                <a:tc>
                  <a:txBody>
                    <a:bodyPr/>
                    <a:lstStyle/>
                    <a:p>
                      <a:r>
                        <a:rPr lang="en-GB" dirty="0" smtClean="0"/>
                        <a:t>Purpose</a:t>
                      </a:r>
                      <a:endParaRPr lang="en-GB" dirty="0"/>
                    </a:p>
                  </a:txBody>
                  <a:tcPr/>
                </a:tc>
              </a:tr>
              <a:tr h="370840">
                <a:tc>
                  <a:txBody>
                    <a:bodyPr/>
                    <a:lstStyle/>
                    <a:p>
                      <a:r>
                        <a:rPr lang="en-GB" dirty="0" smtClean="0"/>
                        <a:t>1. Look for hazards</a:t>
                      </a:r>
                      <a:endParaRPr lang="en-GB" dirty="0"/>
                    </a:p>
                  </a:txBody>
                  <a:tcPr/>
                </a:tc>
                <a:tc>
                  <a:txBody>
                    <a:bodyPr/>
                    <a:lstStyle/>
                    <a:p>
                      <a:r>
                        <a:rPr lang="en-GB" dirty="0" smtClean="0"/>
                        <a:t>What are the hazards?</a:t>
                      </a:r>
                      <a:endParaRPr lang="en-GB" dirty="0"/>
                    </a:p>
                  </a:txBody>
                  <a:tcPr/>
                </a:tc>
                <a:tc>
                  <a:txBody>
                    <a:bodyPr/>
                    <a:lstStyle/>
                    <a:p>
                      <a:r>
                        <a:rPr lang="en-GB" dirty="0" smtClean="0"/>
                        <a:t>To</a:t>
                      </a:r>
                      <a:r>
                        <a:rPr lang="en-GB" baseline="0" dirty="0" smtClean="0"/>
                        <a:t> identify all the hazards</a:t>
                      </a:r>
                      <a:endParaRPr lang="en-GB" dirty="0"/>
                    </a:p>
                  </a:txBody>
                  <a:tcPr/>
                </a:tc>
              </a:tr>
              <a:tr h="370840">
                <a:tc>
                  <a:txBody>
                    <a:bodyPr/>
                    <a:lstStyle/>
                    <a:p>
                      <a:r>
                        <a:rPr lang="en-GB" dirty="0" smtClean="0"/>
                        <a:t>2. Assess who may be harmed</a:t>
                      </a:r>
                      <a:endParaRPr lang="en-GB" dirty="0"/>
                    </a:p>
                  </a:txBody>
                  <a:tcPr/>
                </a:tc>
                <a:tc>
                  <a:txBody>
                    <a:bodyPr/>
                    <a:lstStyle/>
                    <a:p>
                      <a:r>
                        <a:rPr lang="en-GB" dirty="0" smtClean="0"/>
                        <a:t>Who is at risk?</a:t>
                      </a:r>
                      <a:endParaRPr lang="en-GB" dirty="0"/>
                    </a:p>
                  </a:txBody>
                  <a:tcPr/>
                </a:tc>
                <a:tc>
                  <a:txBody>
                    <a:bodyPr/>
                    <a:lstStyle/>
                    <a:p>
                      <a:r>
                        <a:rPr lang="en-GB" dirty="0" smtClean="0"/>
                        <a:t>To evaluate the risk of hazards causing harm.</a:t>
                      </a:r>
                      <a:endParaRPr lang="en-GB" dirty="0"/>
                    </a:p>
                  </a:txBody>
                  <a:tcPr/>
                </a:tc>
              </a:tr>
              <a:tr h="370840">
                <a:tc>
                  <a:txBody>
                    <a:bodyPr/>
                    <a:lstStyle/>
                    <a:p>
                      <a:r>
                        <a:rPr lang="en-GB" dirty="0" smtClean="0"/>
                        <a:t>3. Consider the risk – whether existing precautions are adequate</a:t>
                      </a:r>
                      <a:endParaRPr lang="en-GB" dirty="0"/>
                    </a:p>
                  </a:txBody>
                  <a:tcPr/>
                </a:tc>
                <a:tc>
                  <a:txBody>
                    <a:bodyPr/>
                    <a:lstStyle/>
                    <a:p>
                      <a:r>
                        <a:rPr lang="en-GB" dirty="0" smtClean="0"/>
                        <a:t>What needs to be done?</a:t>
                      </a:r>
                    </a:p>
                    <a:p>
                      <a:r>
                        <a:rPr lang="en-GB" dirty="0" smtClean="0"/>
                        <a:t>Who needs</a:t>
                      </a:r>
                      <a:r>
                        <a:rPr lang="en-GB" baseline="0" dirty="0" smtClean="0"/>
                        <a:t> to do it?</a:t>
                      </a:r>
                      <a:endParaRPr lang="en-GB" dirty="0"/>
                    </a:p>
                  </a:txBody>
                  <a:tcPr/>
                </a:tc>
                <a:tc>
                  <a:txBody>
                    <a:bodyPr/>
                    <a:lstStyle/>
                    <a:p>
                      <a:r>
                        <a:rPr lang="en-GB" dirty="0" smtClean="0"/>
                        <a:t>To consider risk</a:t>
                      </a:r>
                      <a:r>
                        <a:rPr lang="en-GB" baseline="0" dirty="0" smtClean="0"/>
                        <a:t> control measures</a:t>
                      </a:r>
                    </a:p>
                    <a:p>
                      <a:r>
                        <a:rPr lang="en-GB" baseline="0" dirty="0" smtClean="0"/>
                        <a:t>To identify risk control responsibilities</a:t>
                      </a:r>
                      <a:endParaRPr lang="en-GB" dirty="0"/>
                    </a:p>
                  </a:txBody>
                  <a:tcPr/>
                </a:tc>
              </a:tr>
              <a:tr h="370840">
                <a:tc>
                  <a:txBody>
                    <a:bodyPr/>
                    <a:lstStyle/>
                    <a:p>
                      <a:r>
                        <a:rPr lang="en-GB" dirty="0" smtClean="0"/>
                        <a:t>4. Document the findings</a:t>
                      </a:r>
                      <a:endParaRPr lang="en-GB" dirty="0"/>
                    </a:p>
                  </a:txBody>
                  <a:tcPr/>
                </a:tc>
                <a:tc>
                  <a:txBody>
                    <a:bodyPr/>
                    <a:lstStyle/>
                    <a:p>
                      <a:r>
                        <a:rPr lang="en-GB" dirty="0" smtClean="0"/>
                        <a:t>Can you give a summary of</a:t>
                      </a:r>
                      <a:r>
                        <a:rPr lang="en-GB" baseline="0" dirty="0" smtClean="0"/>
                        <a:t> the hazards and risks</a:t>
                      </a:r>
                      <a:endParaRPr lang="en-GB" dirty="0"/>
                    </a:p>
                  </a:txBody>
                  <a:tcPr/>
                </a:tc>
                <a:tc>
                  <a:txBody>
                    <a:bodyPr/>
                    <a:lstStyle/>
                    <a:p>
                      <a:r>
                        <a:rPr lang="en-GB" dirty="0" smtClean="0"/>
                        <a:t>To record all findings and the risk control plan</a:t>
                      </a:r>
                      <a:endParaRPr lang="en-GB" dirty="0"/>
                    </a:p>
                  </a:txBody>
                  <a:tcPr/>
                </a:tc>
              </a:tr>
              <a:tr h="370840">
                <a:tc>
                  <a:txBody>
                    <a:bodyPr/>
                    <a:lstStyle/>
                    <a:p>
                      <a:r>
                        <a:rPr lang="en-GB" dirty="0" smtClean="0"/>
                        <a:t>5. Review the</a:t>
                      </a:r>
                      <a:r>
                        <a:rPr lang="en-GB" baseline="0" dirty="0" smtClean="0"/>
                        <a:t> assessment and revise if necessary.</a:t>
                      </a:r>
                      <a:endParaRPr lang="en-GB" dirty="0"/>
                    </a:p>
                  </a:txBody>
                  <a:tcPr/>
                </a:tc>
                <a:tc>
                  <a:txBody>
                    <a:bodyPr/>
                    <a:lstStyle/>
                    <a:p>
                      <a:r>
                        <a:rPr lang="en-GB" dirty="0" smtClean="0"/>
                        <a:t>Is the risk controlled?</a:t>
                      </a:r>
                    </a:p>
                    <a:p>
                      <a:r>
                        <a:rPr lang="en-GB" dirty="0" smtClean="0"/>
                        <a:t>Are</a:t>
                      </a:r>
                      <a:r>
                        <a:rPr lang="en-GB" baseline="0" dirty="0" smtClean="0"/>
                        <a:t> further controls needed?</a:t>
                      </a:r>
                      <a:endParaRPr lang="en-GB" dirty="0"/>
                    </a:p>
                  </a:txBody>
                  <a:tcPr/>
                </a:tc>
                <a:tc>
                  <a:txBody>
                    <a:bodyPr/>
                    <a:lstStyle/>
                    <a:p>
                      <a:r>
                        <a:rPr lang="en-GB" dirty="0" smtClean="0"/>
                        <a:t>To monitor and maintain an accurate and up to date risk</a:t>
                      </a:r>
                      <a:r>
                        <a:rPr lang="en-GB" baseline="0" dirty="0" smtClean="0"/>
                        <a:t> control system.</a:t>
                      </a:r>
                      <a:endParaRPr lang="en-GB" dirty="0"/>
                    </a:p>
                  </a:txBody>
                  <a:tcPr/>
                </a:tc>
              </a:tr>
            </a:tbl>
          </a:graphicData>
        </a:graphic>
      </p:graphicFrame>
    </p:spTree>
    <p:extLst>
      <p:ext uri="{BB962C8B-B14F-4D97-AF65-F5344CB8AC3E}">
        <p14:creationId xmlns:p14="http://schemas.microsoft.com/office/powerpoint/2010/main" val="3023844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Risk Assessment Step 1</a:t>
            </a:r>
            <a:br>
              <a:rPr lang="en-GB" dirty="0" smtClean="0">
                <a:latin typeface="Comic Sans MS" pitchFamily="66" charset="0"/>
              </a:rPr>
            </a:br>
            <a:r>
              <a:rPr lang="en-GB" dirty="0" smtClean="0">
                <a:latin typeface="Comic Sans MS" pitchFamily="66" charset="0"/>
              </a:rPr>
              <a:t>Spotting </a:t>
            </a:r>
            <a:r>
              <a:rPr lang="en-GB" dirty="0" smtClean="0">
                <a:latin typeface="Comic Sans MS" pitchFamily="66" charset="0"/>
              </a:rPr>
              <a:t>Hazards - Task</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A member of your Health &amp; Social Care group has broken their ankle and will be using crutches for the next 8 weeks. </a:t>
            </a:r>
            <a:r>
              <a:rPr lang="en-GB" dirty="0" smtClean="0">
                <a:latin typeface="Comic Sans MS" pitchFamily="66" charset="0"/>
              </a:rPr>
              <a:t>They also study Sociology based on the first floor. They </a:t>
            </a:r>
            <a:r>
              <a:rPr lang="en-GB" dirty="0" smtClean="0">
                <a:latin typeface="Comic Sans MS" pitchFamily="66" charset="0"/>
              </a:rPr>
              <a:t>will be allowed in college after a thorough risk assessment is undertaken.</a:t>
            </a:r>
          </a:p>
          <a:p>
            <a:pPr marL="0" indent="0">
              <a:buNone/>
            </a:pPr>
            <a:endParaRPr lang="en-GB" dirty="0" smtClean="0">
              <a:latin typeface="Comic Sans MS" pitchFamily="66" charset="0"/>
            </a:endParaRPr>
          </a:p>
          <a:p>
            <a:pPr marL="0" indent="0">
              <a:buNone/>
            </a:pPr>
            <a:r>
              <a:rPr lang="en-GB" dirty="0" smtClean="0">
                <a:solidFill>
                  <a:srgbClr val="FF0000"/>
                </a:solidFill>
                <a:latin typeface="Comic Sans MS" pitchFamily="66" charset="0"/>
              </a:rPr>
              <a:t>Your task today is to carry out stage one of a risk assessment and identify potential hazards in college starting at the gates to college and considering all areas.</a:t>
            </a:r>
            <a:endParaRPr lang="en-GB" dirty="0">
              <a:solidFill>
                <a:srgbClr val="FF0000"/>
              </a:solidFill>
              <a:latin typeface="Comic Sans MS" pitchFamily="66" charset="0"/>
            </a:endParaRPr>
          </a:p>
        </p:txBody>
      </p:sp>
      <p:pic>
        <p:nvPicPr>
          <p:cNvPr id="3074" name="Picture 2" descr="c:\tempie\Content.IE5\LGGTS7PN\MC9004419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5512" y="342900"/>
            <a:ext cx="17430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015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What hazards did you find?</a:t>
            </a:r>
            <a:endParaRPr lang="en-GB" dirty="0">
              <a:latin typeface="Comic Sans MS" pitchFamily="66" charset="0"/>
            </a:endParaRPr>
          </a:p>
        </p:txBody>
      </p:sp>
      <p:pic>
        <p:nvPicPr>
          <p:cNvPr id="5122" name="Picture 2" descr="c:\tempie\Content.IE5\PK2KVDLK\MC900441926[1].wm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0612" y="2477294"/>
            <a:ext cx="3170419" cy="2494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113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1088</Words>
  <Application>Microsoft Office PowerPoint</Application>
  <PresentationFormat>Widescreen</PresentationFormat>
  <Paragraphs>129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Comic Sans MS</vt:lpstr>
      <vt:lpstr>Office Theme</vt:lpstr>
      <vt:lpstr>Starter : What is risk assessment?</vt:lpstr>
      <vt:lpstr>Risk Assessment</vt:lpstr>
      <vt:lpstr>Definition of Risk assessment</vt:lpstr>
      <vt:lpstr>Why should we carry out risk assessment?</vt:lpstr>
      <vt:lpstr>Research Tasks  </vt:lpstr>
      <vt:lpstr>Key terms used in Risk assessment</vt:lpstr>
      <vt:lpstr>Stages of Risk Assessment</vt:lpstr>
      <vt:lpstr>Risk Assessment Step 1 Spotting Hazards - Task</vt:lpstr>
      <vt:lpstr>What hazards did you find?</vt:lpstr>
      <vt:lpstr>Risk Assessment is an on going process.</vt:lpstr>
      <vt:lpstr>Risk Assessment Step 2 Identifying who is at risk?</vt:lpstr>
      <vt:lpstr>Risk Assessment Step 3  How could the potential hazards cause harm? - Task</vt:lpstr>
      <vt:lpstr>Risk Assessment step 3 Calculating the degree of risk</vt:lpstr>
      <vt:lpstr>Degree of risk</vt:lpstr>
      <vt:lpstr>Calculating the risk</vt:lpstr>
      <vt:lpstr> Calculate the degree of risk </vt:lpstr>
      <vt:lpstr>Risk Assessment Step 4:  Reducing /Controlling Risk.</vt:lpstr>
      <vt:lpstr> What controls can we put in to reduce the risk?</vt:lpstr>
      <vt:lpstr>The produced risk assessment should:</vt:lpstr>
      <vt:lpstr>Task: Fill in your risk assessment form</vt:lpstr>
      <vt:lpstr>Well done your student should be able to return to college</vt:lpstr>
      <vt:lpstr>Risk Assessment Step 5:  Assessing and Reviewing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StartWhat is risk assessment?</dc:title>
  <dc:creator>ann hodson</dc:creator>
  <cp:lastModifiedBy>Ann Hodson</cp:lastModifiedBy>
  <cp:revision>28</cp:revision>
  <dcterms:created xsi:type="dcterms:W3CDTF">2013-09-29T17:56:37Z</dcterms:created>
  <dcterms:modified xsi:type="dcterms:W3CDTF">2015-11-13T12:12:17Z</dcterms:modified>
</cp:coreProperties>
</file>