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0" r:id="rId5"/>
    <p:sldId id="266" r:id="rId6"/>
    <p:sldId id="261" r:id="rId7"/>
    <p:sldId id="274" r:id="rId8"/>
    <p:sldId id="275" r:id="rId9"/>
    <p:sldId id="265" r:id="rId10"/>
    <p:sldId id="281" r:id="rId11"/>
    <p:sldId id="276" r:id="rId12"/>
    <p:sldId id="263" r:id="rId13"/>
    <p:sldId id="272" r:id="rId14"/>
    <p:sldId id="271" r:id="rId15"/>
    <p:sldId id="277" r:id="rId16"/>
    <p:sldId id="267" r:id="rId17"/>
    <p:sldId id="278" r:id="rId18"/>
    <p:sldId id="262" r:id="rId19"/>
    <p:sldId id="279" r:id="rId20"/>
    <p:sldId id="280" r:id="rId21"/>
    <p:sldId id="28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94" autoAdjust="0"/>
    <p:restoredTop sz="94660"/>
  </p:normalViewPr>
  <p:slideViewPr>
    <p:cSldViewPr snapToGrid="0">
      <p:cViewPr varScale="1">
        <p:scale>
          <a:sx n="60" d="100"/>
          <a:sy n="60" d="100"/>
        </p:scale>
        <p:origin x="102" y="3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FE9780D-5473-4619-94FC-831DCD07A3A9}" type="datetimeFigureOut">
              <a:rPr lang="en-GB" smtClean="0"/>
              <a:t>18/04/2017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3352183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E9780D-5473-4619-94FC-831DCD07A3A9}" type="datetimeFigureOut">
              <a:rPr lang="en-GB" smtClean="0"/>
              <a:t>18/04/2017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1450973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E9780D-5473-4619-94FC-831DCD07A3A9}" type="datetimeFigureOut">
              <a:rPr lang="en-GB" smtClean="0"/>
              <a:t>18/04/2017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3962946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E9780D-5473-4619-94FC-831DCD07A3A9}" type="datetimeFigureOut">
              <a:rPr lang="en-GB" smtClean="0"/>
              <a:t>18/04/2017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184261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E9780D-5473-4619-94FC-831DCD07A3A9}" type="datetimeFigureOut">
              <a:rPr lang="en-GB" smtClean="0"/>
              <a:t>18/04/2017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265516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FE9780D-5473-4619-94FC-831DCD07A3A9}" type="datetimeFigureOut">
              <a:rPr lang="en-GB" smtClean="0"/>
              <a:t>18/04/2017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974767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FE9780D-5473-4619-94FC-831DCD07A3A9}" type="datetimeFigureOut">
              <a:rPr lang="en-GB" smtClean="0"/>
              <a:t>18/04/2017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3886114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FE9780D-5473-4619-94FC-831DCD07A3A9}" type="datetimeFigureOut">
              <a:rPr lang="en-GB" smtClean="0"/>
              <a:t>18/04/2017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184573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E9780D-5473-4619-94FC-831DCD07A3A9}" type="datetimeFigureOut">
              <a:rPr lang="en-GB" smtClean="0"/>
              <a:t>18/04/2017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4050013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E9780D-5473-4619-94FC-831DCD07A3A9}" type="datetimeFigureOut">
              <a:rPr lang="en-GB" smtClean="0"/>
              <a:t>18/04/2017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3713597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E9780D-5473-4619-94FC-831DCD07A3A9}" type="datetimeFigureOut">
              <a:rPr lang="en-GB" smtClean="0"/>
              <a:t>18/04/2017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66FCBE-2A8C-41EE-AF2C-C834A564E5F2}" type="slidenum">
              <a:rPr lang="en-GB" smtClean="0"/>
              <a:t>‹#›</a:t>
            </a:fld>
            <a:endParaRPr lang="en-GB"/>
          </a:p>
        </p:txBody>
      </p:sp>
    </p:spTree>
    <p:extLst>
      <p:ext uri="{BB962C8B-B14F-4D97-AF65-F5344CB8AC3E}">
        <p14:creationId xmlns:p14="http://schemas.microsoft.com/office/powerpoint/2010/main" val="1315259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E9780D-5473-4619-94FC-831DCD07A3A9}" type="datetimeFigureOut">
              <a:rPr lang="en-GB" smtClean="0"/>
              <a:t>18/04/2017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6FCBE-2A8C-41EE-AF2C-C834A564E5F2}" type="slidenum">
              <a:rPr lang="en-GB" smtClean="0"/>
              <a:t>‹#›</a:t>
            </a:fld>
            <a:endParaRPr lang="en-GB"/>
          </a:p>
        </p:txBody>
      </p:sp>
    </p:spTree>
    <p:extLst>
      <p:ext uri="{BB962C8B-B14F-4D97-AF65-F5344CB8AC3E}">
        <p14:creationId xmlns:p14="http://schemas.microsoft.com/office/powerpoint/2010/main" val="991382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hyperlink" Target="https://www.youtube.com/watch?v=fY6KGN72d7Q"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hse.gov.uk/index.htm" TargetMode="External"/><Relationship Id="rId2" Type="http://schemas.openxmlformats.org/officeDocument/2006/relationships/hyperlink" Target="http://www.hse.gov.uk/risk/index.htm" TargetMode="Externa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latin typeface="Comic Sans MS" panose="030F0702030302020204" pitchFamily="66" charset="0"/>
              </a:rPr>
              <a:t>Risk Assessment</a:t>
            </a:r>
            <a:endParaRPr lang="en-GB" dirty="0">
              <a:latin typeface="Comic Sans MS" panose="030F0702030302020204" pitchFamily="66" charset="0"/>
            </a:endParaRPr>
          </a:p>
        </p:txBody>
      </p:sp>
      <p:sp>
        <p:nvSpPr>
          <p:cNvPr id="3" name="Subtitle 2"/>
          <p:cNvSpPr>
            <a:spLocks noGrp="1"/>
          </p:cNvSpPr>
          <p:nvPr>
            <p:ph type="subTitle" idx="1"/>
          </p:nvPr>
        </p:nvSpPr>
        <p:spPr/>
        <p:txBody>
          <a:bodyPr/>
          <a:lstStyle/>
          <a:p>
            <a:r>
              <a:rPr lang="en-GB" dirty="0" smtClean="0">
                <a:latin typeface="Comic Sans MS" panose="030F0702030302020204" pitchFamily="66" charset="0"/>
              </a:rPr>
              <a:t>L03 Be able to implement a risk assessment</a:t>
            </a:r>
            <a:endParaRPr lang="en-GB" dirty="0">
              <a:latin typeface="Comic Sans MS" panose="030F0702030302020204" pitchFamily="66" charset="0"/>
            </a:endParaRPr>
          </a:p>
        </p:txBody>
      </p:sp>
      <p:pic>
        <p:nvPicPr>
          <p:cNvPr id="1026" name="Picture 2" descr="c:\tempie\Content.IE5\PK2KVDLK\MP900439284[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96399" y="4829175"/>
            <a:ext cx="2200275" cy="1466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tempie\Content.IE5\0PVO0IT8\MC91021735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2320" y="4649435"/>
            <a:ext cx="1875130" cy="1468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04975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Risk Assessment Step 2</a:t>
            </a:r>
            <a:br>
              <a:rPr lang="en-GB" dirty="0" smtClean="0">
                <a:latin typeface="Comic Sans MS" panose="030F0702030302020204" pitchFamily="66" charset="0"/>
              </a:rPr>
            </a:br>
            <a:r>
              <a:rPr lang="en-GB" dirty="0" smtClean="0">
                <a:latin typeface="Comic Sans MS" panose="030F0702030302020204" pitchFamily="66" charset="0"/>
              </a:rPr>
              <a:t>Identifying who is at risk?</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endParaRPr lang="en-GB" sz="3600" dirty="0" smtClean="0">
              <a:latin typeface="Comic Sans MS" panose="030F0702030302020204" pitchFamily="66" charset="0"/>
            </a:endParaRPr>
          </a:p>
          <a:p>
            <a:r>
              <a:rPr lang="en-GB" sz="3600" dirty="0" smtClean="0">
                <a:latin typeface="Comic Sans MS" panose="030F0702030302020204" pitchFamily="66" charset="0"/>
              </a:rPr>
              <a:t>In this case you already know who is at </a:t>
            </a:r>
            <a:r>
              <a:rPr lang="en-GB" sz="3600" u="sng" dirty="0" smtClean="0">
                <a:solidFill>
                  <a:srgbClr val="FF0000"/>
                </a:solidFill>
                <a:latin typeface="Comic Sans MS" panose="030F0702030302020204" pitchFamily="66" charset="0"/>
              </a:rPr>
              <a:t>BUT </a:t>
            </a:r>
            <a:r>
              <a:rPr lang="en-GB" sz="3600" dirty="0" smtClean="0">
                <a:latin typeface="Comic Sans MS" panose="030F0702030302020204" pitchFamily="66" charset="0"/>
              </a:rPr>
              <a:t>could anyone else be at risk ?</a:t>
            </a:r>
            <a:endParaRPr lang="en-GB" sz="3600" dirty="0">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62248" y="4001294"/>
            <a:ext cx="2143125" cy="2143125"/>
          </a:xfrm>
          <a:prstGeom prst="rect">
            <a:avLst/>
          </a:prstGeom>
        </p:spPr>
      </p:pic>
    </p:spTree>
    <p:extLst>
      <p:ext uri="{BB962C8B-B14F-4D97-AF65-F5344CB8AC3E}">
        <p14:creationId xmlns:p14="http://schemas.microsoft.com/office/powerpoint/2010/main" val="2460395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36391"/>
          </a:xfrm>
        </p:spPr>
        <p:txBody>
          <a:bodyPr>
            <a:normAutofit fontScale="90000"/>
          </a:bodyPr>
          <a:lstStyle/>
          <a:p>
            <a:r>
              <a:rPr lang="en-GB" dirty="0" smtClean="0">
                <a:latin typeface="Comic Sans MS" pitchFamily="66" charset="0"/>
              </a:rPr>
              <a:t>Risk Assessment Step 3</a:t>
            </a:r>
            <a:br>
              <a:rPr lang="en-GB" dirty="0" smtClean="0">
                <a:latin typeface="Comic Sans MS" pitchFamily="66" charset="0"/>
              </a:rPr>
            </a:br>
            <a:r>
              <a:rPr lang="en-GB" dirty="0" smtClean="0">
                <a:latin typeface="Comic Sans MS" pitchFamily="66" charset="0"/>
              </a:rPr>
              <a:t> </a:t>
            </a:r>
            <a:r>
              <a:rPr lang="en-GB" dirty="0">
                <a:latin typeface="Comic Sans MS" pitchFamily="66" charset="0"/>
              </a:rPr>
              <a:t>How </a:t>
            </a:r>
            <a:r>
              <a:rPr lang="en-GB" dirty="0" smtClean="0">
                <a:latin typeface="Comic Sans MS" pitchFamily="66" charset="0"/>
              </a:rPr>
              <a:t>could the potential hazards cause harm? - Task</a:t>
            </a:r>
            <a:endParaRPr lang="en-GB" dirty="0">
              <a:latin typeface="Comic Sans MS" pitchFamily="66" charset="0"/>
            </a:endParaRPr>
          </a:p>
        </p:txBody>
      </p:sp>
      <p:sp>
        <p:nvSpPr>
          <p:cNvPr id="3" name="Content Placeholder 2"/>
          <p:cNvSpPr>
            <a:spLocks noGrp="1"/>
          </p:cNvSpPr>
          <p:nvPr>
            <p:ph idx="1"/>
          </p:nvPr>
        </p:nvSpPr>
        <p:spPr>
          <a:xfrm>
            <a:off x="565484" y="2506662"/>
            <a:ext cx="10515600" cy="3461001"/>
          </a:xfrm>
        </p:spPr>
        <p:txBody>
          <a:bodyPr/>
          <a:lstStyle/>
          <a:p>
            <a:r>
              <a:rPr lang="en-GB" dirty="0">
                <a:latin typeface="Comic Sans MS" pitchFamily="66" charset="0"/>
              </a:rPr>
              <a:t>Considering the how the </a:t>
            </a:r>
            <a:r>
              <a:rPr lang="en-GB" dirty="0" smtClean="0">
                <a:latin typeface="Comic Sans MS" pitchFamily="66" charset="0"/>
              </a:rPr>
              <a:t>potential hazards you identified could cause harm to the </a:t>
            </a:r>
            <a:r>
              <a:rPr lang="en-GB" dirty="0" smtClean="0">
                <a:latin typeface="Comic Sans MS" pitchFamily="66" charset="0"/>
              </a:rPr>
              <a:t>children in your care.</a:t>
            </a:r>
            <a:endParaRPr lang="en-GB" dirty="0" smtClean="0">
              <a:latin typeface="Comic Sans MS" pitchFamily="66" charset="0"/>
            </a:endParaRPr>
          </a:p>
          <a:p>
            <a:endParaRPr lang="en-GB" dirty="0">
              <a:latin typeface="Comic Sans MS" pitchFamily="66" charset="0"/>
            </a:endParaRPr>
          </a:p>
          <a:p>
            <a:r>
              <a:rPr lang="en-GB" dirty="0" smtClean="0">
                <a:solidFill>
                  <a:srgbClr val="FF0000"/>
                </a:solidFill>
                <a:latin typeface="Comic Sans MS" pitchFamily="66" charset="0"/>
              </a:rPr>
              <a:t>For each hazard you identified in the spotting hazards</a:t>
            </a:r>
          </a:p>
          <a:p>
            <a:pPr marL="0" indent="0">
              <a:buNone/>
            </a:pPr>
            <a:r>
              <a:rPr lang="en-GB" dirty="0">
                <a:solidFill>
                  <a:srgbClr val="FF0000"/>
                </a:solidFill>
                <a:latin typeface="Comic Sans MS" pitchFamily="66" charset="0"/>
              </a:rPr>
              <a:t> </a:t>
            </a:r>
            <a:r>
              <a:rPr lang="en-GB" dirty="0" smtClean="0">
                <a:solidFill>
                  <a:srgbClr val="FF0000"/>
                </a:solidFill>
                <a:latin typeface="Comic Sans MS" pitchFamily="66" charset="0"/>
              </a:rPr>
              <a:t> task write an explanation of how this could cause harm.</a:t>
            </a:r>
            <a:endParaRPr lang="en-GB" dirty="0">
              <a:solidFill>
                <a:srgbClr val="FF0000"/>
              </a:solidFill>
              <a:latin typeface="Comic Sans MS" pitchFamily="66" charset="0"/>
            </a:endParaRPr>
          </a:p>
        </p:txBody>
      </p:sp>
      <p:pic>
        <p:nvPicPr>
          <p:cNvPr id="6146" name="Picture 2" descr="c:\tempie\Content.IE5\0PVO0IT8\MC900434389[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02900" y="1565273"/>
            <a:ext cx="1617396" cy="2549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65074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Risk Assessment step 3</a:t>
            </a:r>
            <a:br>
              <a:rPr lang="en-GB" dirty="0" smtClean="0">
                <a:latin typeface="Comic Sans MS" panose="030F0702030302020204" pitchFamily="66" charset="0"/>
              </a:rPr>
            </a:br>
            <a:r>
              <a:rPr lang="en-GB" dirty="0" smtClean="0">
                <a:latin typeface="Comic Sans MS" panose="030F0702030302020204" pitchFamily="66" charset="0"/>
              </a:rPr>
              <a:t>Calculating the degree of risk</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10000"/>
          </a:bodyPr>
          <a:lstStyle/>
          <a:p>
            <a:r>
              <a:rPr lang="en-GB" dirty="0" smtClean="0">
                <a:latin typeface="Comic Sans MS" panose="030F0702030302020204" pitchFamily="66" charset="0"/>
              </a:rPr>
              <a:t>This means working out </a:t>
            </a:r>
            <a:r>
              <a:rPr lang="en-GB" dirty="0">
                <a:latin typeface="Comic Sans MS" panose="030F0702030302020204" pitchFamily="66" charset="0"/>
              </a:rPr>
              <a:t>the likelihood, great or small, that someone will be harmed by a hazard</a:t>
            </a:r>
            <a:r>
              <a:rPr lang="en-GB" dirty="0" smtClean="0">
                <a:latin typeface="Comic Sans MS" panose="030F0702030302020204" pitchFamily="66" charset="0"/>
              </a:rPr>
              <a:t>, together </a:t>
            </a:r>
            <a:r>
              <a:rPr lang="en-GB" dirty="0">
                <a:latin typeface="Comic Sans MS" panose="030F0702030302020204" pitchFamily="66" charset="0"/>
              </a:rPr>
              <a:t>with the severity of the harm suffered. </a:t>
            </a:r>
            <a:endParaRPr lang="en-GB" dirty="0" smtClean="0">
              <a:latin typeface="Comic Sans MS" panose="030F0702030302020204" pitchFamily="66" charset="0"/>
            </a:endParaRPr>
          </a:p>
          <a:p>
            <a:r>
              <a:rPr lang="en-GB" dirty="0" smtClean="0">
                <a:latin typeface="Comic Sans MS" panose="030F0702030302020204" pitchFamily="66" charset="0"/>
              </a:rPr>
              <a:t>Risk </a:t>
            </a:r>
            <a:r>
              <a:rPr lang="en-GB" dirty="0">
                <a:latin typeface="Comic Sans MS" panose="030F0702030302020204" pitchFamily="66" charset="0"/>
              </a:rPr>
              <a:t>also depends on the number </a:t>
            </a:r>
            <a:r>
              <a:rPr lang="en-GB" dirty="0" smtClean="0">
                <a:latin typeface="Comic Sans MS" panose="030F0702030302020204" pitchFamily="66" charset="0"/>
              </a:rPr>
              <a:t>of people </a:t>
            </a:r>
            <a:r>
              <a:rPr lang="en-GB" dirty="0">
                <a:latin typeface="Comic Sans MS" panose="030F0702030302020204" pitchFamily="66" charset="0"/>
              </a:rPr>
              <a:t>who might be exposed to the hazard.</a:t>
            </a:r>
          </a:p>
          <a:p>
            <a:r>
              <a:rPr lang="en-GB" dirty="0">
                <a:latin typeface="Comic Sans MS" panose="030F0702030302020204" pitchFamily="66" charset="0"/>
              </a:rPr>
              <a:t>In assessing the risk, </a:t>
            </a:r>
            <a:r>
              <a:rPr lang="en-GB" dirty="0" smtClean="0">
                <a:latin typeface="Comic Sans MS" panose="030F0702030302020204" pitchFamily="66" charset="0"/>
              </a:rPr>
              <a:t>it you </a:t>
            </a:r>
            <a:r>
              <a:rPr lang="en-GB" dirty="0">
                <a:latin typeface="Comic Sans MS" panose="030F0702030302020204" pitchFamily="66" charset="0"/>
              </a:rPr>
              <a:t>should estimate:</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how </a:t>
            </a:r>
            <a:r>
              <a:rPr lang="en-GB" dirty="0">
                <a:latin typeface="Comic Sans MS" panose="030F0702030302020204" pitchFamily="66" charset="0"/>
              </a:rPr>
              <a:t>likely it is that a hazard will cause harm </a:t>
            </a:r>
          </a:p>
          <a:p>
            <a:pPr marL="0" indent="0">
              <a:buNone/>
            </a:pPr>
            <a:r>
              <a:rPr lang="en-GB" dirty="0" smtClean="0">
                <a:latin typeface="Comic Sans MS" panose="030F0702030302020204" pitchFamily="66" charset="0"/>
              </a:rPr>
              <a:t>	- how </a:t>
            </a:r>
            <a:r>
              <a:rPr lang="en-GB" dirty="0">
                <a:latin typeface="Comic Sans MS" panose="030F0702030302020204" pitchFamily="66" charset="0"/>
              </a:rPr>
              <a:t>serious that harm is likely to be</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how </a:t>
            </a:r>
            <a:r>
              <a:rPr lang="en-GB" dirty="0">
                <a:latin typeface="Comic Sans MS" panose="030F0702030302020204" pitchFamily="66" charset="0"/>
              </a:rPr>
              <a:t>often and how many </a:t>
            </a:r>
            <a:r>
              <a:rPr lang="en-GB" dirty="0" smtClean="0">
                <a:latin typeface="Comic Sans MS" panose="030F0702030302020204" pitchFamily="66" charset="0"/>
              </a:rPr>
              <a:t>people </a:t>
            </a:r>
            <a:r>
              <a:rPr lang="en-GB" dirty="0">
                <a:latin typeface="Comic Sans MS" panose="030F0702030302020204" pitchFamily="66" charset="0"/>
              </a:rPr>
              <a:t>are exposed </a:t>
            </a:r>
          </a:p>
          <a:p>
            <a:r>
              <a:rPr lang="en-GB" dirty="0" smtClean="0">
                <a:latin typeface="Comic Sans MS" panose="030F0702030302020204" pitchFamily="66" charset="0"/>
              </a:rPr>
              <a:t>It can then be decided whether enough </a:t>
            </a:r>
            <a:r>
              <a:rPr lang="en-GB" dirty="0">
                <a:latin typeface="Comic Sans MS" panose="030F0702030302020204" pitchFamily="66" charset="0"/>
              </a:rPr>
              <a:t>precautions </a:t>
            </a:r>
            <a:r>
              <a:rPr lang="en-GB" dirty="0" smtClean="0">
                <a:latin typeface="Comic Sans MS" panose="030F0702030302020204" pitchFamily="66" charset="0"/>
              </a:rPr>
              <a:t>have been taken or </a:t>
            </a:r>
            <a:r>
              <a:rPr lang="en-GB" dirty="0">
                <a:latin typeface="Comic Sans MS" panose="030F0702030302020204" pitchFamily="66" charset="0"/>
              </a:rPr>
              <a:t>should </a:t>
            </a:r>
            <a:r>
              <a:rPr lang="en-GB" dirty="0" smtClean="0">
                <a:latin typeface="Comic Sans MS" panose="030F0702030302020204" pitchFamily="66" charset="0"/>
              </a:rPr>
              <a:t>more be done to </a:t>
            </a:r>
            <a:r>
              <a:rPr lang="en-GB" dirty="0">
                <a:latin typeface="Comic Sans MS" panose="030F0702030302020204" pitchFamily="66" charset="0"/>
              </a:rPr>
              <a:t>prevent harm. </a:t>
            </a:r>
          </a:p>
        </p:txBody>
      </p:sp>
      <p:pic>
        <p:nvPicPr>
          <p:cNvPr id="4" name="Picture 3" descr="c:\tempie\Content.IE5\3FMBXI04\MC90044190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29850" y="3463355"/>
            <a:ext cx="1263358" cy="14928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08242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Degree of risk</a:t>
            </a:r>
            <a:endParaRPr lang="en-GB" dirty="0">
              <a:latin typeface="Comic Sans MS" pitchFamily="66" charset="0"/>
            </a:endParaRPr>
          </a:p>
        </p:txBody>
      </p:sp>
      <p:sp>
        <p:nvSpPr>
          <p:cNvPr id="3" name="Content Placeholder 2"/>
          <p:cNvSpPr>
            <a:spLocks noGrp="1"/>
          </p:cNvSpPr>
          <p:nvPr>
            <p:ph idx="1"/>
          </p:nvPr>
        </p:nvSpPr>
        <p:spPr/>
        <p:txBody>
          <a:bodyPr>
            <a:normAutofit/>
          </a:bodyPr>
          <a:lstStyle/>
          <a:p>
            <a:pPr marL="0" indent="0">
              <a:buNone/>
            </a:pPr>
            <a:endParaRPr lang="en-GB" dirty="0" smtClean="0">
              <a:latin typeface="Comic Sans MS" panose="030F0702030302020204" pitchFamily="66" charset="0"/>
            </a:endParaRPr>
          </a:p>
          <a:p>
            <a:pPr marL="0" indent="0">
              <a:buNone/>
            </a:pPr>
            <a:r>
              <a:rPr lang="en-GB" sz="4000" dirty="0" smtClean="0">
                <a:latin typeface="Comic Sans MS" panose="030F0702030302020204" pitchFamily="66" charset="0"/>
              </a:rPr>
              <a:t>Chances of the hazard occurring </a:t>
            </a:r>
          </a:p>
          <a:p>
            <a:pPr marL="0" indent="0" algn="ctr">
              <a:buNone/>
            </a:pPr>
            <a:r>
              <a:rPr lang="en-GB" sz="4000" dirty="0" smtClean="0">
                <a:solidFill>
                  <a:srgbClr val="FF0000"/>
                </a:solidFill>
                <a:latin typeface="Comic Sans MS" panose="030F0702030302020204" pitchFamily="66" charset="0"/>
              </a:rPr>
              <a:t>= likelihood x severity.</a:t>
            </a:r>
          </a:p>
          <a:p>
            <a:pPr marL="0" indent="0" algn="ctr">
              <a:buNone/>
            </a:pPr>
            <a:endParaRPr lang="en-GB" sz="4000" dirty="0" smtClean="0">
              <a:solidFill>
                <a:srgbClr val="FF0000"/>
              </a:solidFill>
              <a:latin typeface="Comic Sans MS" panose="030F0702030302020204" pitchFamily="66" charset="0"/>
            </a:endParaRPr>
          </a:p>
          <a:p>
            <a:pPr marL="0" indent="0">
              <a:buNone/>
            </a:pPr>
            <a:r>
              <a:rPr lang="en-GB" sz="4000" dirty="0" smtClean="0">
                <a:latin typeface="Comic Sans MS" panose="030F0702030302020204" pitchFamily="66" charset="0"/>
              </a:rPr>
              <a:t>The higher the score the greater the risk. </a:t>
            </a:r>
            <a:endParaRPr lang="en-GB" sz="4000" dirty="0">
              <a:latin typeface="Comic Sans MS" panose="030F0702030302020204" pitchFamily="66" charset="0"/>
            </a:endParaRPr>
          </a:p>
        </p:txBody>
      </p:sp>
    </p:spTree>
    <p:extLst>
      <p:ext uri="{BB962C8B-B14F-4D97-AF65-F5344CB8AC3E}">
        <p14:creationId xmlns:p14="http://schemas.microsoft.com/office/powerpoint/2010/main" val="9148587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Calculating the risk</a:t>
            </a:r>
            <a:endParaRPr lang="en-GB" dirty="0">
              <a:latin typeface="Comic Sans MS" panose="030F0702030302020204" pitchFamily="66"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91914018"/>
              </p:ext>
            </p:extLst>
          </p:nvPr>
        </p:nvGraphicFramePr>
        <p:xfrm>
          <a:off x="838200" y="1825625"/>
          <a:ext cx="10515600" cy="4937760"/>
        </p:xfrm>
        <a:graphic>
          <a:graphicData uri="http://schemas.openxmlformats.org/drawingml/2006/table">
            <a:tbl>
              <a:tblPr firstRow="1" bandRow="1">
                <a:tableStyleId>{21E4AEA4-8DFA-4A89-87EB-49C32662AFE0}</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pPr algn="ctr"/>
                      <a:r>
                        <a:rPr lang="en-GB" sz="2400" dirty="0" smtClean="0">
                          <a:solidFill>
                            <a:schemeClr val="tx1"/>
                          </a:solidFill>
                          <a:latin typeface="Comic Sans MS" panose="030F0702030302020204" pitchFamily="66" charset="0"/>
                        </a:rPr>
                        <a:t>Likelihood</a:t>
                      </a:r>
                      <a:endParaRPr lang="en-GB" sz="2400" dirty="0">
                        <a:solidFill>
                          <a:schemeClr val="tx1"/>
                        </a:solidFill>
                        <a:latin typeface="Comic Sans MS" panose="030F0702030302020204" pitchFamily="66" charset="0"/>
                      </a:endParaRPr>
                    </a:p>
                  </a:txBody>
                  <a:tcPr/>
                </a:tc>
                <a:tc>
                  <a:txBody>
                    <a:bodyPr/>
                    <a:lstStyle/>
                    <a:p>
                      <a:pPr algn="ctr"/>
                      <a:r>
                        <a:rPr lang="en-GB" sz="2400" dirty="0" smtClean="0">
                          <a:solidFill>
                            <a:schemeClr val="tx1"/>
                          </a:solidFill>
                          <a:latin typeface="Comic Sans MS" panose="030F0702030302020204" pitchFamily="66" charset="0"/>
                        </a:rPr>
                        <a:t>Severity</a:t>
                      </a:r>
                      <a:endParaRPr lang="en-GB" sz="2400" dirty="0">
                        <a:solidFill>
                          <a:schemeClr val="tx1"/>
                        </a:solidFill>
                        <a:latin typeface="Comic Sans MS" panose="030F0702030302020204" pitchFamily="66" charset="0"/>
                      </a:endParaRPr>
                    </a:p>
                  </a:txBody>
                  <a:tcPr/>
                </a:tc>
                <a:extLst>
                  <a:ext uri="{0D108BD9-81ED-4DB2-BD59-A6C34878D82A}">
                    <a16:rowId xmlns:a16="http://schemas.microsoft.com/office/drawing/2014/main" val="10000"/>
                  </a:ext>
                </a:extLst>
              </a:tr>
              <a:tr h="370840">
                <a:tc>
                  <a:txBody>
                    <a:bodyPr/>
                    <a:lstStyle/>
                    <a:p>
                      <a:r>
                        <a:rPr lang="en-GB" sz="2400" dirty="0" smtClean="0"/>
                        <a:t>1 Not very likely to occur</a:t>
                      </a:r>
                      <a:endParaRPr lang="en-GB" sz="2400" dirty="0"/>
                    </a:p>
                  </a:txBody>
                  <a:tcPr/>
                </a:tc>
                <a:tc>
                  <a:txBody>
                    <a:bodyPr/>
                    <a:lstStyle/>
                    <a:p>
                      <a:r>
                        <a:rPr lang="en-GB" sz="2400" dirty="0" smtClean="0"/>
                        <a:t>1 If it did happen the harm would be minimal and could be dealt with by an untrained person</a:t>
                      </a:r>
                      <a:endParaRPr lang="en-GB" sz="2400" dirty="0"/>
                    </a:p>
                  </a:txBody>
                  <a:tcPr/>
                </a:tc>
                <a:extLst>
                  <a:ext uri="{0D108BD9-81ED-4DB2-BD59-A6C34878D82A}">
                    <a16:rowId xmlns:a16="http://schemas.microsoft.com/office/drawing/2014/main" val="10001"/>
                  </a:ext>
                </a:extLst>
              </a:tr>
              <a:tr h="370840">
                <a:tc>
                  <a:txBody>
                    <a:bodyPr/>
                    <a:lstStyle/>
                    <a:p>
                      <a:r>
                        <a:rPr lang="en-GB" sz="2400" dirty="0" smtClean="0"/>
                        <a:t>2 may occur 25%</a:t>
                      </a:r>
                      <a:endParaRPr lang="en-GB" sz="2400" dirty="0"/>
                    </a:p>
                  </a:txBody>
                  <a:tcPr/>
                </a:tc>
                <a:tc>
                  <a:txBody>
                    <a:bodyPr/>
                    <a:lstStyle/>
                    <a:p>
                      <a:r>
                        <a:rPr lang="en-GB" sz="2400" dirty="0" smtClean="0"/>
                        <a:t>2. Might need professional advice or treatment </a:t>
                      </a:r>
                      <a:r>
                        <a:rPr lang="en-GB" sz="2400" dirty="0" err="1" smtClean="0"/>
                        <a:t>eg</a:t>
                      </a:r>
                      <a:r>
                        <a:rPr lang="en-GB" sz="2400" dirty="0" smtClean="0"/>
                        <a:t> cut that needs sutures</a:t>
                      </a:r>
                      <a:endParaRPr lang="en-GB" sz="2400" dirty="0"/>
                    </a:p>
                  </a:txBody>
                  <a:tcPr/>
                </a:tc>
                <a:extLst>
                  <a:ext uri="{0D108BD9-81ED-4DB2-BD59-A6C34878D82A}">
                    <a16:rowId xmlns:a16="http://schemas.microsoft.com/office/drawing/2014/main" val="10002"/>
                  </a:ext>
                </a:extLst>
              </a:tr>
              <a:tr h="370840">
                <a:tc>
                  <a:txBody>
                    <a:bodyPr/>
                    <a:lstStyle/>
                    <a:p>
                      <a:r>
                        <a:rPr lang="en-GB" sz="2400" dirty="0" smtClean="0"/>
                        <a:t>3 possibility 50%</a:t>
                      </a:r>
                      <a:endParaRPr lang="en-GB" sz="2400" dirty="0"/>
                    </a:p>
                  </a:txBody>
                  <a:tcPr/>
                </a:tc>
                <a:tc>
                  <a:txBody>
                    <a:bodyPr/>
                    <a:lstStyle/>
                    <a:p>
                      <a:r>
                        <a:rPr lang="en-GB" sz="2400" dirty="0" smtClean="0"/>
                        <a:t>3 Would take time to heal but not a serious injury </a:t>
                      </a:r>
                      <a:r>
                        <a:rPr lang="en-GB" sz="2400" dirty="0" err="1" smtClean="0"/>
                        <a:t>eg</a:t>
                      </a:r>
                      <a:r>
                        <a:rPr lang="en-GB" sz="2400" dirty="0" smtClean="0"/>
                        <a:t> broken arm</a:t>
                      </a:r>
                      <a:endParaRPr lang="en-GB" sz="2400" dirty="0"/>
                    </a:p>
                  </a:txBody>
                  <a:tcPr/>
                </a:tc>
                <a:extLst>
                  <a:ext uri="{0D108BD9-81ED-4DB2-BD59-A6C34878D82A}">
                    <a16:rowId xmlns:a16="http://schemas.microsoft.com/office/drawing/2014/main" val="10003"/>
                  </a:ext>
                </a:extLst>
              </a:tr>
              <a:tr h="370840">
                <a:tc>
                  <a:txBody>
                    <a:bodyPr/>
                    <a:lstStyle/>
                    <a:p>
                      <a:r>
                        <a:rPr lang="en-GB" sz="2400" dirty="0" smtClean="0"/>
                        <a:t>4 quite</a:t>
                      </a:r>
                      <a:r>
                        <a:rPr lang="en-GB" sz="2400" baseline="0" dirty="0" smtClean="0"/>
                        <a:t> likely 75%</a:t>
                      </a:r>
                      <a:endParaRPr lang="en-GB" sz="2400" dirty="0"/>
                    </a:p>
                  </a:txBody>
                  <a:tcPr/>
                </a:tc>
                <a:tc>
                  <a:txBody>
                    <a:bodyPr/>
                    <a:lstStyle/>
                    <a:p>
                      <a:r>
                        <a:rPr lang="en-GB" sz="2400" dirty="0" smtClean="0"/>
                        <a:t>4 Could cause serious injury but would be eventually resolved </a:t>
                      </a:r>
                      <a:r>
                        <a:rPr lang="en-GB" sz="2400" dirty="0" err="1" smtClean="0"/>
                        <a:t>eg</a:t>
                      </a:r>
                      <a:r>
                        <a:rPr lang="en-GB" sz="2400" dirty="0" smtClean="0"/>
                        <a:t> broken leg</a:t>
                      </a:r>
                      <a:endParaRPr lang="en-GB" sz="2400" dirty="0"/>
                    </a:p>
                  </a:txBody>
                  <a:tcPr/>
                </a:tc>
                <a:extLst>
                  <a:ext uri="{0D108BD9-81ED-4DB2-BD59-A6C34878D82A}">
                    <a16:rowId xmlns:a16="http://schemas.microsoft.com/office/drawing/2014/main" val="10004"/>
                  </a:ext>
                </a:extLst>
              </a:tr>
              <a:tr h="370840">
                <a:tc>
                  <a:txBody>
                    <a:bodyPr/>
                    <a:lstStyle/>
                    <a:p>
                      <a:r>
                        <a:rPr lang="en-GB" sz="2400" dirty="0" smtClean="0"/>
                        <a:t>5 Very likely to happen</a:t>
                      </a:r>
                      <a:endParaRPr lang="en-GB" sz="2400" dirty="0"/>
                    </a:p>
                  </a:txBody>
                  <a:tcPr/>
                </a:tc>
                <a:tc>
                  <a:txBody>
                    <a:bodyPr/>
                    <a:lstStyle/>
                    <a:p>
                      <a:r>
                        <a:rPr lang="en-GB" sz="2400" dirty="0" smtClean="0"/>
                        <a:t>5 The result could cause permanent disability or death</a:t>
                      </a:r>
                      <a:endParaRPr lang="en-GB" sz="24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394951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
            </a:r>
            <a:br>
              <a:rPr lang="en-GB" dirty="0" smtClean="0">
                <a:latin typeface="Comic Sans MS" pitchFamily="66" charset="0"/>
              </a:rPr>
            </a:br>
            <a:r>
              <a:rPr lang="en-GB" dirty="0" smtClean="0">
                <a:latin typeface="Comic Sans MS" pitchFamily="66" charset="0"/>
              </a:rPr>
              <a:t>Calculate the degree of risk </a:t>
            </a:r>
            <a:endParaRPr lang="en-GB" dirty="0">
              <a:latin typeface="Comic Sans MS" pitchFamily="66" charset="0"/>
            </a:endParaRPr>
          </a:p>
        </p:txBody>
      </p:sp>
      <p:sp>
        <p:nvSpPr>
          <p:cNvPr id="4" name="Content Placeholder 3"/>
          <p:cNvSpPr>
            <a:spLocks noGrp="1"/>
          </p:cNvSpPr>
          <p:nvPr>
            <p:ph idx="1"/>
          </p:nvPr>
        </p:nvSpPr>
        <p:spPr/>
        <p:txBody>
          <a:bodyPr/>
          <a:lstStyle/>
          <a:p>
            <a:r>
              <a:rPr lang="en-GB" dirty="0" smtClean="0">
                <a:latin typeface="Comic Sans MS" pitchFamily="66" charset="0"/>
              </a:rPr>
              <a:t>Work out  the degree of risk for the hazards you identified.</a:t>
            </a:r>
          </a:p>
          <a:p>
            <a:endParaRPr lang="en-GB" dirty="0">
              <a:latin typeface="Comic Sans MS" pitchFamily="66" charset="0"/>
            </a:endParaRPr>
          </a:p>
          <a:p>
            <a:r>
              <a:rPr lang="en-GB" dirty="0" err="1" smtClean="0">
                <a:latin typeface="Comic Sans MS" pitchFamily="66" charset="0"/>
              </a:rPr>
              <a:t>Eg</a:t>
            </a:r>
            <a:r>
              <a:rPr lang="en-GB" dirty="0" smtClean="0">
                <a:latin typeface="Comic Sans MS" pitchFamily="66" charset="0"/>
              </a:rPr>
              <a:t> Using stairs with crutches  </a:t>
            </a:r>
            <a:r>
              <a:rPr lang="en-GB" dirty="0">
                <a:latin typeface="Comic Sans MS" pitchFamily="66" charset="0"/>
              </a:rPr>
              <a:t>2</a:t>
            </a:r>
            <a:r>
              <a:rPr lang="en-GB" dirty="0" smtClean="0">
                <a:latin typeface="Comic Sans MS" pitchFamily="66" charset="0"/>
              </a:rPr>
              <a:t>x4 = 8</a:t>
            </a:r>
            <a:endParaRPr lang="en-GB" dirty="0">
              <a:latin typeface="Comic Sans MS" pitchFamily="66" charset="0"/>
            </a:endParaRPr>
          </a:p>
        </p:txBody>
      </p:sp>
      <p:pic>
        <p:nvPicPr>
          <p:cNvPr id="7171" name="Picture 3" descr="c:\tempie\Content.IE5\3FMBXI04\MC90044190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07537" y="2609850"/>
            <a:ext cx="1985671" cy="2346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49505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en-GB" dirty="0">
                <a:latin typeface="Comic Sans MS" pitchFamily="66" charset="0"/>
              </a:rPr>
              <a:t>Risk Assessment </a:t>
            </a:r>
            <a:r>
              <a:rPr lang="en-GB" dirty="0" smtClean="0">
                <a:latin typeface="Comic Sans MS" pitchFamily="66" charset="0"/>
              </a:rPr>
              <a:t>Step </a:t>
            </a:r>
            <a:r>
              <a:rPr lang="en-GB" dirty="0">
                <a:latin typeface="Comic Sans MS" pitchFamily="66" charset="0"/>
              </a:rPr>
              <a:t>4: </a:t>
            </a:r>
            <a:r>
              <a:rPr lang="en-GB" dirty="0" smtClean="0">
                <a:latin typeface="Comic Sans MS" pitchFamily="66" charset="0"/>
              </a:rPr>
              <a:t/>
            </a:r>
            <a:br>
              <a:rPr lang="en-GB" dirty="0" smtClean="0">
                <a:latin typeface="Comic Sans MS" pitchFamily="66" charset="0"/>
              </a:rPr>
            </a:br>
            <a:r>
              <a:rPr lang="en-GB" dirty="0" smtClean="0">
                <a:latin typeface="Comic Sans MS" pitchFamily="66" charset="0"/>
              </a:rPr>
              <a:t>Reducing /Controlling Risk.</a:t>
            </a:r>
          </a:p>
        </p:txBody>
      </p:sp>
      <p:sp>
        <p:nvSpPr>
          <p:cNvPr id="7171" name="Rectangle 3"/>
          <p:cNvSpPr>
            <a:spLocks noGrp="1" noChangeArrowheads="1"/>
          </p:cNvSpPr>
          <p:nvPr>
            <p:ph idx="1"/>
          </p:nvPr>
        </p:nvSpPr>
        <p:spPr bwMode="auto">
          <a:xfrm>
            <a:off x="838200" y="1690688"/>
            <a:ext cx="10515600" cy="4486275"/>
          </a:xfrm>
        </p:spPr>
        <p:txBody>
          <a:bodyPr wrap="square" numCol="1" anchor="t" anchorCtr="0" compatLnSpc="1">
            <a:prstTxWarp prst="textNoShape">
              <a:avLst/>
            </a:prstTxWarp>
            <a:normAutofit fontScale="62500" lnSpcReduction="20000"/>
          </a:bodyPr>
          <a:lstStyle/>
          <a:p>
            <a:pPr>
              <a:buFontTx/>
              <a:buNone/>
            </a:pPr>
            <a:r>
              <a:rPr lang="en-GB" sz="3200" b="1" dirty="0" smtClean="0">
                <a:latin typeface="Comic Sans MS" pitchFamily="66" charset="0"/>
              </a:rPr>
              <a:t>You’ve identified the risk</a:t>
            </a:r>
          </a:p>
          <a:p>
            <a:pPr>
              <a:buFontTx/>
              <a:buNone/>
            </a:pPr>
            <a:r>
              <a:rPr lang="en-GB" sz="3200" dirty="0" smtClean="0">
                <a:latin typeface="Comic Sans MS" pitchFamily="66" charset="0"/>
              </a:rPr>
              <a:t>  </a:t>
            </a:r>
            <a:r>
              <a:rPr lang="en-GB" sz="3200" dirty="0" smtClean="0">
                <a:solidFill>
                  <a:srgbClr val="0070C0"/>
                </a:solidFill>
                <a:latin typeface="Comic Sans MS" pitchFamily="66" charset="0"/>
              </a:rPr>
              <a:t>Spotting the chance of someone tripping over wires from a machine to the electricity socket</a:t>
            </a:r>
          </a:p>
          <a:p>
            <a:pPr>
              <a:buNone/>
            </a:pPr>
            <a:r>
              <a:rPr lang="en-GB" sz="3200" b="1" dirty="0">
                <a:latin typeface="Comic Sans MS" pitchFamily="66" charset="0"/>
              </a:rPr>
              <a:t>You’ve identified </a:t>
            </a:r>
            <a:r>
              <a:rPr lang="en-GB" sz="3200" b="1" dirty="0" smtClean="0">
                <a:latin typeface="Comic Sans MS" pitchFamily="66" charset="0"/>
              </a:rPr>
              <a:t>who might be at risk</a:t>
            </a:r>
            <a:endParaRPr lang="en-GB" sz="3200" b="1" dirty="0">
              <a:latin typeface="Comic Sans MS" pitchFamily="66" charset="0"/>
            </a:endParaRPr>
          </a:p>
          <a:p>
            <a:pPr>
              <a:buFont typeface="Arial" charset="0"/>
              <a:buNone/>
            </a:pPr>
            <a:r>
              <a:rPr lang="en-GB" sz="3200" dirty="0" smtClean="0">
                <a:solidFill>
                  <a:srgbClr val="0070C0"/>
                </a:solidFill>
                <a:latin typeface="Comic Sans MS" pitchFamily="66" charset="0"/>
              </a:rPr>
              <a:t>Anyone walking near the machine</a:t>
            </a:r>
          </a:p>
          <a:p>
            <a:pPr>
              <a:buFont typeface="Arial" charset="0"/>
              <a:buNone/>
            </a:pPr>
            <a:r>
              <a:rPr lang="en-GB" sz="3200" b="1" dirty="0" smtClean="0">
                <a:latin typeface="Comic Sans MS" pitchFamily="66" charset="0"/>
              </a:rPr>
              <a:t>You’ve calculated the risk</a:t>
            </a:r>
          </a:p>
          <a:p>
            <a:pPr>
              <a:buFontTx/>
              <a:buNone/>
            </a:pPr>
            <a:r>
              <a:rPr lang="en-GB" sz="3200" dirty="0" smtClean="0">
                <a:latin typeface="Comic Sans MS" pitchFamily="66" charset="0"/>
              </a:rPr>
              <a:t>  </a:t>
            </a:r>
            <a:r>
              <a:rPr lang="en-GB" sz="3200" dirty="0" smtClean="0">
                <a:solidFill>
                  <a:srgbClr val="0070C0"/>
                </a:solidFill>
                <a:latin typeface="Comic Sans MS" pitchFamily="66" charset="0"/>
              </a:rPr>
              <a:t>This means estimating the extent of the risk (low, moderate or high) and the likelihood of it happening. </a:t>
            </a:r>
          </a:p>
          <a:p>
            <a:pPr>
              <a:buFontTx/>
              <a:buNone/>
            </a:pPr>
            <a:r>
              <a:rPr lang="en-GB" sz="3200" dirty="0">
                <a:latin typeface="Comic Sans MS" pitchFamily="66" charset="0"/>
              </a:rPr>
              <a:t> </a:t>
            </a:r>
            <a:r>
              <a:rPr lang="en-GB" sz="3200" dirty="0" smtClean="0">
                <a:latin typeface="Comic Sans MS" pitchFamily="66" charset="0"/>
              </a:rPr>
              <a:t> </a:t>
            </a:r>
            <a:r>
              <a:rPr lang="en-GB" sz="3200" dirty="0" smtClean="0">
                <a:solidFill>
                  <a:srgbClr val="FF0000"/>
                </a:solidFill>
                <a:latin typeface="Comic Sans MS" pitchFamily="66" charset="0"/>
              </a:rPr>
              <a:t>It might be of a high risk that someone might trip over the wires</a:t>
            </a:r>
          </a:p>
          <a:p>
            <a:pPr>
              <a:buFontTx/>
              <a:buNone/>
            </a:pPr>
            <a:r>
              <a:rPr lang="en-GB" sz="3200" b="1" dirty="0" smtClean="0">
                <a:latin typeface="Comic Sans MS" pitchFamily="66" charset="0"/>
              </a:rPr>
              <a:t>You now need to control the risk</a:t>
            </a:r>
            <a:endParaRPr lang="en-GB" sz="3200" b="1" dirty="0">
              <a:latin typeface="Comic Sans MS" pitchFamily="66" charset="0"/>
            </a:endParaRPr>
          </a:p>
          <a:p>
            <a:pPr marL="0" indent="0">
              <a:buNone/>
            </a:pPr>
            <a:r>
              <a:rPr lang="en-GB" sz="3200" dirty="0" smtClean="0">
                <a:latin typeface="Comic Sans MS" pitchFamily="66" charset="0"/>
              </a:rPr>
              <a:t> This </a:t>
            </a:r>
            <a:r>
              <a:rPr lang="en-GB" sz="3200" dirty="0">
                <a:latin typeface="Comic Sans MS" pitchFamily="66" charset="0"/>
              </a:rPr>
              <a:t>means deciding what can be done to reduce the risk. </a:t>
            </a:r>
            <a:endParaRPr lang="en-GB" sz="3200" dirty="0" smtClean="0">
              <a:latin typeface="Comic Sans MS" pitchFamily="66" charset="0"/>
            </a:endParaRPr>
          </a:p>
          <a:p>
            <a:pPr marL="0" indent="0">
              <a:buNone/>
            </a:pPr>
            <a:r>
              <a:rPr lang="en-GB" sz="3200" dirty="0" smtClean="0">
                <a:solidFill>
                  <a:srgbClr val="00B050"/>
                </a:solidFill>
                <a:latin typeface="Comic Sans MS" pitchFamily="66" charset="0"/>
              </a:rPr>
              <a:t> Taping   the wires down </a:t>
            </a:r>
            <a:r>
              <a:rPr lang="en-GB" sz="3200" dirty="0">
                <a:solidFill>
                  <a:srgbClr val="00B050"/>
                </a:solidFill>
                <a:latin typeface="Comic Sans MS" pitchFamily="66" charset="0"/>
              </a:rPr>
              <a:t>to the floor </a:t>
            </a:r>
            <a:r>
              <a:rPr lang="en-GB" sz="3200" dirty="0" smtClean="0">
                <a:solidFill>
                  <a:srgbClr val="00B050"/>
                </a:solidFill>
                <a:latin typeface="Comic Sans MS" pitchFamily="66" charset="0"/>
              </a:rPr>
              <a:t>might </a:t>
            </a:r>
            <a:r>
              <a:rPr lang="en-GB" sz="3200" dirty="0">
                <a:solidFill>
                  <a:srgbClr val="00B050"/>
                </a:solidFill>
                <a:latin typeface="Comic Sans MS" pitchFamily="66" charset="0"/>
              </a:rPr>
              <a:t>reduce both the risk and </a:t>
            </a:r>
            <a:r>
              <a:rPr lang="en-GB" sz="3200" dirty="0" smtClean="0">
                <a:solidFill>
                  <a:srgbClr val="00B050"/>
                </a:solidFill>
                <a:latin typeface="Comic Sans MS" pitchFamily="66" charset="0"/>
              </a:rPr>
              <a:t>the  </a:t>
            </a:r>
            <a:r>
              <a:rPr lang="en-GB" sz="3200" dirty="0" smtClean="0">
                <a:solidFill>
                  <a:srgbClr val="00B050"/>
                </a:solidFill>
                <a:latin typeface="Comic Sans MS" pitchFamily="66" charset="0"/>
              </a:rPr>
              <a:t>likelihood </a:t>
            </a:r>
            <a:r>
              <a:rPr lang="en-GB" sz="3200" dirty="0">
                <a:solidFill>
                  <a:srgbClr val="00B050"/>
                </a:solidFill>
                <a:latin typeface="Comic Sans MS" pitchFamily="66" charset="0"/>
              </a:rPr>
              <a:t>of an accident happening </a:t>
            </a:r>
            <a:r>
              <a:rPr lang="en-GB" sz="3200" dirty="0" smtClean="0">
                <a:solidFill>
                  <a:srgbClr val="00B050"/>
                </a:solidFill>
                <a:latin typeface="Comic Sans MS" pitchFamily="66" charset="0"/>
              </a:rPr>
              <a:t>to low </a:t>
            </a:r>
            <a:r>
              <a:rPr lang="en-GB" sz="3200" dirty="0">
                <a:solidFill>
                  <a:srgbClr val="00B050"/>
                </a:solidFill>
                <a:latin typeface="Comic Sans MS" pitchFamily="66" charset="0"/>
              </a:rPr>
              <a:t>which is considered </a:t>
            </a:r>
            <a:r>
              <a:rPr lang="en-GB" sz="3200" dirty="0" smtClean="0">
                <a:solidFill>
                  <a:srgbClr val="00B050"/>
                </a:solidFill>
                <a:latin typeface="Comic Sans MS" pitchFamily="66" charset="0"/>
              </a:rPr>
              <a:t>more  </a:t>
            </a:r>
            <a:r>
              <a:rPr lang="en-GB" sz="3200" dirty="0" smtClean="0">
                <a:solidFill>
                  <a:srgbClr val="00B050"/>
                </a:solidFill>
                <a:latin typeface="Comic Sans MS" pitchFamily="66" charset="0"/>
              </a:rPr>
              <a:t>acceptable</a:t>
            </a:r>
            <a:r>
              <a:rPr lang="en-GB" sz="3200" dirty="0" smtClean="0">
                <a:solidFill>
                  <a:srgbClr val="00B050"/>
                </a:solidFill>
                <a:latin typeface="Comic Sans MS" pitchFamily="66" charset="0"/>
              </a:rPr>
              <a:t>.</a:t>
            </a:r>
          </a:p>
          <a:p>
            <a:pPr marL="0" indent="0">
              <a:buNone/>
            </a:pPr>
            <a:r>
              <a:rPr lang="en-GB" sz="4000" b="1" dirty="0" smtClean="0">
                <a:solidFill>
                  <a:srgbClr val="FF0000"/>
                </a:solidFill>
                <a:latin typeface="Comic Sans MS" pitchFamily="66" charset="0"/>
              </a:rPr>
              <a:t>You now need to do this for your identified hazards</a:t>
            </a:r>
            <a:endParaRPr lang="en-GB" sz="4000" b="1" dirty="0" smtClean="0">
              <a:solidFill>
                <a:srgbClr val="FF0000"/>
              </a:solidFill>
              <a:latin typeface="Comic Sans MS" pitchFamily="66" charset="0"/>
            </a:endParaRPr>
          </a:p>
          <a:p>
            <a:pPr marL="0" indent="0">
              <a:buNone/>
            </a:pPr>
            <a:endParaRPr lang="en-GB" sz="2600" b="1" dirty="0" smtClean="0">
              <a:solidFill>
                <a:srgbClr val="00B050"/>
              </a:solidFill>
              <a:latin typeface="Comic Sans MS" pitchFamily="66" charset="0"/>
            </a:endParaRPr>
          </a:p>
          <a:p>
            <a:endParaRPr lang="en-GB" sz="2400" dirty="0" smtClean="0">
              <a:latin typeface="Comic Sans MS" pitchFamily="66" charset="0"/>
            </a:endParaRPr>
          </a:p>
          <a:p>
            <a:endParaRPr lang="en-GB" dirty="0" smtClean="0">
              <a:latin typeface="Comic Sans MS" pitchFamily="66" charset="0"/>
            </a:endParaRPr>
          </a:p>
          <a:p>
            <a:endParaRPr lang="en-GB" dirty="0" smtClean="0">
              <a:latin typeface="Comic Sans MS" pitchFamily="66" charset="0"/>
            </a:endParaRPr>
          </a:p>
        </p:txBody>
      </p:sp>
      <p:pic>
        <p:nvPicPr>
          <p:cNvPr id="1026" name="Picture 2" descr="c:\tempie\Content.IE5\8301GZOV\MC90001826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0597" y="324764"/>
            <a:ext cx="1867205" cy="1086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7217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171">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1">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171">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171">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17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itchFamily="66" charset="0"/>
              </a:rPr>
              <a:t/>
            </a:r>
            <a:br>
              <a:rPr lang="en-GB" dirty="0" smtClean="0">
                <a:latin typeface="Comic Sans MS" pitchFamily="66" charset="0"/>
              </a:rPr>
            </a:br>
            <a:r>
              <a:rPr lang="en-GB" dirty="0" smtClean="0">
                <a:latin typeface="Comic Sans MS" pitchFamily="66" charset="0"/>
              </a:rPr>
              <a:t>What controls can </a:t>
            </a:r>
            <a:r>
              <a:rPr lang="en-GB" dirty="0" smtClean="0">
                <a:latin typeface="Comic Sans MS" pitchFamily="66" charset="0"/>
              </a:rPr>
              <a:t>you </a:t>
            </a:r>
            <a:r>
              <a:rPr lang="en-GB" dirty="0" smtClean="0">
                <a:latin typeface="Comic Sans MS" pitchFamily="66" charset="0"/>
              </a:rPr>
              <a:t>put in to reduce the risk?</a:t>
            </a:r>
            <a:endParaRPr lang="en-GB" dirty="0">
              <a:latin typeface="Comic Sans MS" pitchFamily="66" charset="0"/>
            </a:endParaRPr>
          </a:p>
        </p:txBody>
      </p:sp>
      <p:sp>
        <p:nvSpPr>
          <p:cNvPr id="3" name="Content Placeholder 2"/>
          <p:cNvSpPr>
            <a:spLocks noGrp="1"/>
          </p:cNvSpPr>
          <p:nvPr>
            <p:ph idx="1"/>
          </p:nvPr>
        </p:nvSpPr>
        <p:spPr/>
        <p:txBody>
          <a:bodyPr/>
          <a:lstStyle/>
          <a:p>
            <a:r>
              <a:rPr lang="en-GB" sz="3200" dirty="0" smtClean="0">
                <a:latin typeface="Comic Sans MS" pitchFamily="66" charset="0"/>
              </a:rPr>
              <a:t>Identify the controls for each of the risks you identified </a:t>
            </a:r>
          </a:p>
          <a:p>
            <a:pPr marL="0" indent="0">
              <a:buNone/>
            </a:pPr>
            <a:r>
              <a:rPr lang="en-GB" dirty="0" err="1" smtClean="0">
                <a:latin typeface="Comic Sans MS" pitchFamily="66" charset="0"/>
              </a:rPr>
              <a:t>Eg</a:t>
            </a:r>
            <a:r>
              <a:rPr lang="en-GB" dirty="0" smtClean="0">
                <a:latin typeface="Comic Sans MS" pitchFamily="66" charset="0"/>
              </a:rPr>
              <a:t> </a:t>
            </a:r>
            <a:r>
              <a:rPr lang="en-GB" dirty="0" smtClean="0">
                <a:latin typeface="Comic Sans MS" pitchFamily="66" charset="0"/>
              </a:rPr>
              <a:t>risk of </a:t>
            </a:r>
            <a:r>
              <a:rPr lang="en-GB" dirty="0" smtClean="0">
                <a:latin typeface="Comic Sans MS" pitchFamily="66" charset="0"/>
              </a:rPr>
              <a:t>children </a:t>
            </a:r>
            <a:r>
              <a:rPr lang="en-GB" dirty="0" smtClean="0">
                <a:latin typeface="Comic Sans MS" pitchFamily="66" charset="0"/>
              </a:rPr>
              <a:t>running into the road on the walk to the park – </a:t>
            </a:r>
          </a:p>
          <a:p>
            <a:r>
              <a:rPr lang="en-GB" dirty="0" smtClean="0">
                <a:latin typeface="Comic Sans MS" pitchFamily="66" charset="0"/>
              </a:rPr>
              <a:t>Use a wrist strap or reins to ensure the children are safe. </a:t>
            </a:r>
          </a:p>
          <a:p>
            <a:r>
              <a:rPr lang="en-GB" dirty="0" smtClean="0">
                <a:latin typeface="Comic Sans MS" pitchFamily="66" charset="0"/>
              </a:rPr>
              <a:t>Supervising adult to walk on the road side of the path.</a:t>
            </a:r>
          </a:p>
          <a:p>
            <a:pPr marL="0" indent="0">
              <a:buNone/>
            </a:pPr>
            <a:endParaRPr lang="en-GB" dirty="0">
              <a:latin typeface="Comic Sans MS" pitchFamily="66" charset="0"/>
            </a:endParaRPr>
          </a:p>
        </p:txBody>
      </p:sp>
      <p:pic>
        <p:nvPicPr>
          <p:cNvPr id="8194" name="Picture 2" descr="c:\tempie\Content.IE5\3FMBXI04\MC90044190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2687" y="5197641"/>
            <a:ext cx="1520825" cy="10221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20038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The produced risk assessment should:</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GB" sz="3600" dirty="0" smtClean="0">
                <a:latin typeface="Comic Sans MS" panose="030F0702030302020204" pitchFamily="66" charset="0"/>
              </a:rPr>
              <a:t>Clearly identify the potential hazards and risks to the health &amp; safety of all people in the setting.</a:t>
            </a:r>
          </a:p>
          <a:p>
            <a:r>
              <a:rPr lang="en-GB" sz="3600" dirty="0" smtClean="0">
                <a:latin typeface="Comic Sans MS" panose="030F0702030302020204" pitchFamily="66" charset="0"/>
              </a:rPr>
              <a:t>Clearly identify any preventive and protective measures that are needed to minimise risk and improve health &amp; safety.</a:t>
            </a:r>
            <a:endParaRPr lang="en-GB" sz="3600" dirty="0">
              <a:latin typeface="Comic Sans MS" panose="030F0702030302020204" pitchFamily="66" charset="0"/>
            </a:endParaRPr>
          </a:p>
        </p:txBody>
      </p:sp>
      <p:pic>
        <p:nvPicPr>
          <p:cNvPr id="2050" name="Picture 2" descr="c:\tempie\Content.IE5\WCIU9SQ4\MM900283618[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020299" y="4636293"/>
            <a:ext cx="1906137" cy="1995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9992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Task: </a:t>
            </a:r>
            <a:r>
              <a:rPr lang="en-GB" dirty="0" smtClean="0">
                <a:latin typeface="Comic Sans MS" pitchFamily="66" charset="0"/>
              </a:rPr>
              <a:t>Create &amp; Fill </a:t>
            </a:r>
            <a:r>
              <a:rPr lang="en-GB" dirty="0" smtClean="0">
                <a:latin typeface="Comic Sans MS" pitchFamily="66" charset="0"/>
              </a:rPr>
              <a:t>in your risk assessment form</a:t>
            </a:r>
            <a:endParaRPr lang="en-GB" dirty="0">
              <a:latin typeface="Comic Sans MS" pitchFamily="66" charset="0"/>
            </a:endParaRPr>
          </a:p>
        </p:txBody>
      </p:sp>
      <p:sp>
        <p:nvSpPr>
          <p:cNvPr id="3" name="Content Placeholder 2"/>
          <p:cNvSpPr>
            <a:spLocks noGrp="1"/>
          </p:cNvSpPr>
          <p:nvPr>
            <p:ph idx="1"/>
          </p:nvPr>
        </p:nvSpPr>
        <p:spPr/>
        <p:txBody>
          <a:bodyPr/>
          <a:lstStyle/>
          <a:p>
            <a:endParaRPr lang="en-GB" dirty="0"/>
          </a:p>
        </p:txBody>
      </p:sp>
      <p:pic>
        <p:nvPicPr>
          <p:cNvPr id="3074" name="Picture 2" descr="c:\tempie\Content.IE5\O26WVGNT\MC900441910[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2862" y="2552700"/>
            <a:ext cx="3300842" cy="2128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80403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Definition of Risk assessment</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A process that aims to identify potential risks to the health safety and security of all people at a specified location.</a:t>
            </a:r>
          </a:p>
          <a:p>
            <a:endParaRPr lang="en-GB" dirty="0">
              <a:latin typeface="Comic Sans MS" panose="030F0702030302020204" pitchFamily="66" charset="0"/>
            </a:endParaRPr>
          </a:p>
          <a:p>
            <a:endParaRPr lang="en-GB" dirty="0" smtClean="0">
              <a:latin typeface="Comic Sans MS" panose="030F0702030302020204" pitchFamily="66" charset="0"/>
            </a:endParaRPr>
          </a:p>
          <a:p>
            <a:endParaRPr lang="en-GB" dirty="0">
              <a:latin typeface="Comic Sans MS" panose="030F0702030302020204" pitchFamily="66" charset="0"/>
            </a:endParaRPr>
          </a:p>
          <a:p>
            <a:endParaRPr lang="en-GB" dirty="0" smtClean="0">
              <a:latin typeface="Comic Sans MS" panose="030F0702030302020204" pitchFamily="66" charset="0"/>
            </a:endParaRPr>
          </a:p>
          <a:p>
            <a:endParaRPr lang="en-GB" dirty="0">
              <a:latin typeface="Comic Sans MS" panose="030F0702030302020204" pitchFamily="66" charset="0"/>
            </a:endParaRPr>
          </a:p>
          <a:p>
            <a:r>
              <a:rPr lang="en-GB" dirty="0">
                <a:latin typeface="Comic Sans MS" panose="030F0702030302020204" pitchFamily="66" charset="0"/>
                <a:hlinkClick r:id="rId2"/>
              </a:rPr>
              <a:t>https://www.youtube.com/watch?v=fY6KGN72d7Q</a:t>
            </a:r>
            <a:endParaRPr lang="en-GB" dirty="0">
              <a:latin typeface="Comic Sans MS" panose="030F0702030302020204" pitchFamily="66" charset="0"/>
            </a:endParaRPr>
          </a:p>
        </p:txBody>
      </p:sp>
      <p:pic>
        <p:nvPicPr>
          <p:cNvPr id="2050" name="Picture 2" descr="c:\tempie\Content.IE5\LGGTS7PN\MC90044192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96412" y="3181350"/>
            <a:ext cx="1743075"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58969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Well done your student should be able to return to college</a:t>
            </a:r>
            <a:endParaRPr lang="en-GB" dirty="0">
              <a:latin typeface="Comic Sans MS" pitchFamily="66" charset="0"/>
            </a:endParaRPr>
          </a:p>
        </p:txBody>
      </p:sp>
      <p:sp>
        <p:nvSpPr>
          <p:cNvPr id="3" name="Content Placeholder 2"/>
          <p:cNvSpPr>
            <a:spLocks noGrp="1"/>
          </p:cNvSpPr>
          <p:nvPr>
            <p:ph idx="1"/>
          </p:nvPr>
        </p:nvSpPr>
        <p:spPr>
          <a:xfrm>
            <a:off x="1123950" y="1675398"/>
            <a:ext cx="9367587" cy="3313697"/>
          </a:xfrm>
        </p:spPr>
        <p:txBody>
          <a:bodyPr/>
          <a:lstStyle/>
          <a:p>
            <a:endParaRPr lang="en-GB"/>
          </a:p>
        </p:txBody>
      </p:sp>
      <p:pic>
        <p:nvPicPr>
          <p:cNvPr id="4098" name="Picture 2" descr="c:\tempie\Content.IE5\29C2REHA\MM900283638[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285924" y="1847850"/>
            <a:ext cx="3022934" cy="3141245"/>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tempie\Content.IE5\29C2REHA\MC900441322[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3950" y="2057400"/>
            <a:ext cx="2743200" cy="27432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38200" y="5376038"/>
            <a:ext cx="10375232" cy="923330"/>
          </a:xfrm>
          <a:prstGeom prst="rect">
            <a:avLst/>
          </a:prstGeom>
          <a:noFill/>
        </p:spPr>
        <p:txBody>
          <a:bodyPr wrap="square" rtlCol="0">
            <a:spAutoFit/>
          </a:bodyPr>
          <a:lstStyle/>
          <a:p>
            <a:pPr algn="ctr"/>
            <a:r>
              <a:rPr lang="en-GB" sz="5400" u="sng" dirty="0" smtClean="0">
                <a:solidFill>
                  <a:srgbClr val="FF0000"/>
                </a:solidFill>
                <a:latin typeface="Comic Sans MS" panose="030F0702030302020204" pitchFamily="66" charset="0"/>
              </a:rPr>
              <a:t>BUT</a:t>
            </a:r>
            <a:r>
              <a:rPr lang="en-GB" sz="5400" dirty="0" smtClean="0">
                <a:solidFill>
                  <a:srgbClr val="FF0000"/>
                </a:solidFill>
                <a:latin typeface="Comic Sans MS" panose="030F0702030302020204" pitchFamily="66" charset="0"/>
              </a:rPr>
              <a:t> One final thing!</a:t>
            </a:r>
            <a:endParaRPr lang="en-GB" sz="5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8706994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Risk Assessment Step </a:t>
            </a:r>
            <a:r>
              <a:rPr lang="en-GB" dirty="0" smtClean="0">
                <a:latin typeface="Comic Sans MS" pitchFamily="66" charset="0"/>
              </a:rPr>
              <a:t>5: </a:t>
            </a:r>
            <a:r>
              <a:rPr lang="en-GB" dirty="0">
                <a:latin typeface="Comic Sans MS" pitchFamily="66" charset="0"/>
              </a:rPr>
              <a:t/>
            </a:r>
            <a:br>
              <a:rPr lang="en-GB" dirty="0">
                <a:latin typeface="Comic Sans MS" pitchFamily="66" charset="0"/>
              </a:rPr>
            </a:br>
            <a:r>
              <a:rPr lang="en-GB" dirty="0" smtClean="0">
                <a:latin typeface="Comic Sans MS" pitchFamily="66" charset="0"/>
              </a:rPr>
              <a:t>Assessing and Reviewing</a:t>
            </a:r>
            <a:endParaRPr lang="en-GB" dirty="0"/>
          </a:p>
        </p:txBody>
      </p:sp>
      <p:sp>
        <p:nvSpPr>
          <p:cNvPr id="3" name="Content Placeholder 2"/>
          <p:cNvSpPr>
            <a:spLocks noGrp="1"/>
          </p:cNvSpPr>
          <p:nvPr>
            <p:ph idx="1"/>
          </p:nvPr>
        </p:nvSpPr>
        <p:spPr/>
        <p:txBody>
          <a:bodyPr/>
          <a:lstStyle/>
          <a:p>
            <a:endParaRPr lang="en-GB" dirty="0" smtClean="0"/>
          </a:p>
          <a:p>
            <a:pPr marL="0" indent="0">
              <a:buNone/>
            </a:pPr>
            <a:r>
              <a:rPr lang="en-GB" sz="4400" dirty="0" smtClean="0">
                <a:latin typeface="Comic Sans MS" panose="030F0702030302020204" pitchFamily="66" charset="0"/>
              </a:rPr>
              <a:t>When are you going to review the effectiveness of your risk assessment?</a:t>
            </a:r>
            <a:endParaRPr lang="en-GB" sz="4400" dirty="0">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10675" y="4383505"/>
            <a:ext cx="2143125" cy="2133600"/>
          </a:xfrm>
          <a:prstGeom prst="rect">
            <a:avLst/>
          </a:prstGeom>
        </p:spPr>
      </p:pic>
    </p:spTree>
    <p:extLst>
      <p:ext uri="{BB962C8B-B14F-4D97-AF65-F5344CB8AC3E}">
        <p14:creationId xmlns:p14="http://schemas.microsoft.com/office/powerpoint/2010/main" val="3412672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Why should we carry out risk assessment?</a:t>
            </a:r>
            <a:endParaRPr lang="en-GB" dirty="0">
              <a:latin typeface="Comic Sans MS" panose="030F0702030302020204" pitchFamily="66" charset="0"/>
            </a:endParaRPr>
          </a:p>
        </p:txBody>
      </p:sp>
      <p:sp>
        <p:nvSpPr>
          <p:cNvPr id="3" name="Content Placeholder 2"/>
          <p:cNvSpPr>
            <a:spLocks noGrp="1"/>
          </p:cNvSpPr>
          <p:nvPr>
            <p:ph idx="1"/>
          </p:nvPr>
        </p:nvSpPr>
        <p:spPr/>
        <p:txBody>
          <a:bodyPr>
            <a:noAutofit/>
          </a:bodyPr>
          <a:lstStyle/>
          <a:p>
            <a:pPr marL="0" indent="0">
              <a:buNone/>
            </a:pPr>
            <a:r>
              <a:rPr lang="en-GB" sz="2000" b="1" dirty="0" smtClean="0">
                <a:latin typeface="Comic Sans MS" panose="030F0702030302020204" pitchFamily="66" charset="0"/>
              </a:rPr>
              <a:t>1. Legal requirement </a:t>
            </a:r>
          </a:p>
          <a:p>
            <a:pPr marL="0" indent="0">
              <a:buNone/>
            </a:pPr>
            <a:r>
              <a:rPr lang="en-GB" sz="2000" dirty="0">
                <a:latin typeface="Comic Sans MS" panose="030F0702030302020204" pitchFamily="66" charset="0"/>
              </a:rPr>
              <a:t> </a:t>
            </a:r>
            <a:r>
              <a:rPr lang="en-GB" sz="2000" dirty="0" smtClean="0">
                <a:latin typeface="Comic Sans MS" panose="030F0702030302020204" pitchFamily="66" charset="0"/>
              </a:rPr>
              <a:t>      Management of Health &amp; Safety at Work Regulations (1999)</a:t>
            </a:r>
            <a:r>
              <a:rPr lang="en-GB" sz="2000" dirty="0">
                <a:latin typeface="Comic Sans MS" panose="030F0702030302020204" pitchFamily="66" charset="0"/>
              </a:rPr>
              <a:t> </a:t>
            </a:r>
            <a:endParaRPr lang="en-GB" sz="2000" dirty="0" smtClean="0">
              <a:latin typeface="Comic Sans MS" panose="030F0702030302020204" pitchFamily="66" charset="0"/>
            </a:endParaRPr>
          </a:p>
          <a:p>
            <a:r>
              <a:rPr lang="en-GB" sz="2000" dirty="0" smtClean="0">
                <a:latin typeface="Comic Sans MS" panose="030F0702030302020204" pitchFamily="66" charset="0"/>
              </a:rPr>
              <a:t>Health and Safety inspectors visiting workplaces will want to know how employers are managing safety and health. If they investigate an accident, they will scrutinise the risk assessment and safety statement, and the procedures and work practices in use. </a:t>
            </a:r>
          </a:p>
          <a:p>
            <a:pPr marL="0" indent="0">
              <a:buNone/>
            </a:pPr>
            <a:r>
              <a:rPr lang="en-GB" sz="2000" b="1" dirty="0" smtClean="0">
                <a:latin typeface="Comic Sans MS" panose="030F0702030302020204" pitchFamily="66" charset="0"/>
              </a:rPr>
              <a:t>2. Financial </a:t>
            </a:r>
            <a:r>
              <a:rPr lang="en-GB" sz="2000" b="1" dirty="0">
                <a:latin typeface="Comic Sans MS" panose="030F0702030302020204" pitchFamily="66" charset="0"/>
              </a:rPr>
              <a:t>reasons</a:t>
            </a:r>
          </a:p>
          <a:p>
            <a:r>
              <a:rPr lang="en-GB" sz="2000" dirty="0" smtClean="0">
                <a:latin typeface="Comic Sans MS" panose="030F0702030302020204" pitchFamily="66" charset="0"/>
              </a:rPr>
              <a:t>Accidents </a:t>
            </a:r>
            <a:r>
              <a:rPr lang="en-GB" sz="2000" dirty="0">
                <a:latin typeface="Comic Sans MS" panose="030F0702030302020204" pitchFamily="66" charset="0"/>
              </a:rPr>
              <a:t>and ill-health inflict significant costs, often hidden </a:t>
            </a:r>
            <a:r>
              <a:rPr lang="en-GB" sz="2000" dirty="0" smtClean="0">
                <a:latin typeface="Comic Sans MS" panose="030F0702030302020204" pitchFamily="66" charset="0"/>
              </a:rPr>
              <a:t>and underestimated.</a:t>
            </a:r>
            <a:r>
              <a:rPr lang="en-GB" sz="2000" dirty="0">
                <a:latin typeface="Comic Sans MS" panose="030F0702030302020204" pitchFamily="66" charset="0"/>
              </a:rPr>
              <a:t> </a:t>
            </a:r>
            <a:endParaRPr lang="en-GB" sz="2000" dirty="0" smtClean="0">
              <a:latin typeface="Comic Sans MS" panose="030F0702030302020204" pitchFamily="66" charset="0"/>
            </a:endParaRPr>
          </a:p>
          <a:p>
            <a:pPr marL="0" indent="0">
              <a:buNone/>
            </a:pPr>
            <a:r>
              <a:rPr lang="en-GB" sz="2000" b="1" dirty="0" smtClean="0">
                <a:latin typeface="Comic Sans MS" panose="030F0702030302020204" pitchFamily="66" charset="0"/>
              </a:rPr>
              <a:t>3. </a:t>
            </a:r>
            <a:r>
              <a:rPr lang="en-GB" sz="2000" b="1" dirty="0">
                <a:latin typeface="Comic Sans MS" panose="030F0702030302020204" pitchFamily="66" charset="0"/>
              </a:rPr>
              <a:t>Moral and ethical reasons</a:t>
            </a:r>
          </a:p>
          <a:p>
            <a:r>
              <a:rPr lang="en-GB" sz="2000" dirty="0">
                <a:latin typeface="Comic Sans MS" panose="030F0702030302020204" pitchFamily="66" charset="0"/>
              </a:rPr>
              <a:t>The process of carrying out a risk assessment, </a:t>
            </a:r>
            <a:r>
              <a:rPr lang="en-GB" sz="2000" dirty="0" smtClean="0">
                <a:latin typeface="Comic Sans MS" panose="030F0702030302020204" pitchFamily="66" charset="0"/>
              </a:rPr>
              <a:t> </a:t>
            </a:r>
            <a:r>
              <a:rPr lang="en-GB" sz="2000" dirty="0">
                <a:latin typeface="Comic Sans MS" panose="030F0702030302020204" pitchFamily="66" charset="0"/>
              </a:rPr>
              <a:t>will help </a:t>
            </a:r>
            <a:r>
              <a:rPr lang="en-GB" sz="2000" dirty="0" smtClean="0">
                <a:latin typeface="Comic Sans MS" panose="030F0702030302020204" pitchFamily="66" charset="0"/>
              </a:rPr>
              <a:t>prevent </a:t>
            </a:r>
            <a:r>
              <a:rPr lang="en-GB" sz="2000" dirty="0">
                <a:latin typeface="Comic Sans MS" panose="030F0702030302020204" pitchFamily="66" charset="0"/>
              </a:rPr>
              <a:t>injuries and </a:t>
            </a:r>
            <a:r>
              <a:rPr lang="en-GB" sz="2000" dirty="0" smtClean="0">
                <a:latin typeface="Comic Sans MS" panose="030F0702030302020204" pitchFamily="66" charset="0"/>
              </a:rPr>
              <a:t>ill health </a:t>
            </a:r>
            <a:r>
              <a:rPr lang="en-GB" sz="2000" dirty="0">
                <a:latin typeface="Comic Sans MS" panose="030F0702030302020204" pitchFamily="66" charset="0"/>
              </a:rPr>
              <a:t>at work. Employers are ethically bound to do all they can to ensure </a:t>
            </a:r>
            <a:r>
              <a:rPr lang="en-GB" sz="2000" dirty="0" smtClean="0">
                <a:latin typeface="Comic Sans MS" panose="030F0702030302020204" pitchFamily="66" charset="0"/>
              </a:rPr>
              <a:t>employees and those using the facility do not </a:t>
            </a:r>
            <a:r>
              <a:rPr lang="en-GB" sz="2000" dirty="0">
                <a:latin typeface="Comic Sans MS" panose="030F0702030302020204" pitchFamily="66" charset="0"/>
              </a:rPr>
              <a:t>suffer illness, a serious accident or death.</a:t>
            </a:r>
          </a:p>
          <a:p>
            <a:pPr marL="0" indent="0">
              <a:buNone/>
            </a:pPr>
            <a:endParaRPr lang="en-GB" sz="1400" dirty="0">
              <a:latin typeface="Comic Sans MS" panose="030F0702030302020204" pitchFamily="66" charset="0"/>
            </a:endParaRPr>
          </a:p>
        </p:txBody>
      </p:sp>
      <p:pic>
        <p:nvPicPr>
          <p:cNvPr id="4098" name="Picture 2" descr="c:\tempie\Content.IE5\0PVO0IT8\MC90033925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28607" y="479450"/>
            <a:ext cx="907085" cy="907999"/>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tempie\Content.IE5\3FMBXI04\MC90043984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35692" y="933449"/>
            <a:ext cx="2070100" cy="130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3989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Research Tasks </a:t>
            </a:r>
            <a:r>
              <a:rPr lang="en-GB" dirty="0" smtClean="0">
                <a:latin typeface="Comic Sans MS" panose="030F0702030302020204" pitchFamily="66" charset="0"/>
              </a:rPr>
              <a:t>– 30 minutes </a:t>
            </a:r>
            <a:endParaRPr lang="en-GB" dirty="0">
              <a:latin typeface="Comic Sans MS" panose="030F0702030302020204" pitchFamily="66" charset="0"/>
            </a:endParaRPr>
          </a:p>
        </p:txBody>
      </p:sp>
      <p:sp>
        <p:nvSpPr>
          <p:cNvPr id="7" name="Content Placeholder 6"/>
          <p:cNvSpPr>
            <a:spLocks noGrp="1"/>
          </p:cNvSpPr>
          <p:nvPr>
            <p:ph idx="1"/>
          </p:nvPr>
        </p:nvSpPr>
        <p:spPr/>
        <p:txBody>
          <a:bodyPr>
            <a:normAutofit fontScale="85000" lnSpcReduction="20000"/>
          </a:bodyPr>
          <a:lstStyle/>
          <a:p>
            <a:pPr marL="0" indent="0">
              <a:buNone/>
            </a:pPr>
            <a:r>
              <a:rPr lang="en-GB" dirty="0" smtClean="0">
                <a:latin typeface="Comic Sans MS" panose="030F0702030302020204" pitchFamily="66" charset="0"/>
              </a:rPr>
              <a:t>Use the following website</a:t>
            </a:r>
          </a:p>
          <a:p>
            <a:pPr marL="0" indent="0">
              <a:buNone/>
            </a:pPr>
            <a:r>
              <a:rPr lang="en-GB" dirty="0" smtClean="0">
                <a:latin typeface="Comic Sans MS" panose="030F0702030302020204" pitchFamily="66" charset="0"/>
              </a:rPr>
              <a:t> </a:t>
            </a:r>
            <a:r>
              <a:rPr lang="en-GB" i="1" dirty="0">
                <a:latin typeface="Comic Sans MS" panose="030F0702030302020204" pitchFamily="66" charset="0"/>
                <a:hlinkClick r:id="rId2"/>
              </a:rPr>
              <a:t>http://www.hse.gov.uk/risk/index.htm</a:t>
            </a:r>
            <a:endParaRPr lang="en-GB" i="1" dirty="0">
              <a:latin typeface="Comic Sans MS" panose="030F0702030302020204" pitchFamily="66" charset="0"/>
            </a:endParaRPr>
          </a:p>
          <a:p>
            <a:pPr marL="514350" indent="-514350">
              <a:buFont typeface="+mj-lt"/>
              <a:buAutoNum type="arabicPeriod"/>
            </a:pPr>
            <a:r>
              <a:rPr lang="en-GB" dirty="0" smtClean="0">
                <a:latin typeface="Comic Sans MS" panose="030F0702030302020204" pitchFamily="66" charset="0"/>
              </a:rPr>
              <a:t>Find out more about risk assessment by reading the different sections.</a:t>
            </a:r>
          </a:p>
          <a:p>
            <a:pPr marL="514350" indent="-514350">
              <a:buFont typeface="+mj-lt"/>
              <a:buAutoNum type="arabicPeriod"/>
            </a:pPr>
            <a:r>
              <a:rPr lang="en-GB" dirty="0" smtClean="0">
                <a:latin typeface="Comic Sans MS" panose="030F0702030302020204" pitchFamily="66" charset="0"/>
              </a:rPr>
              <a:t>Click on </a:t>
            </a:r>
            <a:r>
              <a:rPr lang="en-GB" dirty="0" smtClean="0">
                <a:solidFill>
                  <a:srgbClr val="FF0000"/>
                </a:solidFill>
                <a:latin typeface="Comic Sans MS" panose="030F0702030302020204" pitchFamily="66" charset="0"/>
              </a:rPr>
              <a:t>Controlling Risks </a:t>
            </a:r>
            <a:r>
              <a:rPr lang="en-GB" dirty="0" smtClean="0">
                <a:latin typeface="Comic Sans MS" panose="030F0702030302020204" pitchFamily="66" charset="0"/>
              </a:rPr>
              <a:t>from this page</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Identify the 5 stages of risk assessment, the key questions that </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should be asked and the purpose of that stage.</a:t>
            </a:r>
            <a:r>
              <a:rPr lang="en-GB" dirty="0" smtClean="0">
                <a:hlinkClick r:id="rId3"/>
              </a:rPr>
              <a:t> </a:t>
            </a:r>
          </a:p>
          <a:p>
            <a:pPr marL="0" indent="0">
              <a:buNone/>
            </a:pPr>
            <a:r>
              <a:rPr lang="en-GB" i="1" dirty="0" smtClean="0">
                <a:latin typeface="Comic Sans MS" panose="030F0702030302020204" pitchFamily="66" charset="0"/>
              </a:rPr>
              <a:t>      </a:t>
            </a:r>
            <a:r>
              <a:rPr lang="en-GB" i="1" dirty="0" smtClean="0">
                <a:solidFill>
                  <a:srgbClr val="00B050"/>
                </a:solidFill>
                <a:latin typeface="Comic Sans MS" panose="030F0702030302020204" pitchFamily="66" charset="0"/>
              </a:rPr>
              <a:t>Make a set of notes to help your understanding</a:t>
            </a:r>
          </a:p>
          <a:p>
            <a:pPr marL="514350" indent="-514350">
              <a:buAutoNum type="arabicPeriod" startAt="3"/>
            </a:pPr>
            <a:r>
              <a:rPr lang="en-GB" dirty="0" smtClean="0">
                <a:latin typeface="Comic Sans MS" panose="030F0702030302020204" pitchFamily="66" charset="0"/>
              </a:rPr>
              <a:t>Find the frequently asked questions about risk assessment and read </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the responses. </a:t>
            </a:r>
          </a:p>
          <a:p>
            <a:pPr marL="0" indent="0">
              <a:buNone/>
            </a:pPr>
            <a:r>
              <a:rPr lang="en-GB" i="1" dirty="0" smtClean="0">
                <a:latin typeface="Comic Sans MS" panose="030F0702030302020204" pitchFamily="66" charset="0"/>
              </a:rPr>
              <a:t>      </a:t>
            </a:r>
            <a:r>
              <a:rPr lang="en-GB" i="1" dirty="0" smtClean="0">
                <a:solidFill>
                  <a:srgbClr val="00B050"/>
                </a:solidFill>
                <a:latin typeface="Comic Sans MS" panose="030F0702030302020204" pitchFamily="66" charset="0"/>
              </a:rPr>
              <a:t>Make your own set of notes from these</a:t>
            </a:r>
            <a:endParaRPr lang="en-GB" i="1" dirty="0">
              <a:solidFill>
                <a:srgbClr val="00B050"/>
              </a:solidFill>
              <a:latin typeface="Comic Sans MS" panose="030F0702030302020204" pitchFamily="66" charset="0"/>
            </a:endParaRP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68084" y="162718"/>
            <a:ext cx="1816100" cy="1730375"/>
          </a:xfrm>
          <a:prstGeom prst="rect">
            <a:avLst/>
          </a:prstGeom>
        </p:spPr>
      </p:pic>
    </p:spTree>
    <p:extLst>
      <p:ext uri="{BB962C8B-B14F-4D97-AF65-F5344CB8AC3E}">
        <p14:creationId xmlns:p14="http://schemas.microsoft.com/office/powerpoint/2010/main" val="2243048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Key terms used in Risk assessment</a:t>
            </a:r>
            <a:endParaRPr lang="en-GB" dirty="0">
              <a:latin typeface="Comic Sans MS" pitchFamily="66" charset="0"/>
            </a:endParaRPr>
          </a:p>
        </p:txBody>
      </p:sp>
      <p:sp>
        <p:nvSpPr>
          <p:cNvPr id="3" name="Content Placeholder 2"/>
          <p:cNvSpPr>
            <a:spLocks noGrp="1"/>
          </p:cNvSpPr>
          <p:nvPr>
            <p:ph idx="1"/>
          </p:nvPr>
        </p:nvSpPr>
        <p:spPr/>
        <p:txBody>
          <a:bodyPr/>
          <a:lstStyle/>
          <a:p>
            <a:r>
              <a:rPr lang="en-GB" b="1" dirty="0" smtClean="0">
                <a:solidFill>
                  <a:srgbClr val="FF0000"/>
                </a:solidFill>
                <a:latin typeface="Comic Sans MS" pitchFamily="66" charset="0"/>
              </a:rPr>
              <a:t>Hazard</a:t>
            </a:r>
            <a:r>
              <a:rPr lang="en-GB" b="1" dirty="0" smtClean="0">
                <a:latin typeface="Comic Sans MS" pitchFamily="66" charset="0"/>
              </a:rPr>
              <a:t>  - </a:t>
            </a:r>
            <a:r>
              <a:rPr lang="en-GB" dirty="0" smtClean="0">
                <a:latin typeface="Comic Sans MS" pitchFamily="66" charset="0"/>
              </a:rPr>
              <a:t>anything </a:t>
            </a:r>
            <a:r>
              <a:rPr lang="en-GB" dirty="0">
                <a:latin typeface="Comic Sans MS" pitchFamily="66" charset="0"/>
              </a:rPr>
              <a:t>that has the potential to harm someone in some way. </a:t>
            </a:r>
            <a:endParaRPr lang="en-GB" dirty="0" smtClean="0">
              <a:latin typeface="Comic Sans MS" pitchFamily="66" charset="0"/>
            </a:endParaRPr>
          </a:p>
          <a:p>
            <a:r>
              <a:rPr lang="en-GB" b="1" dirty="0" smtClean="0">
                <a:solidFill>
                  <a:srgbClr val="FF0000"/>
                </a:solidFill>
                <a:latin typeface="Comic Sans MS" pitchFamily="66" charset="0"/>
              </a:rPr>
              <a:t>Risk</a:t>
            </a:r>
            <a:r>
              <a:rPr lang="en-GB" b="1" dirty="0" smtClean="0">
                <a:latin typeface="Comic Sans MS" pitchFamily="66" charset="0"/>
              </a:rPr>
              <a:t>  - </a:t>
            </a:r>
            <a:r>
              <a:rPr lang="en-GB" dirty="0" smtClean="0">
                <a:latin typeface="Comic Sans MS" pitchFamily="66" charset="0"/>
              </a:rPr>
              <a:t> </a:t>
            </a:r>
            <a:r>
              <a:rPr lang="en-GB" dirty="0">
                <a:latin typeface="Comic Sans MS" pitchFamily="66" charset="0"/>
              </a:rPr>
              <a:t>a chance or possibility of danger, loss, injury or some other serious consequence. Hence risk is a measure of how likely a hazard is to cause </a:t>
            </a:r>
            <a:r>
              <a:rPr lang="en-GB" dirty="0" smtClean="0">
                <a:latin typeface="Comic Sans MS" pitchFamily="66" charset="0"/>
              </a:rPr>
              <a:t>harm.</a:t>
            </a:r>
          </a:p>
          <a:p>
            <a:r>
              <a:rPr lang="en-GB" b="1" dirty="0" smtClean="0">
                <a:solidFill>
                  <a:srgbClr val="FF0000"/>
                </a:solidFill>
                <a:latin typeface="Comic Sans MS" pitchFamily="66" charset="0"/>
              </a:rPr>
              <a:t>Control </a:t>
            </a:r>
            <a:r>
              <a:rPr lang="en-GB" b="1" dirty="0" smtClean="0">
                <a:latin typeface="Comic Sans MS" pitchFamily="66" charset="0"/>
              </a:rPr>
              <a:t>-</a:t>
            </a:r>
            <a:r>
              <a:rPr lang="en-GB" dirty="0" smtClean="0">
                <a:latin typeface="Comic Sans MS" pitchFamily="66" charset="0"/>
              </a:rPr>
              <a:t> </a:t>
            </a:r>
            <a:r>
              <a:rPr lang="en-GB" dirty="0">
                <a:latin typeface="Comic Sans MS" pitchFamily="66" charset="0"/>
              </a:rPr>
              <a:t>a recommended or prescribed way of carrying out the work that, if followed, should reduce the risk. </a:t>
            </a:r>
          </a:p>
          <a:p>
            <a:endParaRPr lang="en-GB" dirty="0">
              <a:latin typeface="Comic Sans MS" pitchFamily="66" charset="0"/>
            </a:endParaRPr>
          </a:p>
          <a:p>
            <a:endParaRPr lang="en-GB" dirty="0">
              <a:latin typeface="Comic Sans MS" pitchFamily="66" charset="0"/>
            </a:endParaRPr>
          </a:p>
        </p:txBody>
      </p:sp>
    </p:spTree>
    <p:extLst>
      <p:ext uri="{BB962C8B-B14F-4D97-AF65-F5344CB8AC3E}">
        <p14:creationId xmlns:p14="http://schemas.microsoft.com/office/powerpoint/2010/main" val="20558233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Stages of Risk Assessment</a:t>
            </a:r>
            <a:endParaRPr lang="en-GB" dirty="0">
              <a:latin typeface="Comic Sans MS" panose="030F0702030302020204" pitchFamily="66"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81990868"/>
              </p:ext>
            </p:extLst>
          </p:nvPr>
        </p:nvGraphicFramePr>
        <p:xfrm>
          <a:off x="838200" y="1825625"/>
          <a:ext cx="10515600" cy="385064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70840">
                <a:tc>
                  <a:txBody>
                    <a:bodyPr/>
                    <a:lstStyle/>
                    <a:p>
                      <a:r>
                        <a:rPr lang="en-GB" dirty="0" smtClean="0"/>
                        <a:t>Stage</a:t>
                      </a:r>
                      <a:endParaRPr lang="en-GB" dirty="0"/>
                    </a:p>
                  </a:txBody>
                  <a:tcPr/>
                </a:tc>
                <a:tc>
                  <a:txBody>
                    <a:bodyPr/>
                    <a:lstStyle/>
                    <a:p>
                      <a:r>
                        <a:rPr lang="en-GB" dirty="0" smtClean="0"/>
                        <a:t>Key Questions</a:t>
                      </a:r>
                      <a:endParaRPr lang="en-GB" dirty="0"/>
                    </a:p>
                  </a:txBody>
                  <a:tcPr/>
                </a:tc>
                <a:tc>
                  <a:txBody>
                    <a:bodyPr/>
                    <a:lstStyle/>
                    <a:p>
                      <a:r>
                        <a:rPr lang="en-GB" dirty="0" smtClean="0"/>
                        <a:t>Purpose</a:t>
                      </a:r>
                      <a:endParaRPr lang="en-GB" dirty="0"/>
                    </a:p>
                  </a:txBody>
                  <a:tcPr/>
                </a:tc>
                <a:extLst>
                  <a:ext uri="{0D108BD9-81ED-4DB2-BD59-A6C34878D82A}">
                    <a16:rowId xmlns:a16="http://schemas.microsoft.com/office/drawing/2014/main" val="10000"/>
                  </a:ext>
                </a:extLst>
              </a:tr>
              <a:tr h="370840">
                <a:tc>
                  <a:txBody>
                    <a:bodyPr/>
                    <a:lstStyle/>
                    <a:p>
                      <a:r>
                        <a:rPr lang="en-GB" dirty="0" smtClean="0"/>
                        <a:t>1. Look for hazards</a:t>
                      </a:r>
                      <a:endParaRPr lang="en-GB" dirty="0"/>
                    </a:p>
                  </a:txBody>
                  <a:tcPr/>
                </a:tc>
                <a:tc>
                  <a:txBody>
                    <a:bodyPr/>
                    <a:lstStyle/>
                    <a:p>
                      <a:r>
                        <a:rPr lang="en-GB" dirty="0" smtClean="0"/>
                        <a:t>What are the hazards?</a:t>
                      </a:r>
                      <a:endParaRPr lang="en-GB" dirty="0"/>
                    </a:p>
                  </a:txBody>
                  <a:tcPr/>
                </a:tc>
                <a:tc>
                  <a:txBody>
                    <a:bodyPr/>
                    <a:lstStyle/>
                    <a:p>
                      <a:r>
                        <a:rPr lang="en-GB" dirty="0" smtClean="0"/>
                        <a:t>To</a:t>
                      </a:r>
                      <a:r>
                        <a:rPr lang="en-GB" baseline="0" dirty="0" smtClean="0"/>
                        <a:t> identify all the hazards</a:t>
                      </a:r>
                      <a:endParaRPr lang="en-GB" dirty="0"/>
                    </a:p>
                  </a:txBody>
                  <a:tcPr/>
                </a:tc>
                <a:extLst>
                  <a:ext uri="{0D108BD9-81ED-4DB2-BD59-A6C34878D82A}">
                    <a16:rowId xmlns:a16="http://schemas.microsoft.com/office/drawing/2014/main" val="10001"/>
                  </a:ext>
                </a:extLst>
              </a:tr>
              <a:tr h="370840">
                <a:tc>
                  <a:txBody>
                    <a:bodyPr/>
                    <a:lstStyle/>
                    <a:p>
                      <a:r>
                        <a:rPr lang="en-GB" dirty="0" smtClean="0"/>
                        <a:t>2. Assess who may be harmed</a:t>
                      </a:r>
                      <a:endParaRPr lang="en-GB" dirty="0"/>
                    </a:p>
                  </a:txBody>
                  <a:tcPr/>
                </a:tc>
                <a:tc>
                  <a:txBody>
                    <a:bodyPr/>
                    <a:lstStyle/>
                    <a:p>
                      <a:r>
                        <a:rPr lang="en-GB" dirty="0" smtClean="0"/>
                        <a:t>Who is at risk?</a:t>
                      </a:r>
                      <a:endParaRPr lang="en-GB" dirty="0"/>
                    </a:p>
                  </a:txBody>
                  <a:tcPr/>
                </a:tc>
                <a:tc>
                  <a:txBody>
                    <a:bodyPr/>
                    <a:lstStyle/>
                    <a:p>
                      <a:r>
                        <a:rPr lang="en-GB" dirty="0" smtClean="0"/>
                        <a:t>To evaluate the risk of hazards causing harm.</a:t>
                      </a:r>
                      <a:endParaRPr lang="en-GB" dirty="0"/>
                    </a:p>
                  </a:txBody>
                  <a:tcPr/>
                </a:tc>
                <a:extLst>
                  <a:ext uri="{0D108BD9-81ED-4DB2-BD59-A6C34878D82A}">
                    <a16:rowId xmlns:a16="http://schemas.microsoft.com/office/drawing/2014/main" val="10002"/>
                  </a:ext>
                </a:extLst>
              </a:tr>
              <a:tr h="370840">
                <a:tc>
                  <a:txBody>
                    <a:bodyPr/>
                    <a:lstStyle/>
                    <a:p>
                      <a:r>
                        <a:rPr lang="en-GB" dirty="0" smtClean="0"/>
                        <a:t>3. Consider the risk – whether existing precautions are adequate</a:t>
                      </a:r>
                      <a:endParaRPr lang="en-GB" dirty="0"/>
                    </a:p>
                  </a:txBody>
                  <a:tcPr/>
                </a:tc>
                <a:tc>
                  <a:txBody>
                    <a:bodyPr/>
                    <a:lstStyle/>
                    <a:p>
                      <a:r>
                        <a:rPr lang="en-GB" dirty="0" smtClean="0"/>
                        <a:t>What needs to be done?</a:t>
                      </a:r>
                    </a:p>
                    <a:p>
                      <a:r>
                        <a:rPr lang="en-GB" dirty="0" smtClean="0"/>
                        <a:t>Who needs</a:t>
                      </a:r>
                      <a:r>
                        <a:rPr lang="en-GB" baseline="0" dirty="0" smtClean="0"/>
                        <a:t> to do it?</a:t>
                      </a:r>
                      <a:endParaRPr lang="en-GB" dirty="0"/>
                    </a:p>
                  </a:txBody>
                  <a:tcPr/>
                </a:tc>
                <a:tc>
                  <a:txBody>
                    <a:bodyPr/>
                    <a:lstStyle/>
                    <a:p>
                      <a:r>
                        <a:rPr lang="en-GB" dirty="0" smtClean="0"/>
                        <a:t>To consider risk</a:t>
                      </a:r>
                      <a:r>
                        <a:rPr lang="en-GB" baseline="0" dirty="0" smtClean="0"/>
                        <a:t> control measures</a:t>
                      </a:r>
                    </a:p>
                    <a:p>
                      <a:r>
                        <a:rPr lang="en-GB" baseline="0" dirty="0" smtClean="0"/>
                        <a:t>To identify risk control responsibilities</a:t>
                      </a:r>
                      <a:endParaRPr lang="en-GB" dirty="0"/>
                    </a:p>
                  </a:txBody>
                  <a:tcPr/>
                </a:tc>
                <a:extLst>
                  <a:ext uri="{0D108BD9-81ED-4DB2-BD59-A6C34878D82A}">
                    <a16:rowId xmlns:a16="http://schemas.microsoft.com/office/drawing/2014/main" val="10003"/>
                  </a:ext>
                </a:extLst>
              </a:tr>
              <a:tr h="370840">
                <a:tc>
                  <a:txBody>
                    <a:bodyPr/>
                    <a:lstStyle/>
                    <a:p>
                      <a:r>
                        <a:rPr lang="en-GB" dirty="0" smtClean="0"/>
                        <a:t>4. Document the findings</a:t>
                      </a:r>
                      <a:endParaRPr lang="en-GB" dirty="0"/>
                    </a:p>
                  </a:txBody>
                  <a:tcPr/>
                </a:tc>
                <a:tc>
                  <a:txBody>
                    <a:bodyPr/>
                    <a:lstStyle/>
                    <a:p>
                      <a:r>
                        <a:rPr lang="en-GB" dirty="0" smtClean="0"/>
                        <a:t>Can you give a summary of</a:t>
                      </a:r>
                      <a:r>
                        <a:rPr lang="en-GB" baseline="0" dirty="0" smtClean="0"/>
                        <a:t> the hazards and risks</a:t>
                      </a:r>
                      <a:endParaRPr lang="en-GB" dirty="0"/>
                    </a:p>
                  </a:txBody>
                  <a:tcPr/>
                </a:tc>
                <a:tc>
                  <a:txBody>
                    <a:bodyPr/>
                    <a:lstStyle/>
                    <a:p>
                      <a:r>
                        <a:rPr lang="en-GB" dirty="0" smtClean="0"/>
                        <a:t>To record all findings and the risk control plan</a:t>
                      </a:r>
                      <a:endParaRPr lang="en-GB" dirty="0"/>
                    </a:p>
                  </a:txBody>
                  <a:tcPr/>
                </a:tc>
                <a:extLst>
                  <a:ext uri="{0D108BD9-81ED-4DB2-BD59-A6C34878D82A}">
                    <a16:rowId xmlns:a16="http://schemas.microsoft.com/office/drawing/2014/main" val="10004"/>
                  </a:ext>
                </a:extLst>
              </a:tr>
              <a:tr h="370840">
                <a:tc>
                  <a:txBody>
                    <a:bodyPr/>
                    <a:lstStyle/>
                    <a:p>
                      <a:r>
                        <a:rPr lang="en-GB" dirty="0" smtClean="0"/>
                        <a:t>5. Review the</a:t>
                      </a:r>
                      <a:r>
                        <a:rPr lang="en-GB" baseline="0" dirty="0" smtClean="0"/>
                        <a:t> assessment and revise if necessary.</a:t>
                      </a:r>
                      <a:endParaRPr lang="en-GB" dirty="0"/>
                    </a:p>
                  </a:txBody>
                  <a:tcPr/>
                </a:tc>
                <a:tc>
                  <a:txBody>
                    <a:bodyPr/>
                    <a:lstStyle/>
                    <a:p>
                      <a:r>
                        <a:rPr lang="en-GB" dirty="0" smtClean="0"/>
                        <a:t>Is the risk controlled?</a:t>
                      </a:r>
                    </a:p>
                    <a:p>
                      <a:r>
                        <a:rPr lang="en-GB" dirty="0" smtClean="0"/>
                        <a:t>Are</a:t>
                      </a:r>
                      <a:r>
                        <a:rPr lang="en-GB" baseline="0" dirty="0" smtClean="0"/>
                        <a:t> further controls needed?</a:t>
                      </a:r>
                      <a:endParaRPr lang="en-GB" dirty="0"/>
                    </a:p>
                  </a:txBody>
                  <a:tcPr/>
                </a:tc>
                <a:tc>
                  <a:txBody>
                    <a:bodyPr/>
                    <a:lstStyle/>
                    <a:p>
                      <a:r>
                        <a:rPr lang="en-GB" dirty="0" smtClean="0"/>
                        <a:t>To monitor and maintain an accurate and up to date risk</a:t>
                      </a:r>
                      <a:r>
                        <a:rPr lang="en-GB" baseline="0" dirty="0" smtClean="0"/>
                        <a:t> control system.</a:t>
                      </a:r>
                      <a:endParaRPr lang="en-GB"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238443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Risk Assessment Step 1</a:t>
            </a:r>
            <a:br>
              <a:rPr lang="en-GB" dirty="0" smtClean="0">
                <a:latin typeface="Comic Sans MS" pitchFamily="66" charset="0"/>
              </a:rPr>
            </a:br>
            <a:r>
              <a:rPr lang="en-GB" dirty="0" smtClean="0">
                <a:latin typeface="Comic Sans MS" pitchFamily="66" charset="0"/>
              </a:rPr>
              <a:t>Spotting Hazards - Task</a:t>
            </a:r>
            <a:endParaRPr lang="en-GB" dirty="0">
              <a:latin typeface="Comic Sans MS" pitchFamily="66" charset="0"/>
            </a:endParaRPr>
          </a:p>
        </p:txBody>
      </p:sp>
      <p:sp>
        <p:nvSpPr>
          <p:cNvPr id="3" name="Content Placeholder 2"/>
          <p:cNvSpPr>
            <a:spLocks noGrp="1"/>
          </p:cNvSpPr>
          <p:nvPr>
            <p:ph idx="1"/>
          </p:nvPr>
        </p:nvSpPr>
        <p:spPr/>
        <p:txBody>
          <a:bodyPr/>
          <a:lstStyle/>
          <a:p>
            <a:pPr marL="0" indent="0">
              <a:buNone/>
            </a:pPr>
            <a:r>
              <a:rPr lang="en-GB" dirty="0" smtClean="0">
                <a:solidFill>
                  <a:srgbClr val="FF0000"/>
                </a:solidFill>
                <a:latin typeface="Comic Sans MS" pitchFamily="66" charset="0"/>
              </a:rPr>
              <a:t>You should have completed your holiday task.</a:t>
            </a:r>
          </a:p>
          <a:p>
            <a:pPr marL="0" indent="0">
              <a:buNone/>
            </a:pPr>
            <a:r>
              <a:rPr lang="en-GB" dirty="0" smtClean="0">
                <a:solidFill>
                  <a:srgbClr val="FF0000"/>
                </a:solidFill>
                <a:latin typeface="Comic Sans MS" pitchFamily="66" charset="0"/>
              </a:rPr>
              <a:t>This was </a:t>
            </a:r>
            <a:r>
              <a:rPr lang="en-GB" dirty="0" smtClean="0">
                <a:solidFill>
                  <a:srgbClr val="FF0000"/>
                </a:solidFill>
                <a:latin typeface="Comic Sans MS" pitchFamily="66" charset="0"/>
              </a:rPr>
              <a:t>to </a:t>
            </a:r>
            <a:r>
              <a:rPr lang="en-GB" dirty="0" smtClean="0">
                <a:solidFill>
                  <a:srgbClr val="FF0000"/>
                </a:solidFill>
                <a:latin typeface="Comic Sans MS" pitchFamily="66" charset="0"/>
              </a:rPr>
              <a:t>carry out stage one of a risk assessment and </a:t>
            </a:r>
            <a:r>
              <a:rPr lang="en-GB" dirty="0" smtClean="0">
                <a:solidFill>
                  <a:srgbClr val="FF0000"/>
                </a:solidFill>
                <a:latin typeface="Comic Sans MS" pitchFamily="66" charset="0"/>
              </a:rPr>
              <a:t>identify the potential </a:t>
            </a:r>
            <a:r>
              <a:rPr lang="en-GB" dirty="0" smtClean="0">
                <a:solidFill>
                  <a:srgbClr val="FF0000"/>
                </a:solidFill>
                <a:latin typeface="Comic Sans MS" pitchFamily="66" charset="0"/>
              </a:rPr>
              <a:t>hazards in </a:t>
            </a:r>
            <a:r>
              <a:rPr lang="en-GB" dirty="0" smtClean="0">
                <a:solidFill>
                  <a:srgbClr val="FF0000"/>
                </a:solidFill>
                <a:latin typeface="Comic Sans MS" pitchFamily="66" charset="0"/>
              </a:rPr>
              <a:t>a trip to the park.</a:t>
            </a:r>
            <a:endParaRPr lang="en-GB" dirty="0">
              <a:solidFill>
                <a:srgbClr val="FF0000"/>
              </a:solidFill>
              <a:latin typeface="Comic Sans MS" pitchFamily="66" charset="0"/>
            </a:endParaRPr>
          </a:p>
        </p:txBody>
      </p:sp>
      <p:pic>
        <p:nvPicPr>
          <p:cNvPr id="3074" name="Picture 2" descr="c:\tempie\Content.IE5\LGGTS7PN\MC90044192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5512" y="342900"/>
            <a:ext cx="1743075"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20150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What hazards did you find?</a:t>
            </a:r>
            <a:endParaRPr lang="en-GB" dirty="0">
              <a:latin typeface="Comic Sans MS" pitchFamily="66" charset="0"/>
            </a:endParaRPr>
          </a:p>
        </p:txBody>
      </p:sp>
      <p:pic>
        <p:nvPicPr>
          <p:cNvPr id="5122" name="Picture 2" descr="c:\tempie\Content.IE5\PK2KVDLK\MC900441926[1].wm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90612" y="2477294"/>
            <a:ext cx="3170419" cy="249475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358063" y="2165684"/>
            <a:ext cx="6208295" cy="4154984"/>
          </a:xfrm>
          <a:prstGeom prst="rect">
            <a:avLst/>
          </a:prstGeom>
          <a:noFill/>
        </p:spPr>
        <p:txBody>
          <a:bodyPr wrap="square" rtlCol="0">
            <a:spAutoFit/>
          </a:bodyPr>
          <a:lstStyle/>
          <a:p>
            <a:r>
              <a:rPr lang="en-GB" sz="2400" dirty="0" smtClean="0"/>
              <a:t>Busy roads- lots of traffic</a:t>
            </a:r>
          </a:p>
          <a:p>
            <a:r>
              <a:rPr lang="en-GB" sz="2400" dirty="0" smtClean="0"/>
              <a:t>Parked cars</a:t>
            </a:r>
          </a:p>
          <a:p>
            <a:r>
              <a:rPr lang="en-GB" sz="2400" dirty="0" smtClean="0"/>
              <a:t>Roads to cross</a:t>
            </a:r>
          </a:p>
          <a:p>
            <a:r>
              <a:rPr lang="en-GB" sz="2400" dirty="0" smtClean="0"/>
              <a:t>Uneven paths</a:t>
            </a:r>
          </a:p>
          <a:p>
            <a:r>
              <a:rPr lang="en-GB" sz="2400" dirty="0" smtClean="0"/>
              <a:t>Steps</a:t>
            </a:r>
          </a:p>
          <a:p>
            <a:r>
              <a:rPr lang="en-GB" sz="2400" dirty="0" smtClean="0"/>
              <a:t>Water</a:t>
            </a:r>
          </a:p>
          <a:p>
            <a:r>
              <a:rPr lang="en-GB" sz="2400" dirty="0" smtClean="0"/>
              <a:t>Dogs not on leads</a:t>
            </a:r>
          </a:p>
          <a:p>
            <a:r>
              <a:rPr lang="en-GB" sz="2400" dirty="0" smtClean="0"/>
              <a:t>People</a:t>
            </a:r>
          </a:p>
          <a:p>
            <a:r>
              <a:rPr lang="en-GB" sz="2400" dirty="0" smtClean="0"/>
              <a:t>Dog fouling</a:t>
            </a:r>
          </a:p>
          <a:p>
            <a:r>
              <a:rPr lang="en-GB" sz="2400" dirty="0" smtClean="0"/>
              <a:t>Gate into the play area</a:t>
            </a:r>
          </a:p>
          <a:p>
            <a:r>
              <a:rPr lang="en-GB" sz="2400" dirty="0" smtClean="0"/>
              <a:t>Play equipment</a:t>
            </a:r>
            <a:endParaRPr lang="en-GB" sz="2400" dirty="0"/>
          </a:p>
        </p:txBody>
      </p:sp>
    </p:spTree>
    <p:extLst>
      <p:ext uri="{BB962C8B-B14F-4D97-AF65-F5344CB8AC3E}">
        <p14:creationId xmlns:p14="http://schemas.microsoft.com/office/powerpoint/2010/main" val="1124113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390651" y="333375"/>
            <a:ext cx="9160933" cy="915988"/>
          </a:xfrm>
        </p:spPr>
        <p:txBody>
          <a:bodyPr>
            <a:normAutofit fontScale="90000"/>
          </a:bodyPr>
          <a:lstStyle/>
          <a:p>
            <a:r>
              <a:rPr lang="en-GB" dirty="0" smtClean="0">
                <a:latin typeface="Comic Sans MS" pitchFamily="66" charset="0"/>
              </a:rPr>
              <a:t>Risk Assessment is an on going process.</a:t>
            </a:r>
          </a:p>
        </p:txBody>
      </p:sp>
      <p:pic>
        <p:nvPicPr>
          <p:cNvPr id="16388" name="Picture 4" descr="imagex1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24717" y="1557339"/>
            <a:ext cx="6096000" cy="3686175"/>
          </a:xfrm>
        </p:spPr>
      </p:pic>
    </p:spTree>
    <p:extLst>
      <p:ext uri="{BB962C8B-B14F-4D97-AF65-F5344CB8AC3E}">
        <p14:creationId xmlns:p14="http://schemas.microsoft.com/office/powerpoint/2010/main" val="2985708325"/>
      </p:ext>
    </p:extLst>
  </p:cSld>
  <p:clrMapOvr>
    <a:masterClrMapping/>
  </p:clrMapOvr>
  <p:transition>
    <p:cover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6388"/>
                                        </p:tgtEl>
                                        <p:attrNameLst>
                                          <p:attrName>style.visibility</p:attrName>
                                        </p:attrNameLst>
                                      </p:cBhvr>
                                      <p:to>
                                        <p:strVal val="visible"/>
                                      </p:to>
                                    </p:set>
                                    <p:anim calcmode="lin" valueType="num">
                                      <p:cBhvr additive="base">
                                        <p:cTn id="7" dur="500" fill="hold"/>
                                        <p:tgtEl>
                                          <p:spTgt spid="16388"/>
                                        </p:tgtEl>
                                        <p:attrNameLst>
                                          <p:attrName>ppt_x</p:attrName>
                                        </p:attrNameLst>
                                      </p:cBhvr>
                                      <p:tavLst>
                                        <p:tav tm="0">
                                          <p:val>
                                            <p:strVal val="#ppt_x"/>
                                          </p:val>
                                        </p:tav>
                                        <p:tav tm="100000">
                                          <p:val>
                                            <p:strVal val="#ppt_x"/>
                                          </p:val>
                                        </p:tav>
                                      </p:tavLst>
                                    </p:anim>
                                    <p:anim calcmode="lin" valueType="num">
                                      <p:cBhvr additive="base">
                                        <p:cTn id="8" dur="500" fill="hold"/>
                                        <p:tgtEl>
                                          <p:spTgt spid="163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TotalTime>
  <Words>1089</Words>
  <Application>Microsoft Office PowerPoint</Application>
  <PresentationFormat>Widescreen</PresentationFormat>
  <Paragraphs>138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Comic Sans MS</vt:lpstr>
      <vt:lpstr>Office Theme</vt:lpstr>
      <vt:lpstr>Risk Assessment</vt:lpstr>
      <vt:lpstr>Definition of Risk assessment</vt:lpstr>
      <vt:lpstr>Why should we carry out risk assessment?</vt:lpstr>
      <vt:lpstr>Research Tasks – 30 minutes </vt:lpstr>
      <vt:lpstr>Key terms used in Risk assessment</vt:lpstr>
      <vt:lpstr>Stages of Risk Assessment</vt:lpstr>
      <vt:lpstr>Risk Assessment Step 1 Spotting Hazards - Task</vt:lpstr>
      <vt:lpstr>What hazards did you find?</vt:lpstr>
      <vt:lpstr>Risk Assessment is an on going process.</vt:lpstr>
      <vt:lpstr>Risk Assessment Step 2 Identifying who is at risk?</vt:lpstr>
      <vt:lpstr>Risk Assessment Step 3  How could the potential hazards cause harm? - Task</vt:lpstr>
      <vt:lpstr>Risk Assessment step 3 Calculating the degree of risk</vt:lpstr>
      <vt:lpstr>Degree of risk</vt:lpstr>
      <vt:lpstr>Calculating the risk</vt:lpstr>
      <vt:lpstr> Calculate the degree of risk </vt:lpstr>
      <vt:lpstr>Risk Assessment Step 4:  Reducing /Controlling Risk.</vt:lpstr>
      <vt:lpstr> What controls can you put in to reduce the risk?</vt:lpstr>
      <vt:lpstr>The produced risk assessment should:</vt:lpstr>
      <vt:lpstr>Task: Create &amp; Fill in your risk assessment form</vt:lpstr>
      <vt:lpstr>Well done your student should be able to return to college</vt:lpstr>
      <vt:lpstr>Risk Assessment Step 5:  Assessing and Reviewing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StartWhat is risk assessment?</dc:title>
  <dc:creator>ann hodson</dc:creator>
  <cp:lastModifiedBy>Ann Hodson</cp:lastModifiedBy>
  <cp:revision>30</cp:revision>
  <dcterms:created xsi:type="dcterms:W3CDTF">2013-09-29T17:56:37Z</dcterms:created>
  <dcterms:modified xsi:type="dcterms:W3CDTF">2017-04-18T08:27:09Z</dcterms:modified>
</cp:coreProperties>
</file>