
<file path=[Content_Types].xml><?xml version="1.0" encoding="utf-8"?>
<Types xmlns="http://schemas.openxmlformats.org/package/2006/content-types">
  <Default Extension="png" ContentType="image/png"/>
  <Default Extension="jpg&amp;ehk=kqqAf" ContentType="image/jpeg"/>
  <Default Extension="jpeg" ContentType="image/jpeg"/>
  <Default Extension="WMF" ContentType="image/x-wmf"/>
  <Default Extension="rels" ContentType="application/vnd.openxmlformats-package.relationships+xml"/>
  <Default Extension="xml" ContentType="application/xml"/>
  <Default Extension="gif" ContentType="image/gif"/>
  <Default Extension="png&amp;ehk=UvI7nEa83gAWZFHrSwKilw&amp;r=0&amp;pid=OfficeInsert" ContentType="image/p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48" r:id="rId1"/>
  </p:sldMasterIdLst>
  <p:sldIdLst>
    <p:sldId id="256" r:id="rId2"/>
    <p:sldId id="257" r:id="rId3"/>
    <p:sldId id="262" r:id="rId4"/>
    <p:sldId id="258" r:id="rId5"/>
    <p:sldId id="272" r:id="rId6"/>
    <p:sldId id="282" r:id="rId7"/>
    <p:sldId id="274" r:id="rId8"/>
    <p:sldId id="284" r:id="rId9"/>
    <p:sldId id="276" r:id="rId10"/>
    <p:sldId id="286" r:id="rId11"/>
    <p:sldId id="261" r:id="rId12"/>
    <p:sldId id="285" r:id="rId13"/>
    <p:sldId id="259" r:id="rId14"/>
    <p:sldId id="277" r:id="rId15"/>
    <p:sldId id="275" r:id="rId16"/>
    <p:sldId id="278" r:id="rId17"/>
    <p:sldId id="279" r:id="rId18"/>
    <p:sldId id="260" r:id="rId19"/>
    <p:sldId id="280" r:id="rId20"/>
    <p:sldId id="268" r:id="rId21"/>
    <p:sldId id="273" r:id="rId22"/>
    <p:sldId id="281" r:id="rId23"/>
    <p:sldId id="283"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6"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371B500-22A0-4182-A550-1772538D29CC}" type="doc">
      <dgm:prSet loTypeId="urn:microsoft.com/office/officeart/2005/8/layout/cycle1" loCatId="cycle" qsTypeId="urn:microsoft.com/office/officeart/2005/8/quickstyle/simple1" qsCatId="simple" csTypeId="urn:microsoft.com/office/officeart/2005/8/colors/accent1_2" csCatId="accent1" phldr="1"/>
      <dgm:spPr/>
      <dgm:t>
        <a:bodyPr/>
        <a:lstStyle/>
        <a:p>
          <a:endParaRPr lang="en-US"/>
        </a:p>
      </dgm:t>
    </dgm:pt>
    <dgm:pt modelId="{E2F0B3CD-8F64-4CF9-A4F8-E085C6A0BF72}">
      <dgm:prSet phldrT="[Text]"/>
      <dgm:spPr/>
      <dgm:t>
        <a:bodyPr/>
        <a:lstStyle/>
        <a:p>
          <a:r>
            <a:rPr lang="en-US" dirty="0">
              <a:latin typeface="Comic Sans MS" panose="030F0702030302020204" pitchFamily="66" charset="0"/>
            </a:rPr>
            <a:t>Staff training so they are aware how to respond</a:t>
          </a:r>
        </a:p>
      </dgm:t>
    </dgm:pt>
    <dgm:pt modelId="{02D41A3C-F938-41A8-9D87-BB24D2820FD5}" type="parTrans" cxnId="{5FB631D3-74AF-42B4-9FA1-948F87DF40C5}">
      <dgm:prSet/>
      <dgm:spPr/>
      <dgm:t>
        <a:bodyPr/>
        <a:lstStyle/>
        <a:p>
          <a:endParaRPr lang="en-US"/>
        </a:p>
      </dgm:t>
    </dgm:pt>
    <dgm:pt modelId="{09C2CCCC-EA5F-4037-9237-A93FDE459D96}" type="sibTrans" cxnId="{5FB631D3-74AF-42B4-9FA1-948F87DF40C5}">
      <dgm:prSet/>
      <dgm:spPr/>
      <dgm:t>
        <a:bodyPr/>
        <a:lstStyle/>
        <a:p>
          <a:endParaRPr lang="en-US"/>
        </a:p>
      </dgm:t>
    </dgm:pt>
    <dgm:pt modelId="{933CB26C-B167-47F9-B96C-CCD360E6DBCF}">
      <dgm:prSet phldrT="[Text]" custT="1"/>
      <dgm:spPr/>
      <dgm:t>
        <a:bodyPr/>
        <a:lstStyle/>
        <a:p>
          <a:r>
            <a:rPr lang="en-US" sz="2000" dirty="0">
              <a:latin typeface="Comic Sans MS" panose="030F0702030302020204" pitchFamily="66" charset="0"/>
            </a:rPr>
            <a:t>Recording &amp; Reporting of incidents &amp; accidents</a:t>
          </a:r>
        </a:p>
      </dgm:t>
    </dgm:pt>
    <dgm:pt modelId="{3E515209-2EC3-4378-A696-4AAAD040F252}" type="parTrans" cxnId="{6E359ED9-2398-47C6-B810-37ED9D939EE4}">
      <dgm:prSet/>
      <dgm:spPr/>
      <dgm:t>
        <a:bodyPr/>
        <a:lstStyle/>
        <a:p>
          <a:endParaRPr lang="en-US"/>
        </a:p>
      </dgm:t>
    </dgm:pt>
    <dgm:pt modelId="{D5372A12-F87C-467D-BA30-8099C9F4E5D8}" type="sibTrans" cxnId="{6E359ED9-2398-47C6-B810-37ED9D939EE4}">
      <dgm:prSet/>
      <dgm:spPr/>
      <dgm:t>
        <a:bodyPr/>
        <a:lstStyle/>
        <a:p>
          <a:endParaRPr lang="en-US"/>
        </a:p>
      </dgm:t>
    </dgm:pt>
    <dgm:pt modelId="{7D94022F-C523-4E41-B2D1-30E51D4CEF17}">
      <dgm:prSet phldrT="[Text]"/>
      <dgm:spPr/>
      <dgm:t>
        <a:bodyPr/>
        <a:lstStyle/>
        <a:p>
          <a:r>
            <a:rPr lang="en-US" dirty="0">
              <a:latin typeface="Comic Sans MS" panose="030F0702030302020204" pitchFamily="66" charset="0"/>
            </a:rPr>
            <a:t>Review the response to &amp; outcome of the incident or accident</a:t>
          </a:r>
        </a:p>
      </dgm:t>
    </dgm:pt>
    <dgm:pt modelId="{56716459-CE86-4992-92BF-DADC08A861BE}" type="parTrans" cxnId="{9DB24839-2B9F-4CF8-B54F-5251FFD560AE}">
      <dgm:prSet/>
      <dgm:spPr/>
      <dgm:t>
        <a:bodyPr/>
        <a:lstStyle/>
        <a:p>
          <a:endParaRPr lang="en-US"/>
        </a:p>
      </dgm:t>
    </dgm:pt>
    <dgm:pt modelId="{F6BFD817-054C-483F-989F-C9C221065F27}" type="sibTrans" cxnId="{9DB24839-2B9F-4CF8-B54F-5251FFD560AE}">
      <dgm:prSet/>
      <dgm:spPr/>
      <dgm:t>
        <a:bodyPr/>
        <a:lstStyle/>
        <a:p>
          <a:endParaRPr lang="en-US"/>
        </a:p>
      </dgm:t>
    </dgm:pt>
    <dgm:pt modelId="{CF3F1C9A-7CCB-4774-8FF7-A5C30F16CC89}">
      <dgm:prSet phldrT="[Text]"/>
      <dgm:spPr/>
      <dgm:t>
        <a:bodyPr/>
        <a:lstStyle/>
        <a:p>
          <a:r>
            <a:rPr lang="en-US" dirty="0">
              <a:latin typeface="Comic Sans MS" panose="030F0702030302020204" pitchFamily="66" charset="0"/>
            </a:rPr>
            <a:t>Policies &amp; Procedures for incidents &amp; accidents</a:t>
          </a:r>
        </a:p>
      </dgm:t>
    </dgm:pt>
    <dgm:pt modelId="{20AD457D-3F50-42AB-BB85-D030D031EBA1}" type="parTrans" cxnId="{6989DFE5-9FB3-4D1D-86F9-28FF881AFDB3}">
      <dgm:prSet/>
      <dgm:spPr/>
      <dgm:t>
        <a:bodyPr/>
        <a:lstStyle/>
        <a:p>
          <a:endParaRPr lang="en-US"/>
        </a:p>
      </dgm:t>
    </dgm:pt>
    <dgm:pt modelId="{1DE1963B-0789-48A6-8783-F27D166D5811}" type="sibTrans" cxnId="{6989DFE5-9FB3-4D1D-86F9-28FF881AFDB3}">
      <dgm:prSet/>
      <dgm:spPr/>
      <dgm:t>
        <a:bodyPr/>
        <a:lstStyle/>
        <a:p>
          <a:endParaRPr lang="en-US"/>
        </a:p>
      </dgm:t>
    </dgm:pt>
    <dgm:pt modelId="{25B87725-B6D6-48D3-8682-B2F6AA650809}" type="pres">
      <dgm:prSet presAssocID="{A371B500-22A0-4182-A550-1772538D29CC}" presName="cycle" presStyleCnt="0">
        <dgm:presLayoutVars>
          <dgm:dir/>
          <dgm:resizeHandles val="exact"/>
        </dgm:presLayoutVars>
      </dgm:prSet>
      <dgm:spPr/>
      <dgm:t>
        <a:bodyPr/>
        <a:lstStyle/>
        <a:p>
          <a:endParaRPr lang="en-US"/>
        </a:p>
      </dgm:t>
    </dgm:pt>
    <dgm:pt modelId="{0677544C-0E39-4D1C-B435-0466CDA145C4}" type="pres">
      <dgm:prSet presAssocID="{E2F0B3CD-8F64-4CF9-A4F8-E085C6A0BF72}" presName="dummy" presStyleCnt="0"/>
      <dgm:spPr/>
    </dgm:pt>
    <dgm:pt modelId="{2530A095-944C-4F5A-A66A-B53D4E01BF02}" type="pres">
      <dgm:prSet presAssocID="{E2F0B3CD-8F64-4CF9-A4F8-E085C6A0BF72}" presName="node" presStyleLbl="revTx" presStyleIdx="0" presStyleCnt="4">
        <dgm:presLayoutVars>
          <dgm:bulletEnabled val="1"/>
        </dgm:presLayoutVars>
      </dgm:prSet>
      <dgm:spPr/>
      <dgm:t>
        <a:bodyPr/>
        <a:lstStyle/>
        <a:p>
          <a:endParaRPr lang="en-US"/>
        </a:p>
      </dgm:t>
    </dgm:pt>
    <dgm:pt modelId="{FCBCA4C2-7F0E-419D-AC95-748341A197AF}" type="pres">
      <dgm:prSet presAssocID="{09C2CCCC-EA5F-4037-9237-A93FDE459D96}" presName="sibTrans" presStyleLbl="node1" presStyleIdx="0" presStyleCnt="4"/>
      <dgm:spPr/>
      <dgm:t>
        <a:bodyPr/>
        <a:lstStyle/>
        <a:p>
          <a:endParaRPr lang="en-US"/>
        </a:p>
      </dgm:t>
    </dgm:pt>
    <dgm:pt modelId="{EF188252-B089-4BBA-929A-6588F476C30A}" type="pres">
      <dgm:prSet presAssocID="{933CB26C-B167-47F9-B96C-CCD360E6DBCF}" presName="dummy" presStyleCnt="0"/>
      <dgm:spPr/>
    </dgm:pt>
    <dgm:pt modelId="{CE78763E-A533-4E85-B7ED-0316BB4FD495}" type="pres">
      <dgm:prSet presAssocID="{933CB26C-B167-47F9-B96C-CCD360E6DBCF}" presName="node" presStyleLbl="revTx" presStyleIdx="1" presStyleCnt="4">
        <dgm:presLayoutVars>
          <dgm:bulletEnabled val="1"/>
        </dgm:presLayoutVars>
      </dgm:prSet>
      <dgm:spPr/>
      <dgm:t>
        <a:bodyPr/>
        <a:lstStyle/>
        <a:p>
          <a:endParaRPr lang="en-US"/>
        </a:p>
      </dgm:t>
    </dgm:pt>
    <dgm:pt modelId="{EA561B46-643A-4146-A583-386392A9A25F}" type="pres">
      <dgm:prSet presAssocID="{D5372A12-F87C-467D-BA30-8099C9F4E5D8}" presName="sibTrans" presStyleLbl="node1" presStyleIdx="1" presStyleCnt="4"/>
      <dgm:spPr/>
      <dgm:t>
        <a:bodyPr/>
        <a:lstStyle/>
        <a:p>
          <a:endParaRPr lang="en-US"/>
        </a:p>
      </dgm:t>
    </dgm:pt>
    <dgm:pt modelId="{C38A1026-DF4E-4B74-B8CA-3EE88847A672}" type="pres">
      <dgm:prSet presAssocID="{7D94022F-C523-4E41-B2D1-30E51D4CEF17}" presName="dummy" presStyleCnt="0"/>
      <dgm:spPr/>
    </dgm:pt>
    <dgm:pt modelId="{DA880BF4-4775-4106-AB52-140B1A393F2B}" type="pres">
      <dgm:prSet presAssocID="{7D94022F-C523-4E41-B2D1-30E51D4CEF17}" presName="node" presStyleLbl="revTx" presStyleIdx="2" presStyleCnt="4">
        <dgm:presLayoutVars>
          <dgm:bulletEnabled val="1"/>
        </dgm:presLayoutVars>
      </dgm:prSet>
      <dgm:spPr/>
      <dgm:t>
        <a:bodyPr/>
        <a:lstStyle/>
        <a:p>
          <a:endParaRPr lang="en-US"/>
        </a:p>
      </dgm:t>
    </dgm:pt>
    <dgm:pt modelId="{00660CE8-2C50-4683-B3C5-3822FCC7D053}" type="pres">
      <dgm:prSet presAssocID="{F6BFD817-054C-483F-989F-C9C221065F27}" presName="sibTrans" presStyleLbl="node1" presStyleIdx="2" presStyleCnt="4"/>
      <dgm:spPr/>
      <dgm:t>
        <a:bodyPr/>
        <a:lstStyle/>
        <a:p>
          <a:endParaRPr lang="en-US"/>
        </a:p>
      </dgm:t>
    </dgm:pt>
    <dgm:pt modelId="{973C5514-5B77-4ACE-ABF8-3EEA2EB003B4}" type="pres">
      <dgm:prSet presAssocID="{CF3F1C9A-7CCB-4774-8FF7-A5C30F16CC89}" presName="dummy" presStyleCnt="0"/>
      <dgm:spPr/>
    </dgm:pt>
    <dgm:pt modelId="{463A7079-14EB-416A-A6F4-FD8693C02220}" type="pres">
      <dgm:prSet presAssocID="{CF3F1C9A-7CCB-4774-8FF7-A5C30F16CC89}" presName="node" presStyleLbl="revTx" presStyleIdx="3" presStyleCnt="4">
        <dgm:presLayoutVars>
          <dgm:bulletEnabled val="1"/>
        </dgm:presLayoutVars>
      </dgm:prSet>
      <dgm:spPr/>
      <dgm:t>
        <a:bodyPr/>
        <a:lstStyle/>
        <a:p>
          <a:endParaRPr lang="en-US"/>
        </a:p>
      </dgm:t>
    </dgm:pt>
    <dgm:pt modelId="{F92F3A15-8FEB-4712-A9A8-836A26C63E87}" type="pres">
      <dgm:prSet presAssocID="{1DE1963B-0789-48A6-8783-F27D166D5811}" presName="sibTrans" presStyleLbl="node1" presStyleIdx="3" presStyleCnt="4"/>
      <dgm:spPr/>
      <dgm:t>
        <a:bodyPr/>
        <a:lstStyle/>
        <a:p>
          <a:endParaRPr lang="en-US"/>
        </a:p>
      </dgm:t>
    </dgm:pt>
  </dgm:ptLst>
  <dgm:cxnLst>
    <dgm:cxn modelId="{512796D8-E594-4951-B08B-D71A757EAD20}" type="presOf" srcId="{933CB26C-B167-47F9-B96C-CCD360E6DBCF}" destId="{CE78763E-A533-4E85-B7ED-0316BB4FD495}" srcOrd="0" destOrd="0" presId="urn:microsoft.com/office/officeart/2005/8/layout/cycle1"/>
    <dgm:cxn modelId="{5FB631D3-74AF-42B4-9FA1-948F87DF40C5}" srcId="{A371B500-22A0-4182-A550-1772538D29CC}" destId="{E2F0B3CD-8F64-4CF9-A4F8-E085C6A0BF72}" srcOrd="0" destOrd="0" parTransId="{02D41A3C-F938-41A8-9D87-BB24D2820FD5}" sibTransId="{09C2CCCC-EA5F-4037-9237-A93FDE459D96}"/>
    <dgm:cxn modelId="{E0DFD238-A79C-421E-A3D5-B34B46CC1EEC}" type="presOf" srcId="{F6BFD817-054C-483F-989F-C9C221065F27}" destId="{00660CE8-2C50-4683-B3C5-3822FCC7D053}" srcOrd="0" destOrd="0" presId="urn:microsoft.com/office/officeart/2005/8/layout/cycle1"/>
    <dgm:cxn modelId="{6E359ED9-2398-47C6-B810-37ED9D939EE4}" srcId="{A371B500-22A0-4182-A550-1772538D29CC}" destId="{933CB26C-B167-47F9-B96C-CCD360E6DBCF}" srcOrd="1" destOrd="0" parTransId="{3E515209-2EC3-4378-A696-4AAAD040F252}" sibTransId="{D5372A12-F87C-467D-BA30-8099C9F4E5D8}"/>
    <dgm:cxn modelId="{9DB24839-2B9F-4CF8-B54F-5251FFD560AE}" srcId="{A371B500-22A0-4182-A550-1772538D29CC}" destId="{7D94022F-C523-4E41-B2D1-30E51D4CEF17}" srcOrd="2" destOrd="0" parTransId="{56716459-CE86-4992-92BF-DADC08A861BE}" sibTransId="{F6BFD817-054C-483F-989F-C9C221065F27}"/>
    <dgm:cxn modelId="{EF9670BC-CDFF-4C71-BFDD-A53522E10572}" type="presOf" srcId="{A371B500-22A0-4182-A550-1772538D29CC}" destId="{25B87725-B6D6-48D3-8682-B2F6AA650809}" srcOrd="0" destOrd="0" presId="urn:microsoft.com/office/officeart/2005/8/layout/cycle1"/>
    <dgm:cxn modelId="{65835952-7B5B-4FCA-A7C4-DB4C5AC817E8}" type="presOf" srcId="{7D94022F-C523-4E41-B2D1-30E51D4CEF17}" destId="{DA880BF4-4775-4106-AB52-140B1A393F2B}" srcOrd="0" destOrd="0" presId="urn:microsoft.com/office/officeart/2005/8/layout/cycle1"/>
    <dgm:cxn modelId="{00F9907E-DE06-4046-BAEF-F7C0A2D60D3E}" type="presOf" srcId="{E2F0B3CD-8F64-4CF9-A4F8-E085C6A0BF72}" destId="{2530A095-944C-4F5A-A66A-B53D4E01BF02}" srcOrd="0" destOrd="0" presId="urn:microsoft.com/office/officeart/2005/8/layout/cycle1"/>
    <dgm:cxn modelId="{6989DFE5-9FB3-4D1D-86F9-28FF881AFDB3}" srcId="{A371B500-22A0-4182-A550-1772538D29CC}" destId="{CF3F1C9A-7CCB-4774-8FF7-A5C30F16CC89}" srcOrd="3" destOrd="0" parTransId="{20AD457D-3F50-42AB-BB85-D030D031EBA1}" sibTransId="{1DE1963B-0789-48A6-8783-F27D166D5811}"/>
    <dgm:cxn modelId="{1F64EF61-8588-4915-BAAC-F75C5E3BA203}" type="presOf" srcId="{D5372A12-F87C-467D-BA30-8099C9F4E5D8}" destId="{EA561B46-643A-4146-A583-386392A9A25F}" srcOrd="0" destOrd="0" presId="urn:microsoft.com/office/officeart/2005/8/layout/cycle1"/>
    <dgm:cxn modelId="{10222183-8D9C-41DB-BF02-6AE1E19301CF}" type="presOf" srcId="{09C2CCCC-EA5F-4037-9237-A93FDE459D96}" destId="{FCBCA4C2-7F0E-419D-AC95-748341A197AF}" srcOrd="0" destOrd="0" presId="urn:microsoft.com/office/officeart/2005/8/layout/cycle1"/>
    <dgm:cxn modelId="{FB15BF54-2C4D-43B9-BA06-5ADA0A2BF34B}" type="presOf" srcId="{CF3F1C9A-7CCB-4774-8FF7-A5C30F16CC89}" destId="{463A7079-14EB-416A-A6F4-FD8693C02220}" srcOrd="0" destOrd="0" presId="urn:microsoft.com/office/officeart/2005/8/layout/cycle1"/>
    <dgm:cxn modelId="{FB1DEEED-9B79-44D7-A22A-5DF051FAB19C}" type="presOf" srcId="{1DE1963B-0789-48A6-8783-F27D166D5811}" destId="{F92F3A15-8FEB-4712-A9A8-836A26C63E87}" srcOrd="0" destOrd="0" presId="urn:microsoft.com/office/officeart/2005/8/layout/cycle1"/>
    <dgm:cxn modelId="{A7B93E64-F9A6-4C09-B52A-A158D4EAB27C}" type="presParOf" srcId="{25B87725-B6D6-48D3-8682-B2F6AA650809}" destId="{0677544C-0E39-4D1C-B435-0466CDA145C4}" srcOrd="0" destOrd="0" presId="urn:microsoft.com/office/officeart/2005/8/layout/cycle1"/>
    <dgm:cxn modelId="{D217D13A-DE1D-4A71-9074-99B2D4574BD3}" type="presParOf" srcId="{25B87725-B6D6-48D3-8682-B2F6AA650809}" destId="{2530A095-944C-4F5A-A66A-B53D4E01BF02}" srcOrd="1" destOrd="0" presId="urn:microsoft.com/office/officeart/2005/8/layout/cycle1"/>
    <dgm:cxn modelId="{632486E2-91CE-4DBD-9D91-E17783B3C7C3}" type="presParOf" srcId="{25B87725-B6D6-48D3-8682-B2F6AA650809}" destId="{FCBCA4C2-7F0E-419D-AC95-748341A197AF}" srcOrd="2" destOrd="0" presId="urn:microsoft.com/office/officeart/2005/8/layout/cycle1"/>
    <dgm:cxn modelId="{9CBA910B-63E3-4D95-A7A8-A8D4080CE038}" type="presParOf" srcId="{25B87725-B6D6-48D3-8682-B2F6AA650809}" destId="{EF188252-B089-4BBA-929A-6588F476C30A}" srcOrd="3" destOrd="0" presId="urn:microsoft.com/office/officeart/2005/8/layout/cycle1"/>
    <dgm:cxn modelId="{C49A10EA-17BA-4600-A4CC-C69AF3972A65}" type="presParOf" srcId="{25B87725-B6D6-48D3-8682-B2F6AA650809}" destId="{CE78763E-A533-4E85-B7ED-0316BB4FD495}" srcOrd="4" destOrd="0" presId="urn:microsoft.com/office/officeart/2005/8/layout/cycle1"/>
    <dgm:cxn modelId="{A110E10C-3317-4010-9D2A-D4EC1E3D1A0C}" type="presParOf" srcId="{25B87725-B6D6-48D3-8682-B2F6AA650809}" destId="{EA561B46-643A-4146-A583-386392A9A25F}" srcOrd="5" destOrd="0" presId="urn:microsoft.com/office/officeart/2005/8/layout/cycle1"/>
    <dgm:cxn modelId="{19388459-B28D-466B-8259-6031684B8AE6}" type="presParOf" srcId="{25B87725-B6D6-48D3-8682-B2F6AA650809}" destId="{C38A1026-DF4E-4B74-B8CA-3EE88847A672}" srcOrd="6" destOrd="0" presId="urn:microsoft.com/office/officeart/2005/8/layout/cycle1"/>
    <dgm:cxn modelId="{82099FB8-4CE5-4766-B709-45A1A2C4C35E}" type="presParOf" srcId="{25B87725-B6D6-48D3-8682-B2F6AA650809}" destId="{DA880BF4-4775-4106-AB52-140B1A393F2B}" srcOrd="7" destOrd="0" presId="urn:microsoft.com/office/officeart/2005/8/layout/cycle1"/>
    <dgm:cxn modelId="{946FC20F-C6DA-495C-A810-072C50EAF8E4}" type="presParOf" srcId="{25B87725-B6D6-48D3-8682-B2F6AA650809}" destId="{00660CE8-2C50-4683-B3C5-3822FCC7D053}" srcOrd="8" destOrd="0" presId="urn:microsoft.com/office/officeart/2005/8/layout/cycle1"/>
    <dgm:cxn modelId="{F1348A7E-56FA-4717-9368-6735E56AC9BD}" type="presParOf" srcId="{25B87725-B6D6-48D3-8682-B2F6AA650809}" destId="{973C5514-5B77-4ACE-ABF8-3EEA2EB003B4}" srcOrd="9" destOrd="0" presId="urn:microsoft.com/office/officeart/2005/8/layout/cycle1"/>
    <dgm:cxn modelId="{D13BE2D7-CDB1-4E7F-8C3C-6AE65C40FEB0}" type="presParOf" srcId="{25B87725-B6D6-48D3-8682-B2F6AA650809}" destId="{463A7079-14EB-416A-A6F4-FD8693C02220}" srcOrd="10" destOrd="0" presId="urn:microsoft.com/office/officeart/2005/8/layout/cycle1"/>
    <dgm:cxn modelId="{0F77B129-736E-4C1D-A69A-74A44FFAB849}" type="presParOf" srcId="{25B87725-B6D6-48D3-8682-B2F6AA650809}" destId="{F92F3A15-8FEB-4712-A9A8-836A26C63E87}" srcOrd="11" destOrd="0" presId="urn:microsoft.com/office/officeart/2005/8/layout/cycle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30A095-944C-4F5A-A66A-B53D4E01BF02}">
      <dsp:nvSpPr>
        <dsp:cNvPr id="0" name=""/>
        <dsp:cNvSpPr/>
      </dsp:nvSpPr>
      <dsp:spPr>
        <a:xfrm>
          <a:off x="4674180" y="102284"/>
          <a:ext cx="1601316" cy="16013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en-US" sz="1900" kern="1200" dirty="0">
              <a:latin typeface="Comic Sans MS" panose="030F0702030302020204" pitchFamily="66" charset="0"/>
            </a:rPr>
            <a:t>Staff training so they are aware how to respond</a:t>
          </a:r>
        </a:p>
      </dsp:txBody>
      <dsp:txXfrm>
        <a:off x="4674180" y="102284"/>
        <a:ext cx="1601316" cy="1601316"/>
      </dsp:txXfrm>
    </dsp:sp>
    <dsp:sp modelId="{FCBCA4C2-7F0E-419D-AC95-748341A197AF}">
      <dsp:nvSpPr>
        <dsp:cNvPr id="0" name=""/>
        <dsp:cNvSpPr/>
      </dsp:nvSpPr>
      <dsp:spPr>
        <a:xfrm>
          <a:off x="1853136" y="1318"/>
          <a:ext cx="4523326" cy="4523326"/>
        </a:xfrm>
        <a:prstGeom prst="circularArrow">
          <a:avLst>
            <a:gd name="adj1" fmla="val 6903"/>
            <a:gd name="adj2" fmla="val 465447"/>
            <a:gd name="adj3" fmla="val 549018"/>
            <a:gd name="adj4" fmla="val 20585536"/>
            <a:gd name="adj5" fmla="val 8054"/>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E78763E-A533-4E85-B7ED-0316BB4FD495}">
      <dsp:nvSpPr>
        <dsp:cNvPr id="0" name=""/>
        <dsp:cNvSpPr/>
      </dsp:nvSpPr>
      <dsp:spPr>
        <a:xfrm>
          <a:off x="4674180" y="2822362"/>
          <a:ext cx="1601316" cy="16013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dirty="0">
              <a:latin typeface="Comic Sans MS" panose="030F0702030302020204" pitchFamily="66" charset="0"/>
            </a:rPr>
            <a:t>Recording &amp; Reporting of incidents &amp; accidents</a:t>
          </a:r>
        </a:p>
      </dsp:txBody>
      <dsp:txXfrm>
        <a:off x="4674180" y="2822362"/>
        <a:ext cx="1601316" cy="1601316"/>
      </dsp:txXfrm>
    </dsp:sp>
    <dsp:sp modelId="{EA561B46-643A-4146-A583-386392A9A25F}">
      <dsp:nvSpPr>
        <dsp:cNvPr id="0" name=""/>
        <dsp:cNvSpPr/>
      </dsp:nvSpPr>
      <dsp:spPr>
        <a:xfrm>
          <a:off x="1853136" y="1318"/>
          <a:ext cx="4523326" cy="4523326"/>
        </a:xfrm>
        <a:prstGeom prst="circularArrow">
          <a:avLst>
            <a:gd name="adj1" fmla="val 6903"/>
            <a:gd name="adj2" fmla="val 465447"/>
            <a:gd name="adj3" fmla="val 5949018"/>
            <a:gd name="adj4" fmla="val 4385536"/>
            <a:gd name="adj5" fmla="val 8054"/>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A880BF4-4775-4106-AB52-140B1A393F2B}">
      <dsp:nvSpPr>
        <dsp:cNvPr id="0" name=""/>
        <dsp:cNvSpPr/>
      </dsp:nvSpPr>
      <dsp:spPr>
        <a:xfrm>
          <a:off x="1954103" y="2822362"/>
          <a:ext cx="1601316" cy="16013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en-US" sz="1900" kern="1200" dirty="0">
              <a:latin typeface="Comic Sans MS" panose="030F0702030302020204" pitchFamily="66" charset="0"/>
            </a:rPr>
            <a:t>Review the response to &amp; outcome of the incident or accident</a:t>
          </a:r>
        </a:p>
      </dsp:txBody>
      <dsp:txXfrm>
        <a:off x="1954103" y="2822362"/>
        <a:ext cx="1601316" cy="1601316"/>
      </dsp:txXfrm>
    </dsp:sp>
    <dsp:sp modelId="{00660CE8-2C50-4683-B3C5-3822FCC7D053}">
      <dsp:nvSpPr>
        <dsp:cNvPr id="0" name=""/>
        <dsp:cNvSpPr/>
      </dsp:nvSpPr>
      <dsp:spPr>
        <a:xfrm>
          <a:off x="1853136" y="1318"/>
          <a:ext cx="4523326" cy="4523326"/>
        </a:xfrm>
        <a:prstGeom prst="circularArrow">
          <a:avLst>
            <a:gd name="adj1" fmla="val 6903"/>
            <a:gd name="adj2" fmla="val 465447"/>
            <a:gd name="adj3" fmla="val 11349018"/>
            <a:gd name="adj4" fmla="val 9785536"/>
            <a:gd name="adj5" fmla="val 8054"/>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63A7079-14EB-416A-A6F4-FD8693C02220}">
      <dsp:nvSpPr>
        <dsp:cNvPr id="0" name=""/>
        <dsp:cNvSpPr/>
      </dsp:nvSpPr>
      <dsp:spPr>
        <a:xfrm>
          <a:off x="1954103" y="102284"/>
          <a:ext cx="1601316" cy="16013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en-US" sz="1900" kern="1200" dirty="0">
              <a:latin typeface="Comic Sans MS" panose="030F0702030302020204" pitchFamily="66" charset="0"/>
            </a:rPr>
            <a:t>Policies &amp; Procedures for incidents &amp; accidents</a:t>
          </a:r>
        </a:p>
      </dsp:txBody>
      <dsp:txXfrm>
        <a:off x="1954103" y="102284"/>
        <a:ext cx="1601316" cy="1601316"/>
      </dsp:txXfrm>
    </dsp:sp>
    <dsp:sp modelId="{F92F3A15-8FEB-4712-A9A8-836A26C63E87}">
      <dsp:nvSpPr>
        <dsp:cNvPr id="0" name=""/>
        <dsp:cNvSpPr/>
      </dsp:nvSpPr>
      <dsp:spPr>
        <a:xfrm>
          <a:off x="1853136" y="1318"/>
          <a:ext cx="4523326" cy="4523326"/>
        </a:xfrm>
        <a:prstGeom prst="circularArrow">
          <a:avLst>
            <a:gd name="adj1" fmla="val 6903"/>
            <a:gd name="adj2" fmla="val 465447"/>
            <a:gd name="adj3" fmla="val 16749018"/>
            <a:gd name="adj4" fmla="val 15185536"/>
            <a:gd name="adj5" fmla="val 8054"/>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3BD48258-11FB-447A-B61B-5821D2A0CB8F}" type="datetimeFigureOut">
              <a:rPr lang="en-GB" smtClean="0"/>
              <a:t>27/04/2017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D4F19AE-66EF-4F7A-8B40-35DF1583FDF9}" type="slidenum">
              <a:rPr lang="en-GB" smtClean="0"/>
              <a:t>‹#›</a:t>
            </a:fld>
            <a:endParaRPr lang="en-GB"/>
          </a:p>
        </p:txBody>
      </p:sp>
    </p:spTree>
    <p:extLst>
      <p:ext uri="{BB962C8B-B14F-4D97-AF65-F5344CB8AC3E}">
        <p14:creationId xmlns:p14="http://schemas.microsoft.com/office/powerpoint/2010/main" val="30155108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BD48258-11FB-447A-B61B-5821D2A0CB8F}" type="datetimeFigureOut">
              <a:rPr lang="en-GB" smtClean="0"/>
              <a:t>27/04/2017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D4F19AE-66EF-4F7A-8B40-35DF1583FDF9}" type="slidenum">
              <a:rPr lang="en-GB" smtClean="0"/>
              <a:t>‹#›</a:t>
            </a:fld>
            <a:endParaRPr lang="en-GB"/>
          </a:p>
        </p:txBody>
      </p:sp>
    </p:spTree>
    <p:extLst>
      <p:ext uri="{BB962C8B-B14F-4D97-AF65-F5344CB8AC3E}">
        <p14:creationId xmlns:p14="http://schemas.microsoft.com/office/powerpoint/2010/main" val="6397951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BD48258-11FB-447A-B61B-5821D2A0CB8F}" type="datetimeFigureOut">
              <a:rPr lang="en-GB" smtClean="0"/>
              <a:t>27/04/2017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D4F19AE-66EF-4F7A-8B40-35DF1583FDF9}" type="slidenum">
              <a:rPr lang="en-GB" smtClean="0"/>
              <a:t>‹#›</a:t>
            </a:fld>
            <a:endParaRPr lang="en-GB"/>
          </a:p>
        </p:txBody>
      </p:sp>
    </p:spTree>
    <p:extLst>
      <p:ext uri="{BB962C8B-B14F-4D97-AF65-F5344CB8AC3E}">
        <p14:creationId xmlns:p14="http://schemas.microsoft.com/office/powerpoint/2010/main" val="2036762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BD48258-11FB-447A-B61B-5821D2A0CB8F}" type="datetimeFigureOut">
              <a:rPr lang="en-GB" smtClean="0"/>
              <a:t>27/04/2017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D4F19AE-66EF-4F7A-8B40-35DF1583FDF9}" type="slidenum">
              <a:rPr lang="en-GB" smtClean="0"/>
              <a:t>‹#›</a:t>
            </a:fld>
            <a:endParaRPr lang="en-GB"/>
          </a:p>
        </p:txBody>
      </p:sp>
    </p:spTree>
    <p:extLst>
      <p:ext uri="{BB962C8B-B14F-4D97-AF65-F5344CB8AC3E}">
        <p14:creationId xmlns:p14="http://schemas.microsoft.com/office/powerpoint/2010/main" val="2879465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BD48258-11FB-447A-B61B-5821D2A0CB8F}" type="datetimeFigureOut">
              <a:rPr lang="en-GB" smtClean="0"/>
              <a:t>27/04/2017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D4F19AE-66EF-4F7A-8B40-35DF1583FDF9}" type="slidenum">
              <a:rPr lang="en-GB" smtClean="0"/>
              <a:t>‹#›</a:t>
            </a:fld>
            <a:endParaRPr lang="en-GB"/>
          </a:p>
        </p:txBody>
      </p:sp>
    </p:spTree>
    <p:extLst>
      <p:ext uri="{BB962C8B-B14F-4D97-AF65-F5344CB8AC3E}">
        <p14:creationId xmlns:p14="http://schemas.microsoft.com/office/powerpoint/2010/main" val="34500189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3BD48258-11FB-447A-B61B-5821D2A0CB8F}" type="datetimeFigureOut">
              <a:rPr lang="en-GB" smtClean="0"/>
              <a:t>27/04/2017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D4F19AE-66EF-4F7A-8B40-35DF1583FDF9}" type="slidenum">
              <a:rPr lang="en-GB" smtClean="0"/>
              <a:t>‹#›</a:t>
            </a:fld>
            <a:endParaRPr lang="en-GB"/>
          </a:p>
        </p:txBody>
      </p:sp>
    </p:spTree>
    <p:extLst>
      <p:ext uri="{BB962C8B-B14F-4D97-AF65-F5344CB8AC3E}">
        <p14:creationId xmlns:p14="http://schemas.microsoft.com/office/powerpoint/2010/main" val="7391076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3BD48258-11FB-447A-B61B-5821D2A0CB8F}" type="datetimeFigureOut">
              <a:rPr lang="en-GB" smtClean="0"/>
              <a:t>27/04/2017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D4F19AE-66EF-4F7A-8B40-35DF1583FDF9}" type="slidenum">
              <a:rPr lang="en-GB" smtClean="0"/>
              <a:t>‹#›</a:t>
            </a:fld>
            <a:endParaRPr lang="en-GB"/>
          </a:p>
        </p:txBody>
      </p:sp>
    </p:spTree>
    <p:extLst>
      <p:ext uri="{BB962C8B-B14F-4D97-AF65-F5344CB8AC3E}">
        <p14:creationId xmlns:p14="http://schemas.microsoft.com/office/powerpoint/2010/main" val="28561656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3BD48258-11FB-447A-B61B-5821D2A0CB8F}" type="datetimeFigureOut">
              <a:rPr lang="en-GB" smtClean="0"/>
              <a:t>27/04/2017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D4F19AE-66EF-4F7A-8B40-35DF1583FDF9}" type="slidenum">
              <a:rPr lang="en-GB" smtClean="0"/>
              <a:t>‹#›</a:t>
            </a:fld>
            <a:endParaRPr lang="en-GB"/>
          </a:p>
        </p:txBody>
      </p:sp>
    </p:spTree>
    <p:extLst>
      <p:ext uri="{BB962C8B-B14F-4D97-AF65-F5344CB8AC3E}">
        <p14:creationId xmlns:p14="http://schemas.microsoft.com/office/powerpoint/2010/main" val="36777625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D48258-11FB-447A-B61B-5821D2A0CB8F}" type="datetimeFigureOut">
              <a:rPr lang="en-GB" smtClean="0"/>
              <a:t>27/04/2017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D4F19AE-66EF-4F7A-8B40-35DF1583FDF9}" type="slidenum">
              <a:rPr lang="en-GB" smtClean="0"/>
              <a:t>‹#›</a:t>
            </a:fld>
            <a:endParaRPr lang="en-GB"/>
          </a:p>
        </p:txBody>
      </p:sp>
    </p:spTree>
    <p:extLst>
      <p:ext uri="{BB962C8B-B14F-4D97-AF65-F5344CB8AC3E}">
        <p14:creationId xmlns:p14="http://schemas.microsoft.com/office/powerpoint/2010/main" val="3301937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BD48258-11FB-447A-B61B-5821D2A0CB8F}" type="datetimeFigureOut">
              <a:rPr lang="en-GB" smtClean="0"/>
              <a:t>27/04/2017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D4F19AE-66EF-4F7A-8B40-35DF1583FDF9}" type="slidenum">
              <a:rPr lang="en-GB" smtClean="0"/>
              <a:t>‹#›</a:t>
            </a:fld>
            <a:endParaRPr lang="en-GB"/>
          </a:p>
        </p:txBody>
      </p:sp>
    </p:spTree>
    <p:extLst>
      <p:ext uri="{BB962C8B-B14F-4D97-AF65-F5344CB8AC3E}">
        <p14:creationId xmlns:p14="http://schemas.microsoft.com/office/powerpoint/2010/main" val="1962705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BD48258-11FB-447A-B61B-5821D2A0CB8F}" type="datetimeFigureOut">
              <a:rPr lang="en-GB" smtClean="0"/>
              <a:t>27/04/2017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D4F19AE-66EF-4F7A-8B40-35DF1583FDF9}" type="slidenum">
              <a:rPr lang="en-GB" smtClean="0"/>
              <a:t>‹#›</a:t>
            </a:fld>
            <a:endParaRPr lang="en-GB"/>
          </a:p>
        </p:txBody>
      </p:sp>
    </p:spTree>
    <p:extLst>
      <p:ext uri="{BB962C8B-B14F-4D97-AF65-F5344CB8AC3E}">
        <p14:creationId xmlns:p14="http://schemas.microsoft.com/office/powerpoint/2010/main" val="28303178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D48258-11FB-447A-B61B-5821D2A0CB8F}" type="datetimeFigureOut">
              <a:rPr lang="en-GB" smtClean="0"/>
              <a:t>27/04/2017</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4F19AE-66EF-4F7A-8B40-35DF1583FDF9}" type="slidenum">
              <a:rPr lang="en-GB" smtClean="0"/>
              <a:t>‹#›</a:t>
            </a:fld>
            <a:endParaRPr lang="en-GB"/>
          </a:p>
        </p:txBody>
      </p:sp>
    </p:spTree>
    <p:extLst>
      <p:ext uri="{BB962C8B-B14F-4D97-AF65-F5344CB8AC3E}">
        <p14:creationId xmlns:p14="http://schemas.microsoft.com/office/powerpoint/2010/main" val="36320081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image" Target="../media/image18.WMF"/><Relationship Id="rId1" Type="http://schemas.openxmlformats.org/officeDocument/2006/relationships/slideLayout" Target="../slideLayouts/slideLayout2.xml"/><Relationship Id="rId4" Type="http://schemas.openxmlformats.org/officeDocument/2006/relationships/image" Target="../media/image20.WMF"/></Relationships>
</file>

<file path=ppt/slides/_rels/slide12.xml.rels><?xml version="1.0" encoding="UTF-8" standalone="yes"?>
<Relationships xmlns="http://schemas.openxmlformats.org/package/2006/relationships"><Relationship Id="rId2" Type="http://schemas.openxmlformats.org/officeDocument/2006/relationships/image" Target="../media/image21.jpg&amp;ehk=kqqA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22.w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3.W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4.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5.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20.xml.rels><?xml version="1.0" encoding="UTF-8" standalone="yes"?>
<Relationships xmlns="http://schemas.openxmlformats.org/package/2006/relationships"><Relationship Id="rId2" Type="http://schemas.openxmlformats.org/officeDocument/2006/relationships/image" Target="../media/image26.W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7.jp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WMF"/><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9.jpg"/></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amp;ehk=UvI7nEa83gAWZFHrSwKilw&amp;r=0&amp;pid=OfficeInsert"/><Relationship Id="rId1" Type="http://schemas.openxmlformats.org/officeDocument/2006/relationships/slideLayout" Target="../slideLayouts/slideLayout2.xml"/><Relationship Id="rId4" Type="http://schemas.openxmlformats.org/officeDocument/2006/relationships/image" Target="../media/image14.jpeg"/></Relationships>
</file>

<file path=ppt/slides/_rels/slide9.x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image" Target="../media/image15.WMF"/><Relationship Id="rId1" Type="http://schemas.openxmlformats.org/officeDocument/2006/relationships/slideLayout" Target="../slideLayouts/slideLayout2.xml"/><Relationship Id="rId4" Type="http://schemas.openxmlformats.org/officeDocument/2006/relationships/image" Target="../media/image17.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pPr algn="l"/>
            <a:r>
              <a:rPr lang="en-GB" sz="3600" dirty="0">
                <a:latin typeface="Comic Sans MS" pitchFamily="66" charset="0"/>
              </a:rPr>
              <a:t>LO4: Understand priorities and responses in dealing with incidents and emergencies.</a:t>
            </a:r>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28486333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2656"/>
            <a:ext cx="8229600" cy="1008112"/>
          </a:xfrm>
        </p:spPr>
        <p:txBody>
          <a:bodyPr>
            <a:normAutofit fontScale="90000"/>
          </a:bodyPr>
          <a:lstStyle/>
          <a:p>
            <a:pPr algn="l"/>
            <a:r>
              <a:rPr lang="en-GB" sz="3600" dirty="0">
                <a:solidFill>
                  <a:srgbClr val="FF0000"/>
                </a:solidFill>
                <a:latin typeface="Comic Sans MS" panose="030F0702030302020204" pitchFamily="66" charset="0"/>
              </a:rPr>
              <a:t>Put the priorities in the correct sequence</a:t>
            </a:r>
            <a:r>
              <a:rPr lang="en-GB" dirty="0"/>
              <a:t/>
            </a:r>
            <a:br>
              <a:rPr lang="en-GB" dirty="0"/>
            </a:br>
            <a:endParaRPr lang="en-GB" dirty="0"/>
          </a:p>
        </p:txBody>
      </p:sp>
      <p:sp>
        <p:nvSpPr>
          <p:cNvPr id="3" name="Content Placeholder 2"/>
          <p:cNvSpPr>
            <a:spLocks noGrp="1"/>
          </p:cNvSpPr>
          <p:nvPr>
            <p:ph idx="1"/>
          </p:nvPr>
        </p:nvSpPr>
        <p:spPr/>
        <p:txBody>
          <a:bodyPr>
            <a:normAutofit fontScale="92500" lnSpcReduction="20000"/>
          </a:bodyPr>
          <a:lstStyle/>
          <a:p>
            <a:pPr marL="514350" indent="-514350">
              <a:buFont typeface="+mj-lt"/>
              <a:buAutoNum type="arabicPeriod"/>
            </a:pPr>
            <a:r>
              <a:rPr lang="en-GB" dirty="0">
                <a:latin typeface="Comic Sans MS" panose="030F0702030302020204" pitchFamily="66" charset="0"/>
              </a:rPr>
              <a:t>Change, adapt policies.</a:t>
            </a:r>
          </a:p>
          <a:p>
            <a:pPr marL="514350" indent="-514350">
              <a:buFont typeface="+mj-lt"/>
              <a:buAutoNum type="arabicPeriod"/>
            </a:pPr>
            <a:r>
              <a:rPr lang="en-GB" dirty="0">
                <a:latin typeface="Comic Sans MS" panose="030F0702030302020204" pitchFamily="66" charset="0"/>
              </a:rPr>
              <a:t>Inform required services and move to emergency setting or place of safety.</a:t>
            </a:r>
          </a:p>
          <a:p>
            <a:pPr marL="514350" indent="-514350">
              <a:buFont typeface="+mj-lt"/>
              <a:buAutoNum type="arabicPeriod"/>
            </a:pPr>
            <a:r>
              <a:rPr lang="en-GB" dirty="0">
                <a:latin typeface="Comic Sans MS" panose="030F0702030302020204" pitchFamily="66" charset="0"/>
              </a:rPr>
              <a:t>Ensure safety of vulnerable people and others.</a:t>
            </a:r>
          </a:p>
          <a:p>
            <a:pPr marL="514350" indent="-514350">
              <a:buFont typeface="+mj-lt"/>
              <a:buAutoNum type="arabicPeriod"/>
            </a:pPr>
            <a:r>
              <a:rPr lang="en-GB" dirty="0">
                <a:latin typeface="Comic Sans MS" panose="030F0702030302020204" pitchFamily="66" charset="0"/>
              </a:rPr>
              <a:t>Review policies and procedures.</a:t>
            </a:r>
          </a:p>
          <a:p>
            <a:pPr marL="514350" indent="-514350">
              <a:buFont typeface="+mj-lt"/>
              <a:buAutoNum type="arabicPeriod"/>
            </a:pPr>
            <a:r>
              <a:rPr lang="en-GB" dirty="0">
                <a:latin typeface="Comic Sans MS" panose="030F0702030302020204" pitchFamily="66" charset="0"/>
              </a:rPr>
              <a:t>Check the environment for immediate danger. Evacuate if necessary.</a:t>
            </a:r>
          </a:p>
          <a:p>
            <a:pPr marL="514350" indent="-514350">
              <a:buFont typeface="+mj-lt"/>
              <a:buAutoNum type="arabicPeriod"/>
            </a:pPr>
            <a:r>
              <a:rPr lang="en-GB" dirty="0">
                <a:latin typeface="Comic Sans MS" panose="030F0702030302020204" pitchFamily="66" charset="0"/>
              </a:rPr>
              <a:t>Incident, accident or emergency occurs</a:t>
            </a:r>
          </a:p>
          <a:p>
            <a:pPr marL="514350" indent="-514350">
              <a:buFont typeface="+mj-lt"/>
              <a:buAutoNum type="arabicPeriod"/>
            </a:pPr>
            <a:r>
              <a:rPr lang="en-GB" dirty="0">
                <a:latin typeface="Comic Sans MS" panose="030F0702030302020204" pitchFamily="66" charset="0"/>
              </a:rPr>
              <a:t>Ensure safety of buildings and property</a:t>
            </a:r>
          </a:p>
          <a:p>
            <a:endParaRPr lang="en-GB" dirty="0"/>
          </a:p>
        </p:txBody>
      </p:sp>
    </p:spTree>
    <p:extLst>
      <p:ext uri="{BB962C8B-B14F-4D97-AF65-F5344CB8AC3E}">
        <p14:creationId xmlns:p14="http://schemas.microsoft.com/office/powerpoint/2010/main" val="17447660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GB" dirty="0">
                <a:latin typeface="Comic Sans MS" panose="030F0702030302020204" pitchFamily="66" charset="0"/>
              </a:rPr>
              <a:t>Dealing with incidents in the setting.</a:t>
            </a:r>
          </a:p>
        </p:txBody>
      </p:sp>
      <p:sp>
        <p:nvSpPr>
          <p:cNvPr id="3" name="Content Placeholder 2"/>
          <p:cNvSpPr>
            <a:spLocks noGrp="1"/>
          </p:cNvSpPr>
          <p:nvPr>
            <p:ph idx="1"/>
          </p:nvPr>
        </p:nvSpPr>
        <p:spPr/>
        <p:txBody>
          <a:bodyPr>
            <a:normAutofit fontScale="47500" lnSpcReduction="20000"/>
          </a:bodyPr>
          <a:lstStyle/>
          <a:p>
            <a:r>
              <a:rPr lang="en-GB" sz="4200" b="1" dirty="0">
                <a:latin typeface="Comic Sans MS" panose="030F0702030302020204" pitchFamily="66" charset="0"/>
              </a:rPr>
              <a:t>Follow the policies and procedures to deal with the incident </a:t>
            </a:r>
          </a:p>
          <a:p>
            <a:pPr marL="0" indent="0">
              <a:buNone/>
            </a:pPr>
            <a:endParaRPr lang="en-GB" dirty="0">
              <a:latin typeface="Comic Sans MS" panose="030F0702030302020204" pitchFamily="66" charset="0"/>
            </a:endParaRPr>
          </a:p>
          <a:p>
            <a:pPr marL="0" indent="0">
              <a:buNone/>
            </a:pPr>
            <a:endParaRPr lang="en-GB" dirty="0">
              <a:latin typeface="Comic Sans MS" panose="030F0702030302020204" pitchFamily="66" charset="0"/>
            </a:endParaRPr>
          </a:p>
          <a:p>
            <a:pPr marL="0" indent="0">
              <a:buNone/>
            </a:pPr>
            <a:endParaRPr lang="en-GB" dirty="0">
              <a:latin typeface="Comic Sans MS" panose="030F0702030302020204" pitchFamily="66" charset="0"/>
            </a:endParaRPr>
          </a:p>
          <a:p>
            <a:pPr marL="0" indent="0">
              <a:buNone/>
            </a:pPr>
            <a:endParaRPr lang="en-GB" b="1" dirty="0">
              <a:latin typeface="Comic Sans MS" panose="030F0702030302020204" pitchFamily="66" charset="0"/>
            </a:endParaRPr>
          </a:p>
          <a:p>
            <a:pPr marL="0" indent="0">
              <a:buNone/>
            </a:pPr>
            <a:endParaRPr lang="en-GB" b="1" dirty="0">
              <a:latin typeface="Comic Sans MS" panose="030F0702030302020204" pitchFamily="66" charset="0"/>
            </a:endParaRPr>
          </a:p>
          <a:p>
            <a:pPr marL="0" indent="0">
              <a:buNone/>
            </a:pPr>
            <a:endParaRPr lang="en-GB" b="1" dirty="0">
              <a:latin typeface="Comic Sans MS" panose="030F0702030302020204" pitchFamily="66" charset="0"/>
            </a:endParaRPr>
          </a:p>
          <a:p>
            <a:pPr marL="0" indent="0">
              <a:buNone/>
            </a:pPr>
            <a:r>
              <a:rPr lang="en-GB" sz="4200" b="1" dirty="0">
                <a:latin typeface="Comic Sans MS" panose="030F0702030302020204" pitchFamily="66" charset="0"/>
              </a:rPr>
              <a:t>Afterwards</a:t>
            </a:r>
          </a:p>
          <a:p>
            <a:r>
              <a:rPr lang="en-GB" sz="3800" i="1" dirty="0">
                <a:solidFill>
                  <a:srgbClr val="FF0000"/>
                </a:solidFill>
                <a:latin typeface="Comic Sans MS" panose="030F0702030302020204" pitchFamily="66" charset="0"/>
              </a:rPr>
              <a:t>Incident recorded in the incident book  </a:t>
            </a:r>
            <a:r>
              <a:rPr lang="en-GB" sz="3800" dirty="0">
                <a:latin typeface="Comic Sans MS" panose="030F0702030302020204" pitchFamily="66" charset="0"/>
              </a:rPr>
              <a:t>- the date and time of the incident, nature of the event, who was affected, what was done about it - or if it was reported to the police, and if so a crime number. Any follow up, or insurance claim made, should also be recorded.</a:t>
            </a:r>
          </a:p>
          <a:p>
            <a:r>
              <a:rPr lang="en-GB" sz="3800" i="1" dirty="0">
                <a:solidFill>
                  <a:srgbClr val="FF0000"/>
                </a:solidFill>
                <a:latin typeface="Comic Sans MS" panose="030F0702030302020204" pitchFamily="66" charset="0"/>
              </a:rPr>
              <a:t>Response reviewed </a:t>
            </a:r>
          </a:p>
          <a:p>
            <a:pPr marL="0" indent="0">
              <a:buNone/>
            </a:pPr>
            <a:r>
              <a:rPr lang="en-GB" sz="3800" dirty="0">
                <a:latin typeface="Comic Sans MS" panose="030F0702030302020204" pitchFamily="66" charset="0"/>
              </a:rPr>
              <a:t>– Were the our responses appropriate?</a:t>
            </a:r>
          </a:p>
          <a:p>
            <a:pPr marL="0" indent="0">
              <a:buNone/>
            </a:pPr>
            <a:r>
              <a:rPr lang="en-GB" sz="3800" dirty="0">
                <a:latin typeface="Comic Sans MS" panose="030F0702030302020204" pitchFamily="66" charset="0"/>
              </a:rPr>
              <a:t>- Could we have done anything better?</a:t>
            </a:r>
          </a:p>
          <a:p>
            <a:pPr marL="0" indent="0">
              <a:buNone/>
            </a:pPr>
            <a:r>
              <a:rPr lang="en-GB" sz="3800" dirty="0">
                <a:latin typeface="Comic Sans MS" panose="030F0702030302020204" pitchFamily="66" charset="0"/>
              </a:rPr>
              <a:t>- Do we need to change any policies and procedures</a:t>
            </a:r>
            <a:r>
              <a:rPr lang="en-GB" dirty="0">
                <a:latin typeface="Comic Sans MS" panose="030F0702030302020204" pitchFamily="66" charset="0"/>
              </a:rPr>
              <a:t>?</a:t>
            </a:r>
            <a:endParaRPr lang="en-GB"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724128" y="2060848"/>
            <a:ext cx="1538013" cy="1119883"/>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28384" y="2060848"/>
            <a:ext cx="811314" cy="781369"/>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71897" y="2045346"/>
            <a:ext cx="1665713" cy="1135385"/>
          </a:xfrm>
          <a:prstGeom prst="rect">
            <a:avLst/>
          </a:prstGeom>
        </p:spPr>
      </p:pic>
    </p:spTree>
    <p:extLst>
      <p:ext uri="{BB962C8B-B14F-4D97-AF65-F5344CB8AC3E}">
        <p14:creationId xmlns:p14="http://schemas.microsoft.com/office/powerpoint/2010/main" val="7332466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lstStyle/>
          <a:p>
            <a:pPr algn="l"/>
            <a:r>
              <a:rPr lang="en-GB" dirty="0">
                <a:solidFill>
                  <a:srgbClr val="0070C0"/>
                </a:solidFill>
                <a:latin typeface="Comic Sans MS" panose="030F0702030302020204" pitchFamily="66" charset="0"/>
              </a:rPr>
              <a:t>Paired activity</a:t>
            </a:r>
          </a:p>
        </p:txBody>
      </p:sp>
      <p:sp>
        <p:nvSpPr>
          <p:cNvPr id="3" name="Content Placeholder 2"/>
          <p:cNvSpPr>
            <a:spLocks noGrp="1"/>
          </p:cNvSpPr>
          <p:nvPr>
            <p:ph idx="1"/>
          </p:nvPr>
        </p:nvSpPr>
        <p:spPr>
          <a:xfrm>
            <a:off x="457200" y="1196752"/>
            <a:ext cx="8229600" cy="5256584"/>
          </a:xfrm>
        </p:spPr>
        <p:txBody>
          <a:bodyPr>
            <a:normAutofit fontScale="70000" lnSpcReduction="20000"/>
          </a:bodyPr>
          <a:lstStyle/>
          <a:p>
            <a:pPr marL="0" indent="0">
              <a:buNone/>
            </a:pPr>
            <a:r>
              <a:rPr lang="en-GB" b="1" dirty="0"/>
              <a:t>Read the following case study</a:t>
            </a:r>
          </a:p>
          <a:p>
            <a:pPr marL="0" indent="0">
              <a:buNone/>
            </a:pPr>
            <a:r>
              <a:rPr lang="en-GB" dirty="0">
                <a:latin typeface="Comic Sans MS" panose="030F0702030302020204" pitchFamily="66" charset="0"/>
              </a:rPr>
              <a:t>Harriet aged 2 is trying to climb a wrought iron gate in the garden. She is trying to reach the bolt at the top. She has learned to open the doors at home and has been praised for being a clever girl. Yasmin the childcare worker calmly walks to the gate, distracts Harriet and takes her to the play house were she can practice her newfound skills in safety. Lucy who is on placement cannot understand why Harriet was not told off as the situation was a potential safety hazard and Harriet was being ‘naughty’ trying to get out of the garden.</a:t>
            </a:r>
          </a:p>
          <a:p>
            <a:pPr marL="0" indent="0">
              <a:buNone/>
            </a:pPr>
            <a:r>
              <a:rPr lang="en-GB" dirty="0">
                <a:solidFill>
                  <a:srgbClr val="0070C0"/>
                </a:solidFill>
                <a:latin typeface="Comic Sans MS" panose="030F0702030302020204" pitchFamily="66" charset="0"/>
              </a:rPr>
              <a:t>Develop your responses to the questions below.</a:t>
            </a:r>
          </a:p>
          <a:p>
            <a:pPr marL="514350" lvl="0" indent="-514350">
              <a:buFont typeface="+mj-lt"/>
              <a:buAutoNum type="arabicPeriod"/>
            </a:pPr>
            <a:r>
              <a:rPr lang="en-GB" dirty="0">
                <a:latin typeface="Comic Sans MS" panose="030F0702030302020204" pitchFamily="66" charset="0"/>
              </a:rPr>
              <a:t>What might have been Yasmin’s reasons for responding in this way?</a:t>
            </a:r>
          </a:p>
          <a:p>
            <a:pPr marL="514350" lvl="0" indent="-514350">
              <a:buFont typeface="+mj-lt"/>
              <a:buAutoNum type="arabicPeriod"/>
            </a:pPr>
            <a:r>
              <a:rPr lang="en-GB" dirty="0">
                <a:latin typeface="Comic Sans MS" panose="030F0702030302020204" pitchFamily="66" charset="0"/>
              </a:rPr>
              <a:t>Should Yasmin talk to Harriet about the need to keep the gate closed?</a:t>
            </a:r>
          </a:p>
          <a:p>
            <a:pPr marL="514350" lvl="0" indent="-514350">
              <a:buFont typeface="+mj-lt"/>
              <a:buAutoNum type="arabicPeriod"/>
            </a:pPr>
            <a:r>
              <a:rPr lang="en-GB" dirty="0">
                <a:latin typeface="Comic Sans MS" panose="030F0702030302020204" pitchFamily="66" charset="0"/>
              </a:rPr>
              <a:t> Why was it important that Yasmin did not over react to Harriet’s actions?</a:t>
            </a:r>
          </a:p>
          <a:p>
            <a:endParaRPr lang="en-GB"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24128" y="274638"/>
            <a:ext cx="2962672" cy="1066130"/>
          </a:xfrm>
          <a:prstGeom prst="rect">
            <a:avLst/>
          </a:prstGeom>
        </p:spPr>
      </p:pic>
    </p:spTree>
    <p:extLst>
      <p:ext uri="{BB962C8B-B14F-4D97-AF65-F5344CB8AC3E}">
        <p14:creationId xmlns:p14="http://schemas.microsoft.com/office/powerpoint/2010/main" val="995697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latin typeface="Comic Sans MS" pitchFamily="66" charset="0"/>
              </a:rPr>
              <a:t>Dealing with accidents in the setting.</a:t>
            </a:r>
          </a:p>
        </p:txBody>
      </p:sp>
      <p:sp>
        <p:nvSpPr>
          <p:cNvPr id="3" name="Content Placeholder 2"/>
          <p:cNvSpPr>
            <a:spLocks noGrp="1"/>
          </p:cNvSpPr>
          <p:nvPr>
            <p:ph idx="1"/>
          </p:nvPr>
        </p:nvSpPr>
        <p:spPr/>
        <p:txBody>
          <a:bodyPr>
            <a:normAutofit fontScale="62500" lnSpcReduction="20000"/>
          </a:bodyPr>
          <a:lstStyle/>
          <a:p>
            <a:r>
              <a:rPr lang="en-GB" sz="4100" b="1" dirty="0">
                <a:latin typeface="Comic Sans MS" pitchFamily="66" charset="0"/>
              </a:rPr>
              <a:t>Assess</a:t>
            </a:r>
            <a:r>
              <a:rPr lang="en-GB" dirty="0">
                <a:latin typeface="Comic Sans MS" pitchFamily="66" charset="0"/>
              </a:rPr>
              <a:t> </a:t>
            </a:r>
          </a:p>
          <a:p>
            <a:pPr marL="0" indent="0">
              <a:buNone/>
            </a:pPr>
            <a:r>
              <a:rPr lang="en-GB" sz="3100" dirty="0">
                <a:latin typeface="Comic Sans MS" pitchFamily="66" charset="0"/>
              </a:rPr>
              <a:t>– Decide how serious it is and what action is needed.</a:t>
            </a:r>
          </a:p>
          <a:p>
            <a:pPr>
              <a:buFontTx/>
              <a:buChar char="-"/>
            </a:pPr>
            <a:r>
              <a:rPr lang="en-GB" sz="3100" dirty="0">
                <a:latin typeface="Comic Sans MS" pitchFamily="66" charset="0"/>
              </a:rPr>
              <a:t>Assess for dangers to self or others.</a:t>
            </a:r>
          </a:p>
          <a:p>
            <a:pPr>
              <a:buFontTx/>
              <a:buChar char="-"/>
            </a:pPr>
            <a:r>
              <a:rPr lang="en-GB" sz="3100" b="1" dirty="0">
                <a:latin typeface="Comic Sans MS" pitchFamily="66" charset="0"/>
              </a:rPr>
              <a:t>Remove dangers </a:t>
            </a:r>
            <a:r>
              <a:rPr lang="en-GB" sz="3100" dirty="0">
                <a:latin typeface="Comic Sans MS" pitchFamily="66" charset="0"/>
              </a:rPr>
              <a:t>– </a:t>
            </a:r>
            <a:r>
              <a:rPr lang="en-GB" sz="3100" dirty="0" err="1">
                <a:latin typeface="Comic Sans MS" pitchFamily="66" charset="0"/>
              </a:rPr>
              <a:t>eg</a:t>
            </a:r>
            <a:r>
              <a:rPr lang="en-GB" sz="3100" dirty="0">
                <a:latin typeface="Comic Sans MS" pitchFamily="66" charset="0"/>
              </a:rPr>
              <a:t> electrocution  - Is electricity turned off?</a:t>
            </a:r>
          </a:p>
          <a:p>
            <a:pPr marL="0" indent="0">
              <a:buNone/>
            </a:pPr>
            <a:r>
              <a:rPr lang="en-GB" sz="3100" dirty="0">
                <a:latin typeface="Comic Sans MS" pitchFamily="66" charset="0"/>
              </a:rPr>
              <a:t>- Decide what the immediate priorities are.</a:t>
            </a:r>
          </a:p>
          <a:p>
            <a:pPr marL="0" indent="0">
              <a:buNone/>
            </a:pPr>
            <a:r>
              <a:rPr lang="en-GB" sz="3100" dirty="0">
                <a:latin typeface="Comic Sans MS" pitchFamily="66" charset="0"/>
              </a:rPr>
              <a:t>- Reassure injured person /persons</a:t>
            </a:r>
          </a:p>
          <a:p>
            <a:r>
              <a:rPr lang="en-GB" sz="4100" b="1" dirty="0">
                <a:latin typeface="Comic Sans MS" pitchFamily="66" charset="0"/>
              </a:rPr>
              <a:t>Get help </a:t>
            </a:r>
          </a:p>
          <a:p>
            <a:pPr marL="0" indent="0">
              <a:buNone/>
            </a:pPr>
            <a:r>
              <a:rPr lang="en-GB" dirty="0">
                <a:latin typeface="Comic Sans MS" pitchFamily="66" charset="0"/>
              </a:rPr>
              <a:t>– </a:t>
            </a:r>
            <a:r>
              <a:rPr lang="en-GB" sz="3100" dirty="0">
                <a:latin typeface="Comic Sans MS" pitchFamily="66" charset="0"/>
              </a:rPr>
              <a:t>Give clear instructions - if asking someone to get </a:t>
            </a:r>
          </a:p>
          <a:p>
            <a:pPr marL="0" indent="0">
              <a:buNone/>
            </a:pPr>
            <a:r>
              <a:rPr lang="en-GB" sz="3100" dirty="0">
                <a:latin typeface="Comic Sans MS" pitchFamily="66" charset="0"/>
              </a:rPr>
              <a:t>   help  </a:t>
            </a:r>
            <a:r>
              <a:rPr lang="en-GB" sz="3100" dirty="0" err="1">
                <a:latin typeface="Comic Sans MS" pitchFamily="66" charset="0"/>
              </a:rPr>
              <a:t>eg</a:t>
            </a:r>
            <a:r>
              <a:rPr lang="en-GB" sz="3100" dirty="0">
                <a:latin typeface="Comic Sans MS" pitchFamily="66" charset="0"/>
              </a:rPr>
              <a:t> a child - Please fetch….. Tell her there has</a:t>
            </a:r>
          </a:p>
          <a:p>
            <a:pPr marL="0" indent="0">
              <a:buNone/>
            </a:pPr>
            <a:r>
              <a:rPr lang="en-GB" sz="3100" dirty="0">
                <a:latin typeface="Comic Sans MS" pitchFamily="66" charset="0"/>
              </a:rPr>
              <a:t>   been  an accident and bring her straight away.</a:t>
            </a:r>
          </a:p>
          <a:p>
            <a:pPr marL="0" indent="0">
              <a:buNone/>
            </a:pPr>
            <a:r>
              <a:rPr lang="en-GB" sz="3100" dirty="0">
                <a:latin typeface="Comic Sans MS" pitchFamily="66" charset="0"/>
              </a:rPr>
              <a:t>   Interrupt her if necessary.</a:t>
            </a:r>
          </a:p>
          <a:p>
            <a:pPr>
              <a:buFontTx/>
              <a:buChar char="-"/>
            </a:pPr>
            <a:r>
              <a:rPr lang="en-GB" sz="3100" dirty="0">
                <a:latin typeface="Comic Sans MS" pitchFamily="66" charset="0"/>
              </a:rPr>
              <a:t>If you are calling emergency services – give clear information, stay calm.</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4368" y="5506536"/>
            <a:ext cx="1058506" cy="1158648"/>
          </a:xfrm>
          <a:prstGeom prst="rect">
            <a:avLst/>
          </a:prstGeom>
        </p:spPr>
      </p:pic>
    </p:spTree>
    <p:extLst>
      <p:ext uri="{BB962C8B-B14F-4D97-AF65-F5344CB8AC3E}">
        <p14:creationId xmlns:p14="http://schemas.microsoft.com/office/powerpoint/2010/main" val="2259415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latin typeface="Comic Sans MS" pitchFamily="66" charset="0"/>
              </a:rPr>
              <a:t>Dealing with accidents in the setting.</a:t>
            </a:r>
            <a:endParaRPr lang="en-GB" dirty="0"/>
          </a:p>
        </p:txBody>
      </p:sp>
      <p:pic>
        <p:nvPicPr>
          <p:cNvPr id="1026" name="Picture 2" descr="c:\tempie\Content.IE5\FZ1O559Q\MC900359037[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437422" y="3501008"/>
            <a:ext cx="1440160" cy="1588313"/>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p:txBody>
          <a:bodyPr>
            <a:normAutofit fontScale="55000" lnSpcReduction="20000"/>
          </a:bodyPr>
          <a:lstStyle/>
          <a:p>
            <a:pPr marL="0" indent="0">
              <a:buNone/>
            </a:pPr>
            <a:r>
              <a:rPr lang="en-GB" b="1" dirty="0">
                <a:latin typeface="Comic Sans MS" pitchFamily="66" charset="0"/>
              </a:rPr>
              <a:t>First Aid  </a:t>
            </a:r>
          </a:p>
          <a:p>
            <a:r>
              <a:rPr lang="en-GB" dirty="0">
                <a:latin typeface="Comic Sans MS" pitchFamily="66" charset="0"/>
              </a:rPr>
              <a:t>If no qualifications do as little as possible</a:t>
            </a:r>
          </a:p>
          <a:p>
            <a:r>
              <a:rPr lang="en-GB" dirty="0">
                <a:latin typeface="Comic Sans MS" pitchFamily="66" charset="0"/>
              </a:rPr>
              <a:t>Aim of First aid  - keep alive, prevent condition worsening, help recovery</a:t>
            </a:r>
          </a:p>
          <a:p>
            <a:r>
              <a:rPr lang="en-GB" dirty="0">
                <a:latin typeface="Comic Sans MS" pitchFamily="66" charset="0"/>
              </a:rPr>
              <a:t>Treat most seriously injured first</a:t>
            </a:r>
          </a:p>
          <a:p>
            <a:r>
              <a:rPr lang="en-GB" b="1" dirty="0">
                <a:latin typeface="Comic Sans MS" pitchFamily="66" charset="0"/>
              </a:rPr>
              <a:t>Assess for response </a:t>
            </a:r>
            <a:r>
              <a:rPr lang="en-GB" dirty="0">
                <a:latin typeface="Comic Sans MS" pitchFamily="66" charset="0"/>
              </a:rPr>
              <a:t>– Are they moving? Have they opened their eyes? Are they making any sound?</a:t>
            </a:r>
          </a:p>
          <a:p>
            <a:pPr marL="0" indent="0">
              <a:buNone/>
            </a:pPr>
            <a:r>
              <a:rPr lang="en-GB" dirty="0">
                <a:latin typeface="Comic Sans MS" pitchFamily="66" charset="0"/>
              </a:rPr>
              <a:t>     If no response likely that they are unconscious. </a:t>
            </a:r>
          </a:p>
          <a:p>
            <a:r>
              <a:rPr lang="en-GB" b="1" dirty="0">
                <a:latin typeface="Comic Sans MS" pitchFamily="66" charset="0"/>
              </a:rPr>
              <a:t>Start ABC </a:t>
            </a:r>
          </a:p>
          <a:p>
            <a:pPr>
              <a:buFontTx/>
              <a:buChar char="-"/>
            </a:pPr>
            <a:r>
              <a:rPr lang="en-GB" dirty="0">
                <a:latin typeface="Comic Sans MS" pitchFamily="66" charset="0"/>
              </a:rPr>
              <a:t>– if breathing – maintain airway – Recovery position</a:t>
            </a:r>
          </a:p>
          <a:p>
            <a:pPr>
              <a:buFontTx/>
              <a:buChar char="-"/>
            </a:pPr>
            <a:r>
              <a:rPr lang="en-GB" dirty="0">
                <a:latin typeface="Comic Sans MS" pitchFamily="66" charset="0"/>
              </a:rPr>
              <a:t>- if not breathing start resuscitation</a:t>
            </a:r>
          </a:p>
          <a:p>
            <a:r>
              <a:rPr lang="en-GB" b="1" dirty="0">
                <a:latin typeface="Comic Sans MS" pitchFamily="66" charset="0"/>
              </a:rPr>
              <a:t>Other appropriate treatment</a:t>
            </a:r>
            <a:r>
              <a:rPr lang="en-GB" dirty="0">
                <a:latin typeface="Comic Sans MS" pitchFamily="66" charset="0"/>
              </a:rPr>
              <a:t> – until qualified help arrives or</a:t>
            </a:r>
          </a:p>
          <a:p>
            <a:pPr marL="0" indent="0">
              <a:buNone/>
            </a:pPr>
            <a:r>
              <a:rPr lang="en-GB" dirty="0">
                <a:latin typeface="Comic Sans MS" pitchFamily="66" charset="0"/>
              </a:rPr>
              <a:t>      until the treatment is complete</a:t>
            </a:r>
            <a:endParaRPr lang="en-GB" b="1" dirty="0">
              <a:latin typeface="Comic Sans MS" pitchFamily="66" charset="0"/>
            </a:endParaRPr>
          </a:p>
          <a:p>
            <a:pPr marL="0" indent="0">
              <a:buNone/>
            </a:pPr>
            <a:r>
              <a:rPr lang="en-GB" dirty="0">
                <a:latin typeface="Comic Sans MS" pitchFamily="66" charset="0"/>
              </a:rPr>
              <a:t> </a:t>
            </a:r>
          </a:p>
          <a:p>
            <a:r>
              <a:rPr lang="en-GB" b="1" dirty="0">
                <a:latin typeface="Comic Sans MS" pitchFamily="66" charset="0"/>
              </a:rPr>
              <a:t>Record Information regarding the Accident</a:t>
            </a:r>
          </a:p>
          <a:p>
            <a:r>
              <a:rPr lang="en-GB" b="1" dirty="0">
                <a:latin typeface="Comic Sans MS" pitchFamily="66" charset="0"/>
              </a:rPr>
              <a:t>Inform relatives </a:t>
            </a:r>
            <a:r>
              <a:rPr lang="en-GB" b="1" dirty="0" err="1">
                <a:latin typeface="Comic Sans MS" pitchFamily="66" charset="0"/>
              </a:rPr>
              <a:t>eg</a:t>
            </a:r>
            <a:r>
              <a:rPr lang="en-GB" b="1" dirty="0">
                <a:latin typeface="Comic Sans MS" pitchFamily="66" charset="0"/>
              </a:rPr>
              <a:t> next of kin, partner or parent if appropriate.</a:t>
            </a:r>
            <a:endParaRPr lang="en-GB" dirty="0">
              <a:latin typeface="Comic Sans MS" pitchFamily="66" charset="0"/>
            </a:endParaRPr>
          </a:p>
          <a:p>
            <a:endParaRPr lang="en-GB" dirty="0">
              <a:latin typeface="Comic Sans MS" pitchFamily="66" charset="0"/>
            </a:endParaRPr>
          </a:p>
          <a:p>
            <a:endParaRPr lang="en-GB"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40352" y="548680"/>
            <a:ext cx="1403648" cy="1536443"/>
          </a:xfrm>
          <a:prstGeom prst="rect">
            <a:avLst/>
          </a:prstGeom>
        </p:spPr>
      </p:pic>
    </p:spTree>
    <p:extLst>
      <p:ext uri="{BB962C8B-B14F-4D97-AF65-F5344CB8AC3E}">
        <p14:creationId xmlns:p14="http://schemas.microsoft.com/office/powerpoint/2010/main" val="1819798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GB" dirty="0">
                <a:latin typeface="Comic Sans MS" panose="030F0702030302020204" pitchFamily="66" charset="0"/>
              </a:rPr>
              <a:t>Other considerations in a nursery setting.</a:t>
            </a:r>
          </a:p>
        </p:txBody>
      </p:sp>
      <p:sp>
        <p:nvSpPr>
          <p:cNvPr id="3" name="Content Placeholder 2"/>
          <p:cNvSpPr>
            <a:spLocks noGrp="1"/>
          </p:cNvSpPr>
          <p:nvPr>
            <p:ph idx="1"/>
          </p:nvPr>
        </p:nvSpPr>
        <p:spPr/>
        <p:txBody>
          <a:bodyPr>
            <a:normAutofit lnSpcReduction="10000"/>
          </a:bodyPr>
          <a:lstStyle/>
          <a:p>
            <a:pPr lvl="0"/>
            <a:r>
              <a:rPr lang="en-GB" sz="2800" dirty="0">
                <a:latin typeface="Comic Sans MS" panose="030F0702030302020204" pitchFamily="66" charset="0"/>
              </a:rPr>
              <a:t>Ensure all non injured children are being cared for and reassured appropriately about what is happening.</a:t>
            </a:r>
            <a:endParaRPr lang="en-GB" sz="2800" dirty="0">
              <a:effectLst/>
              <a:latin typeface="Comic Sans MS" panose="030F0702030302020204" pitchFamily="66" charset="0"/>
            </a:endParaRPr>
          </a:p>
          <a:p>
            <a:pPr lvl="0"/>
            <a:r>
              <a:rPr lang="en-GB" sz="2800" dirty="0">
                <a:latin typeface="Comic Sans MS" panose="030F0702030302020204" pitchFamily="66" charset="0"/>
              </a:rPr>
              <a:t>If you feel medical assistance is required call 999 and ask for an ambulance. If they need assistance but not as an emergency inform the parents and advise them to visit their local A&amp;E. </a:t>
            </a:r>
          </a:p>
          <a:p>
            <a:pPr lvl="0"/>
            <a:r>
              <a:rPr lang="en-GB" sz="2800" dirty="0">
                <a:latin typeface="Comic Sans MS" panose="030F0702030302020204" pitchFamily="66" charset="0"/>
              </a:rPr>
              <a:t>If ever in doubt always phone for an ambulance, especially in the case of children.</a:t>
            </a:r>
            <a:endParaRPr lang="en-GB" sz="2800" dirty="0">
              <a:effectLst/>
              <a:latin typeface="Comic Sans MS" panose="030F0702030302020204" pitchFamily="66"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92280" y="5170018"/>
            <a:ext cx="1787652" cy="1687982"/>
          </a:xfrm>
          <a:prstGeom prst="rect">
            <a:avLst/>
          </a:prstGeom>
        </p:spPr>
      </p:pic>
    </p:spTree>
    <p:extLst>
      <p:ext uri="{BB962C8B-B14F-4D97-AF65-F5344CB8AC3E}">
        <p14:creationId xmlns:p14="http://schemas.microsoft.com/office/powerpoint/2010/main" val="17058113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dirty="0">
                <a:solidFill>
                  <a:srgbClr val="00B050"/>
                </a:solidFill>
                <a:latin typeface="Comic Sans MS" panose="030F0702030302020204" pitchFamily="66" charset="0"/>
              </a:rPr>
              <a:t>Lets try it out</a:t>
            </a:r>
          </a:p>
        </p:txBody>
      </p:sp>
      <p:sp>
        <p:nvSpPr>
          <p:cNvPr id="3" name="Content Placeholder 2"/>
          <p:cNvSpPr>
            <a:spLocks noGrp="1"/>
          </p:cNvSpPr>
          <p:nvPr>
            <p:ph idx="1"/>
          </p:nvPr>
        </p:nvSpPr>
        <p:spPr/>
        <p:txBody>
          <a:bodyPr/>
          <a:lstStyle/>
          <a:p>
            <a:pPr marL="0" indent="0">
              <a:buNone/>
            </a:pPr>
            <a:r>
              <a:rPr lang="en-GB" dirty="0">
                <a:latin typeface="Comic Sans MS" panose="030F0702030302020204" pitchFamily="66" charset="0"/>
              </a:rPr>
              <a:t>Daisy is a care worker at The Elms Care Home. She is at the tea trolley in the dayroom pouring freshly made tea into the cups; Mr Jones who is blind bumps into to her causing her to spill the freshly made tea onto her left hand.</a:t>
            </a:r>
          </a:p>
          <a:p>
            <a:pPr marL="0" indent="0">
              <a:buNone/>
            </a:pPr>
            <a:r>
              <a:rPr lang="en-GB" dirty="0">
                <a:solidFill>
                  <a:srgbClr val="00B050"/>
                </a:solidFill>
                <a:latin typeface="Comic Sans MS" panose="030F0702030302020204" pitchFamily="66" charset="0"/>
              </a:rPr>
              <a:t>In pairs </a:t>
            </a:r>
          </a:p>
          <a:p>
            <a:pPr marL="0" indent="0">
              <a:buNone/>
            </a:pPr>
            <a:r>
              <a:rPr lang="en-GB" dirty="0">
                <a:latin typeface="Comic Sans MS" panose="030F0702030302020204" pitchFamily="66" charset="0"/>
              </a:rPr>
              <a:t>What will be your priorities?</a:t>
            </a:r>
          </a:p>
          <a:p>
            <a:pPr marL="0" indent="0">
              <a:buNone/>
            </a:pPr>
            <a:endParaRPr lang="en-GB" dirty="0">
              <a:latin typeface="Comic Sans MS" panose="030F0702030302020204" pitchFamily="66" charset="0"/>
            </a:endParaRPr>
          </a:p>
          <a:p>
            <a:pPr marL="0" indent="0">
              <a:buNone/>
            </a:pPr>
            <a:endParaRPr lang="en-GB" dirty="0">
              <a:latin typeface="Comic Sans MS" panose="030F0702030302020204" pitchFamily="66" charset="0"/>
            </a:endParaRPr>
          </a:p>
          <a:p>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04248" y="188286"/>
            <a:ext cx="1882552" cy="1411914"/>
          </a:xfrm>
          <a:prstGeom prst="rect">
            <a:avLst/>
          </a:prstGeom>
        </p:spPr>
      </p:pic>
    </p:spTree>
    <p:extLst>
      <p:ext uri="{BB962C8B-B14F-4D97-AF65-F5344CB8AC3E}">
        <p14:creationId xmlns:p14="http://schemas.microsoft.com/office/powerpoint/2010/main" val="418477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2074"/>
          </a:xfrm>
        </p:spPr>
        <p:txBody>
          <a:bodyPr>
            <a:normAutofit/>
          </a:bodyPr>
          <a:lstStyle/>
          <a:p>
            <a:pPr algn="l"/>
            <a:r>
              <a:rPr lang="en-GB" sz="2800" dirty="0">
                <a:solidFill>
                  <a:srgbClr val="FF0000"/>
                </a:solidFill>
                <a:latin typeface="Comic Sans MS" panose="030F0702030302020204" pitchFamily="66" charset="0"/>
              </a:rPr>
              <a:t>What actually happened</a:t>
            </a:r>
          </a:p>
        </p:txBody>
      </p:sp>
      <p:sp>
        <p:nvSpPr>
          <p:cNvPr id="3" name="Content Placeholder 2"/>
          <p:cNvSpPr>
            <a:spLocks noGrp="1"/>
          </p:cNvSpPr>
          <p:nvPr>
            <p:ph idx="1"/>
          </p:nvPr>
        </p:nvSpPr>
        <p:spPr>
          <a:xfrm>
            <a:off x="457200" y="980728"/>
            <a:ext cx="8229600" cy="5145435"/>
          </a:xfrm>
        </p:spPr>
        <p:txBody>
          <a:bodyPr>
            <a:normAutofit fontScale="77500" lnSpcReduction="20000"/>
          </a:bodyPr>
          <a:lstStyle/>
          <a:p>
            <a:pPr marL="0" indent="0">
              <a:buNone/>
            </a:pPr>
            <a:r>
              <a:rPr lang="en-GB" dirty="0">
                <a:latin typeface="Comic Sans MS" panose="030F0702030302020204" pitchFamily="66" charset="0"/>
              </a:rPr>
              <a:t>Sally witnessed the accident.</a:t>
            </a:r>
          </a:p>
          <a:p>
            <a:pPr marL="0" indent="0">
              <a:buNone/>
            </a:pPr>
            <a:r>
              <a:rPr lang="en-GB" dirty="0">
                <a:latin typeface="Comic Sans MS" panose="030F0702030302020204" pitchFamily="66" charset="0"/>
              </a:rPr>
              <a:t>She asked Daisy was it painful and reassured her. She called another member of staff to look after Mr Jones who was upset about the incident and the other residents who were present.</a:t>
            </a:r>
          </a:p>
          <a:p>
            <a:pPr marL="0" indent="0">
              <a:buNone/>
            </a:pPr>
            <a:r>
              <a:rPr lang="en-GB" dirty="0">
                <a:latin typeface="Comic Sans MS" panose="030F0702030302020204" pitchFamily="66" charset="0"/>
              </a:rPr>
              <a:t>Sally took Daisy to the kitchen sink and ran the cold water over her hand whilst reassuring Daisy.</a:t>
            </a:r>
          </a:p>
          <a:p>
            <a:pPr marL="0" indent="0">
              <a:buNone/>
            </a:pPr>
            <a:r>
              <a:rPr lang="en-GB" dirty="0">
                <a:latin typeface="Comic Sans MS" panose="030F0702030302020204" pitchFamily="66" charset="0"/>
              </a:rPr>
              <a:t>After ten minutes of this, she wrapped Daisy hand in a clean new laundered tea towel and arranged for her to be taken to hospital.</a:t>
            </a:r>
          </a:p>
          <a:p>
            <a:pPr marL="0" indent="0">
              <a:buNone/>
            </a:pPr>
            <a:r>
              <a:rPr lang="en-GB" dirty="0">
                <a:latin typeface="Comic Sans MS" panose="030F0702030302020204" pitchFamily="66" charset="0"/>
              </a:rPr>
              <a:t>At the hospital Daisy was seen and her hand was which was blistering was assessed and the burn dressed. She was asked to return the following for further dressing.</a:t>
            </a:r>
          </a:p>
          <a:p>
            <a:pPr marL="0" indent="0">
              <a:buNone/>
            </a:pPr>
            <a:r>
              <a:rPr lang="en-GB" dirty="0">
                <a:latin typeface="Comic Sans MS" panose="030F0702030302020204" pitchFamily="66" charset="0"/>
              </a:rPr>
              <a:t>Sally completed the accident form</a:t>
            </a:r>
          </a:p>
          <a:p>
            <a:pPr marL="0" indent="0">
              <a:buNone/>
            </a:pPr>
            <a:endParaRPr lang="en-GB" dirty="0"/>
          </a:p>
        </p:txBody>
      </p:sp>
    </p:spTree>
    <p:extLst>
      <p:ext uri="{BB962C8B-B14F-4D97-AF65-F5344CB8AC3E}">
        <p14:creationId xmlns:p14="http://schemas.microsoft.com/office/powerpoint/2010/main" val="3613163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omic Sans MS" panose="030F0702030302020204" pitchFamily="66" charset="0"/>
              </a:rPr>
              <a:t>Accident Forms</a:t>
            </a:r>
          </a:p>
        </p:txBody>
      </p:sp>
      <p:sp>
        <p:nvSpPr>
          <p:cNvPr id="22" name="Content Placeholder 21"/>
          <p:cNvSpPr>
            <a:spLocks noGrp="1"/>
          </p:cNvSpPr>
          <p:nvPr>
            <p:ph idx="1"/>
          </p:nvPr>
        </p:nvSpPr>
        <p:spPr/>
        <p:txBody>
          <a:bodyPr>
            <a:normAutofit fontScale="85000" lnSpcReduction="20000"/>
          </a:bodyPr>
          <a:lstStyle/>
          <a:p>
            <a:pPr marL="0" indent="0">
              <a:buNone/>
            </a:pPr>
            <a:r>
              <a:rPr lang="en-GB" dirty="0">
                <a:solidFill>
                  <a:srgbClr val="FF0000"/>
                </a:solidFill>
                <a:latin typeface="Comic Sans MS" pitchFamily="66" charset="0"/>
              </a:rPr>
              <a:t>See examples on Connect.</a:t>
            </a:r>
          </a:p>
          <a:p>
            <a:pPr marL="0" indent="0">
              <a:buNone/>
            </a:pPr>
            <a:endParaRPr lang="en-GB" dirty="0">
              <a:latin typeface="Comic Sans MS" pitchFamily="66" charset="0"/>
            </a:endParaRPr>
          </a:p>
          <a:p>
            <a:pPr marL="0" indent="0">
              <a:buNone/>
            </a:pPr>
            <a:r>
              <a:rPr lang="en-GB" dirty="0">
                <a:latin typeface="Comic Sans MS" pitchFamily="66" charset="0"/>
              </a:rPr>
              <a:t>When writing an accident form it is important that the correct information is gathered. </a:t>
            </a:r>
          </a:p>
          <a:p>
            <a:pPr marL="0" indent="0">
              <a:buNone/>
            </a:pPr>
            <a:endParaRPr lang="en-GB" dirty="0">
              <a:latin typeface="Comic Sans MS" pitchFamily="66" charset="0"/>
            </a:endParaRPr>
          </a:p>
          <a:p>
            <a:pPr marL="0" indent="0">
              <a:buNone/>
            </a:pPr>
            <a:r>
              <a:rPr lang="en-GB" dirty="0">
                <a:latin typeface="Comic Sans MS" pitchFamily="66" charset="0"/>
              </a:rPr>
              <a:t>The accident form should provide correct documentation of an accident.</a:t>
            </a:r>
          </a:p>
          <a:p>
            <a:pPr marL="0" indent="0">
              <a:buNone/>
            </a:pPr>
            <a:endParaRPr lang="en-GB" dirty="0">
              <a:latin typeface="Comic Sans MS" pitchFamily="66" charset="0"/>
            </a:endParaRPr>
          </a:p>
          <a:p>
            <a:pPr marL="0" indent="0">
              <a:buNone/>
            </a:pPr>
            <a:r>
              <a:rPr lang="en-GB" dirty="0">
                <a:latin typeface="Comic Sans MS" pitchFamily="66" charset="0"/>
              </a:rPr>
              <a:t>With a clear description of the event it may be possible to ensure that measures are taken to reduce the risk of a similar incident reoccurring.</a:t>
            </a:r>
          </a:p>
          <a:p>
            <a:endParaRPr lang="en-GB" dirty="0">
              <a:latin typeface="Comic Sans MS" pitchFamily="66" charset="0"/>
            </a:endParaRPr>
          </a:p>
        </p:txBody>
      </p:sp>
    </p:spTree>
    <p:extLst>
      <p:ext uri="{BB962C8B-B14F-4D97-AF65-F5344CB8AC3E}">
        <p14:creationId xmlns:p14="http://schemas.microsoft.com/office/powerpoint/2010/main" val="26210501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GB" dirty="0">
                <a:solidFill>
                  <a:srgbClr val="00B050"/>
                </a:solidFill>
                <a:latin typeface="Comic Sans MS" panose="030F0702030302020204" pitchFamily="66" charset="0"/>
              </a:rPr>
              <a:t>Lets complete the accident form for Daisy’s accident.</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796136" y="1916832"/>
            <a:ext cx="2997200" cy="2984500"/>
          </a:xfrm>
        </p:spPr>
      </p:pic>
    </p:spTree>
    <p:extLst>
      <p:ext uri="{BB962C8B-B14F-4D97-AF65-F5344CB8AC3E}">
        <p14:creationId xmlns:p14="http://schemas.microsoft.com/office/powerpoint/2010/main" val="4469192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GB" dirty="0"/>
          </a:p>
        </p:txBody>
      </p:sp>
      <p:sp>
        <p:nvSpPr>
          <p:cNvPr id="3" name="Content Placeholder 2"/>
          <p:cNvSpPr>
            <a:spLocks noGrp="1"/>
          </p:cNvSpPr>
          <p:nvPr>
            <p:ph idx="1"/>
          </p:nvPr>
        </p:nvSpPr>
        <p:spPr/>
        <p:txBody>
          <a:bodyPr/>
          <a:lstStyle/>
          <a:p>
            <a:r>
              <a:rPr lang="en-GB" dirty="0">
                <a:latin typeface="Comic Sans MS" pitchFamily="66" charset="0"/>
              </a:rPr>
              <a:t>Every one would like to think that untoward incidents &amp; emergencies will not happen.</a:t>
            </a:r>
          </a:p>
          <a:p>
            <a:endParaRPr lang="en-GB" dirty="0">
              <a:latin typeface="Comic Sans MS" pitchFamily="66" charset="0"/>
            </a:endParaRPr>
          </a:p>
          <a:p>
            <a:r>
              <a:rPr lang="en-GB" dirty="0">
                <a:latin typeface="Comic Sans MS" pitchFamily="66" charset="0"/>
              </a:rPr>
              <a:t>Unfortunately they do but infrequently as a result of careful health &amp; safety checks. </a:t>
            </a:r>
          </a:p>
          <a:p>
            <a:endParaRPr lang="en-GB"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58138" y="116633"/>
            <a:ext cx="1662755" cy="1440160"/>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29388" y="5076825"/>
            <a:ext cx="2857500" cy="1781175"/>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99592" y="5301161"/>
            <a:ext cx="3923928" cy="1332501"/>
          </a:xfrm>
          <a:prstGeom prst="rect">
            <a:avLst/>
          </a:prstGeom>
        </p:spPr>
      </p:pic>
    </p:spTree>
    <p:extLst>
      <p:ext uri="{BB962C8B-B14F-4D97-AF65-F5344CB8AC3E}">
        <p14:creationId xmlns:p14="http://schemas.microsoft.com/office/powerpoint/2010/main" val="29432877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GB" dirty="0">
                <a:latin typeface="Comic Sans MS" panose="030F0702030302020204" pitchFamily="66" charset="0"/>
              </a:rPr>
              <a:t>Reporting of incidents/ accidents in a nursery setting.</a:t>
            </a:r>
          </a:p>
        </p:txBody>
      </p:sp>
      <p:sp>
        <p:nvSpPr>
          <p:cNvPr id="3" name="Content Placeholder 2"/>
          <p:cNvSpPr>
            <a:spLocks noGrp="1"/>
          </p:cNvSpPr>
          <p:nvPr>
            <p:ph idx="1"/>
          </p:nvPr>
        </p:nvSpPr>
        <p:spPr/>
        <p:txBody>
          <a:bodyPr>
            <a:normAutofit fontScale="32500" lnSpcReduction="20000"/>
          </a:bodyPr>
          <a:lstStyle/>
          <a:p>
            <a:pPr lvl="0"/>
            <a:r>
              <a:rPr lang="en-GB" sz="6000" b="1" dirty="0">
                <a:latin typeface="Comic Sans MS" panose="030F0702030302020204" pitchFamily="66" charset="0"/>
              </a:rPr>
              <a:t>Ofsted </a:t>
            </a:r>
          </a:p>
          <a:p>
            <a:pPr marL="0" lvl="0" indent="0">
              <a:buNone/>
            </a:pPr>
            <a:r>
              <a:rPr lang="en-GB" sz="6000" dirty="0">
                <a:latin typeface="Comic Sans MS" panose="030F0702030302020204" pitchFamily="66" charset="0"/>
              </a:rPr>
              <a:t>	Notified of any injury requiring treatment by a 	general practitioner or hospital doctor, or the death of a 	child or adult. 	</a:t>
            </a:r>
          </a:p>
          <a:p>
            <a:pPr marL="0" lvl="0" indent="0">
              <a:buNone/>
            </a:pPr>
            <a:r>
              <a:rPr lang="en-GB" sz="6000" dirty="0">
                <a:latin typeface="Comic Sans MS" panose="030F0702030302020204" pitchFamily="66" charset="0"/>
              </a:rPr>
              <a:t>	Must be informed </a:t>
            </a:r>
            <a:r>
              <a:rPr lang="en-GB" sz="6000" b="1" dirty="0">
                <a:latin typeface="Comic Sans MS" panose="030F0702030302020204" pitchFamily="66" charset="0"/>
              </a:rPr>
              <a:t>within 14 days </a:t>
            </a:r>
            <a:r>
              <a:rPr lang="en-GB" sz="6000" dirty="0">
                <a:latin typeface="Comic Sans MS" panose="030F0702030302020204" pitchFamily="66" charset="0"/>
              </a:rPr>
              <a:t>of the incident 	occurring.</a:t>
            </a:r>
          </a:p>
          <a:p>
            <a:pPr marL="0" indent="0">
              <a:buNone/>
            </a:pPr>
            <a:endParaRPr lang="en-GB" sz="6000" dirty="0">
              <a:latin typeface="Comic Sans MS" panose="030F0702030302020204" pitchFamily="66" charset="0"/>
            </a:endParaRPr>
          </a:p>
          <a:p>
            <a:r>
              <a:rPr lang="en-GB" sz="6000" b="1" dirty="0">
                <a:latin typeface="Comic Sans MS" panose="030F0702030302020204" pitchFamily="66" charset="0"/>
              </a:rPr>
              <a:t>Reporting of Injuries, Diseases and Dangerous Occurrences.</a:t>
            </a:r>
          </a:p>
          <a:p>
            <a:pPr marL="0" indent="0">
              <a:buNone/>
            </a:pPr>
            <a:r>
              <a:rPr lang="en-GB" sz="6000" dirty="0">
                <a:latin typeface="Comic Sans MS" panose="030F0702030302020204" pitchFamily="66" charset="0"/>
              </a:rPr>
              <a:t> 	Injuries to a child, parent, volunteer, visitor, member of 	staff or where there is a death.</a:t>
            </a:r>
          </a:p>
          <a:p>
            <a:pPr marL="0" indent="0">
              <a:buNone/>
            </a:pPr>
            <a:r>
              <a:rPr lang="en-GB" sz="6000" dirty="0">
                <a:latin typeface="Comic Sans MS" panose="030F0702030302020204" pitchFamily="66" charset="0"/>
              </a:rPr>
              <a:t>	Any dangerous occurrences. This may be an event that 	causes injury or fatalities or an event that does not cause 	an accident but could have done, such as a gas leak. </a:t>
            </a:r>
          </a:p>
          <a:p>
            <a:pPr marL="0" indent="0">
              <a:buNone/>
            </a:pPr>
            <a:endParaRPr lang="en-GB" sz="6000" dirty="0">
              <a:latin typeface="Comic Sans MS" panose="030F0702030302020204" pitchFamily="66" charset="0"/>
            </a:endParaRPr>
          </a:p>
          <a:p>
            <a:pPr marL="0" indent="0">
              <a:buNone/>
            </a:pPr>
            <a:r>
              <a:rPr lang="en-GB" sz="6000" i="1" dirty="0">
                <a:latin typeface="Comic Sans MS" panose="030F0702030302020204" pitchFamily="66" charset="0"/>
              </a:rPr>
              <a:t>	See Health and Safety Executive - Dealing with incidents</a:t>
            </a:r>
          </a:p>
          <a:p>
            <a:pPr marL="0" indent="0">
              <a:buNone/>
            </a:pPr>
            <a:endParaRPr lang="en-GB"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96335" y="764705"/>
            <a:ext cx="1549361" cy="1381088"/>
          </a:xfrm>
          <a:prstGeom prst="rect">
            <a:avLst/>
          </a:prstGeom>
        </p:spPr>
      </p:pic>
    </p:spTree>
    <p:extLst>
      <p:ext uri="{BB962C8B-B14F-4D97-AF65-F5344CB8AC3E}">
        <p14:creationId xmlns:p14="http://schemas.microsoft.com/office/powerpoint/2010/main" val="40120328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latin typeface="Comic Sans MS" panose="030F0702030302020204" pitchFamily="66" charset="0"/>
              </a:rPr>
              <a:t>Response to an Emergency or Incident.</a:t>
            </a:r>
          </a:p>
        </p:txBody>
      </p:sp>
      <p:sp>
        <p:nvSpPr>
          <p:cNvPr id="3" name="Content Placeholder 2"/>
          <p:cNvSpPr>
            <a:spLocks noGrp="1"/>
          </p:cNvSpPr>
          <p:nvPr>
            <p:ph idx="1"/>
          </p:nvPr>
        </p:nvSpPr>
        <p:spPr/>
        <p:txBody>
          <a:bodyPr>
            <a:normAutofit fontScale="85000" lnSpcReduction="10000"/>
          </a:bodyPr>
          <a:lstStyle/>
          <a:p>
            <a:pPr marL="0" indent="0">
              <a:buNone/>
            </a:pPr>
            <a:r>
              <a:rPr lang="en-GB" sz="2400" i="1" dirty="0">
                <a:solidFill>
                  <a:srgbClr val="FF0000"/>
                </a:solidFill>
                <a:latin typeface="Comic Sans MS" panose="030F0702030302020204" pitchFamily="66" charset="0"/>
              </a:rPr>
              <a:t>Action taken after the emergency or incident in order to prevent or minimise the risk and likelihood of it happening again</a:t>
            </a:r>
          </a:p>
          <a:p>
            <a:r>
              <a:rPr lang="en-GB" dirty="0">
                <a:latin typeface="Comic Sans MS" panose="030F0702030302020204" pitchFamily="66" charset="0"/>
              </a:rPr>
              <a:t>Review accident/ incident book for similar incidents to  identify any potential or actual hazards.</a:t>
            </a:r>
          </a:p>
          <a:p>
            <a:r>
              <a:rPr lang="en-GB" dirty="0">
                <a:latin typeface="Comic Sans MS" panose="030F0702030302020204" pitchFamily="66" charset="0"/>
              </a:rPr>
              <a:t>Review the care given.</a:t>
            </a:r>
          </a:p>
          <a:p>
            <a:r>
              <a:rPr lang="en-GB" dirty="0">
                <a:latin typeface="Comic Sans MS" panose="030F0702030302020204" pitchFamily="66" charset="0"/>
              </a:rPr>
              <a:t>Risk assessment of the activity if appropriate.</a:t>
            </a:r>
          </a:p>
          <a:p>
            <a:r>
              <a:rPr lang="en-GB" dirty="0">
                <a:latin typeface="Comic Sans MS" panose="030F0702030302020204" pitchFamily="66" charset="0"/>
              </a:rPr>
              <a:t>Review staff training.</a:t>
            </a:r>
          </a:p>
          <a:p>
            <a:r>
              <a:rPr lang="en-GB" dirty="0">
                <a:latin typeface="Comic Sans MS" panose="030F0702030302020204" pitchFamily="66" charset="0"/>
              </a:rPr>
              <a:t>Review policies and procedures – amend if necessary.</a:t>
            </a:r>
          </a:p>
          <a:p>
            <a:endParaRPr lang="en-GB" dirty="0"/>
          </a:p>
        </p:txBody>
      </p:sp>
    </p:spTree>
    <p:extLst>
      <p:ext uri="{BB962C8B-B14F-4D97-AF65-F5344CB8AC3E}">
        <p14:creationId xmlns:p14="http://schemas.microsoft.com/office/powerpoint/2010/main" val="41801650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GB" sz="2800" dirty="0">
                <a:solidFill>
                  <a:srgbClr val="00B050"/>
                </a:solidFill>
                <a:latin typeface="Comic Sans MS" panose="030F0702030302020204" pitchFamily="66" charset="0"/>
              </a:rPr>
              <a:t>If you were Sally and Daisy’s manager what action would you take on receiving the accident form?</a:t>
            </a:r>
          </a:p>
        </p:txBody>
      </p:sp>
      <p:pic>
        <p:nvPicPr>
          <p:cNvPr id="4" name="Content Placeholder 3"/>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404937" y="2791619"/>
            <a:ext cx="2143125" cy="2143125"/>
          </a:xfrm>
        </p:spPr>
      </p:pic>
      <p:sp>
        <p:nvSpPr>
          <p:cNvPr id="5" name="Content Placeholder 4"/>
          <p:cNvSpPr>
            <a:spLocks noGrp="1"/>
          </p:cNvSpPr>
          <p:nvPr>
            <p:ph sz="half" idx="2"/>
          </p:nvPr>
        </p:nvSpPr>
        <p:spPr/>
        <p:txBody>
          <a:bodyPr/>
          <a:lstStyle/>
          <a:p>
            <a:endParaRPr lang="en-GB"/>
          </a:p>
        </p:txBody>
      </p:sp>
    </p:spTree>
    <p:extLst>
      <p:ext uri="{BB962C8B-B14F-4D97-AF65-F5344CB8AC3E}">
        <p14:creationId xmlns:p14="http://schemas.microsoft.com/office/powerpoint/2010/main" val="22590537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600" dirty="0">
                <a:latin typeface="Comic Sans MS" panose="030F0702030302020204" pitchFamily="66" charset="0"/>
              </a:rPr>
              <a:t>Summary of Managing Accidents &amp; Incidents.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440448956"/>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902867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omic Sans MS" pitchFamily="66" charset="0"/>
              </a:rPr>
              <a:t>Key terms</a:t>
            </a:r>
          </a:p>
        </p:txBody>
      </p:sp>
      <p:sp>
        <p:nvSpPr>
          <p:cNvPr id="3" name="Content Placeholder 2"/>
          <p:cNvSpPr>
            <a:spLocks noGrp="1"/>
          </p:cNvSpPr>
          <p:nvPr>
            <p:ph idx="1"/>
          </p:nvPr>
        </p:nvSpPr>
        <p:spPr/>
        <p:txBody>
          <a:bodyPr>
            <a:normAutofit fontScale="92500" lnSpcReduction="20000"/>
          </a:bodyPr>
          <a:lstStyle/>
          <a:p>
            <a:r>
              <a:rPr lang="en-GB" b="1" dirty="0">
                <a:solidFill>
                  <a:srgbClr val="FF0000"/>
                </a:solidFill>
                <a:latin typeface="Comic Sans MS" panose="030F0702030302020204" pitchFamily="66" charset="0"/>
              </a:rPr>
              <a:t>Priorities</a:t>
            </a:r>
            <a:r>
              <a:rPr lang="en-GB" b="1" dirty="0">
                <a:latin typeface="Comic Sans MS" panose="030F0702030302020204" pitchFamily="66" charset="0"/>
              </a:rPr>
              <a:t> </a:t>
            </a:r>
            <a:r>
              <a:rPr lang="en-GB" dirty="0">
                <a:latin typeface="Comic Sans MS" panose="030F0702030302020204" pitchFamily="66" charset="0"/>
              </a:rPr>
              <a:t> -  steps that need to be taken in the case of an emergency or incident that are considered more important over other plan of actions. </a:t>
            </a:r>
          </a:p>
          <a:p>
            <a:r>
              <a:rPr lang="en-GB" b="1" dirty="0">
                <a:solidFill>
                  <a:srgbClr val="FF0000"/>
                </a:solidFill>
                <a:latin typeface="Comic Sans MS" panose="030F0702030302020204" pitchFamily="66" charset="0"/>
              </a:rPr>
              <a:t>Response</a:t>
            </a:r>
            <a:r>
              <a:rPr lang="en-GB" dirty="0">
                <a:solidFill>
                  <a:srgbClr val="FF0000"/>
                </a:solidFill>
                <a:latin typeface="Comic Sans MS" panose="030F0702030302020204" pitchFamily="66" charset="0"/>
              </a:rPr>
              <a:t> </a:t>
            </a:r>
            <a:r>
              <a:rPr lang="en-GB" dirty="0">
                <a:latin typeface="Comic Sans MS" panose="030F0702030302020204" pitchFamily="66" charset="0"/>
              </a:rPr>
              <a:t>- action taken after the emergency or incident in order to prevent it from recurring or minimising the risk and likelihood of it happening again</a:t>
            </a:r>
          </a:p>
          <a:p>
            <a:endParaRPr lang="en-GB" dirty="0">
              <a:latin typeface="Comic Sans MS" panose="030F0702030302020204" pitchFamily="66" charset="0"/>
            </a:endParaRPr>
          </a:p>
          <a:p>
            <a:pPr marL="0" indent="0">
              <a:buNone/>
            </a:pPr>
            <a:r>
              <a:rPr lang="en-GB" dirty="0">
                <a:latin typeface="Comic Sans MS" panose="030F0702030302020204" pitchFamily="66" charset="0"/>
              </a:rPr>
              <a:t>( often the two terms are interchanged)</a:t>
            </a:r>
            <a:br>
              <a:rPr lang="en-GB" dirty="0">
                <a:latin typeface="Comic Sans MS" panose="030F0702030302020204" pitchFamily="66" charset="0"/>
              </a:rPr>
            </a:br>
            <a:endParaRPr lang="en-GB" dirty="0">
              <a:latin typeface="Comic Sans MS" panose="030F0702030302020204" pitchFamily="66" charset="0"/>
            </a:endParaRPr>
          </a:p>
        </p:txBody>
      </p:sp>
    </p:spTree>
    <p:extLst>
      <p:ext uri="{BB962C8B-B14F-4D97-AF65-F5344CB8AC3E}">
        <p14:creationId xmlns:p14="http://schemas.microsoft.com/office/powerpoint/2010/main" val="37293951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endParaRPr lang="en-GB"/>
          </a:p>
        </p:txBody>
      </p:sp>
      <p:sp>
        <p:nvSpPr>
          <p:cNvPr id="8" name="Text Placeholder 7"/>
          <p:cNvSpPr>
            <a:spLocks noGrp="1"/>
          </p:cNvSpPr>
          <p:nvPr>
            <p:ph type="body" idx="1"/>
          </p:nvPr>
        </p:nvSpPr>
        <p:spPr/>
        <p:txBody>
          <a:bodyPr/>
          <a:lstStyle/>
          <a:p>
            <a:r>
              <a:rPr lang="en-GB" dirty="0">
                <a:solidFill>
                  <a:srgbClr val="FF0000"/>
                </a:solidFill>
                <a:latin typeface="Comic Sans MS" pitchFamily="66" charset="0"/>
              </a:rPr>
              <a:t>Incident</a:t>
            </a:r>
          </a:p>
        </p:txBody>
      </p:sp>
      <p:sp>
        <p:nvSpPr>
          <p:cNvPr id="9" name="Content Placeholder 8"/>
          <p:cNvSpPr>
            <a:spLocks noGrp="1"/>
          </p:cNvSpPr>
          <p:nvPr>
            <p:ph sz="half" idx="2"/>
          </p:nvPr>
        </p:nvSpPr>
        <p:spPr>
          <a:xfrm>
            <a:off x="457200" y="2174875"/>
            <a:ext cx="4040188" cy="2046213"/>
          </a:xfrm>
        </p:spPr>
        <p:txBody>
          <a:bodyPr>
            <a:normAutofit/>
          </a:bodyPr>
          <a:lstStyle/>
          <a:p>
            <a:pPr marL="0" indent="0">
              <a:buNone/>
            </a:pPr>
            <a:r>
              <a:rPr lang="en-GB" dirty="0">
                <a:effectLst/>
                <a:latin typeface="Comic Sans MS" panose="030F0702030302020204" pitchFamily="66" charset="0"/>
              </a:rPr>
              <a:t>An occurrence or event that interrupts normal procedure or precipitates a crisis (</a:t>
            </a:r>
            <a:r>
              <a:rPr lang="en-GB" dirty="0">
                <a:latin typeface="Comic Sans MS" panose="030F0702030302020204" pitchFamily="66" charset="0"/>
              </a:rPr>
              <a:t>Free dictionary 2013)</a:t>
            </a:r>
          </a:p>
        </p:txBody>
      </p:sp>
      <p:sp>
        <p:nvSpPr>
          <p:cNvPr id="10" name="Text Placeholder 9"/>
          <p:cNvSpPr>
            <a:spLocks noGrp="1"/>
          </p:cNvSpPr>
          <p:nvPr>
            <p:ph type="body" sz="quarter" idx="3"/>
          </p:nvPr>
        </p:nvSpPr>
        <p:spPr/>
        <p:txBody>
          <a:bodyPr/>
          <a:lstStyle/>
          <a:p>
            <a:r>
              <a:rPr lang="en-GB" dirty="0">
                <a:solidFill>
                  <a:srgbClr val="FF0000"/>
                </a:solidFill>
                <a:latin typeface="Comic Sans MS" pitchFamily="66" charset="0"/>
              </a:rPr>
              <a:t>Accident</a:t>
            </a:r>
          </a:p>
        </p:txBody>
      </p:sp>
      <p:sp>
        <p:nvSpPr>
          <p:cNvPr id="11" name="Content Placeholder 10"/>
          <p:cNvSpPr>
            <a:spLocks noGrp="1"/>
          </p:cNvSpPr>
          <p:nvPr>
            <p:ph sz="quarter" idx="4"/>
          </p:nvPr>
        </p:nvSpPr>
        <p:spPr>
          <a:xfrm>
            <a:off x="4645025" y="2174875"/>
            <a:ext cx="4041775" cy="2046213"/>
          </a:xfrm>
        </p:spPr>
        <p:txBody>
          <a:bodyPr>
            <a:normAutofit/>
          </a:bodyPr>
          <a:lstStyle/>
          <a:p>
            <a:r>
              <a:rPr lang="en-GB" dirty="0">
                <a:latin typeface="Comic Sans MS" panose="030F0702030302020204" pitchFamily="66" charset="0"/>
              </a:rPr>
              <a:t>An event that happens suddenly and unexpectedly or by chance (Walsh 2011)</a:t>
            </a: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588224" y="4221088"/>
            <a:ext cx="1706578" cy="1868032"/>
          </a:xfrm>
          <a:prstGeom prst="rect">
            <a:avLst/>
          </a:prstGeom>
        </p:spPr>
      </p:pic>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7544" y="4581128"/>
            <a:ext cx="2609850" cy="1752600"/>
          </a:xfrm>
          <a:prstGeom prst="rect">
            <a:avLst/>
          </a:prstGeom>
        </p:spPr>
      </p:pic>
    </p:spTree>
    <p:extLst>
      <p:ext uri="{BB962C8B-B14F-4D97-AF65-F5344CB8AC3E}">
        <p14:creationId xmlns:p14="http://schemas.microsoft.com/office/powerpoint/2010/main" val="15264357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solidFill>
            <a:srgbClr val="D9D197"/>
          </a:solidFill>
        </p:spPr>
        <p:txBody>
          <a:bodyPr/>
          <a:lstStyle/>
          <a:p>
            <a:r>
              <a:rPr lang="en-GB" dirty="0">
                <a:solidFill>
                  <a:schemeClr val="accent2"/>
                </a:solidFill>
                <a:latin typeface="Comic Sans MS" panose="030F0702030302020204" pitchFamily="66" charset="0"/>
              </a:rPr>
              <a:t>Incident or accident?</a:t>
            </a:r>
            <a:endParaRPr lang="en-US" dirty="0">
              <a:solidFill>
                <a:schemeClr val="accent2"/>
              </a:solidFill>
              <a:latin typeface="Comic Sans MS" panose="030F0702030302020204" pitchFamily="66" charset="0"/>
            </a:endParaRPr>
          </a:p>
        </p:txBody>
      </p:sp>
      <p:sp>
        <p:nvSpPr>
          <p:cNvPr id="15363" name="Rectangle 3"/>
          <p:cNvSpPr>
            <a:spLocks noGrp="1" noChangeArrowheads="1"/>
          </p:cNvSpPr>
          <p:nvPr>
            <p:ph type="body" idx="1"/>
          </p:nvPr>
        </p:nvSpPr>
        <p:spPr>
          <a:xfrm>
            <a:off x="457200" y="1600200"/>
            <a:ext cx="8229600" cy="3124200"/>
          </a:xfrm>
          <a:solidFill>
            <a:srgbClr val="D9D197"/>
          </a:solidFill>
        </p:spPr>
        <p:txBody>
          <a:bodyPr/>
          <a:lstStyle/>
          <a:p>
            <a:r>
              <a:rPr lang="en-GB" dirty="0">
                <a:solidFill>
                  <a:schemeClr val="accent2"/>
                </a:solidFill>
                <a:latin typeface="Comic Sans MS" panose="030F0702030302020204" pitchFamily="66" charset="0"/>
              </a:rPr>
              <a:t>Incident does not mean the same as accident.</a:t>
            </a:r>
          </a:p>
          <a:p>
            <a:r>
              <a:rPr lang="en-GB" dirty="0">
                <a:solidFill>
                  <a:schemeClr val="accent2"/>
                </a:solidFill>
                <a:latin typeface="Comic Sans MS" panose="030F0702030302020204" pitchFamily="66" charset="0"/>
              </a:rPr>
              <a:t>An incident can be caused deliberately.</a:t>
            </a:r>
          </a:p>
          <a:p>
            <a:r>
              <a:rPr lang="en-GB" dirty="0">
                <a:solidFill>
                  <a:schemeClr val="accent2"/>
                </a:solidFill>
                <a:latin typeface="Comic Sans MS" panose="030F0702030302020204" pitchFamily="66" charset="0"/>
              </a:rPr>
              <a:t>All accidents are incidents but not all incidents are accidents.</a:t>
            </a:r>
            <a:endParaRPr lang="en-US" dirty="0">
              <a:solidFill>
                <a:schemeClr val="accent2"/>
              </a:solidFill>
              <a:latin typeface="Comic Sans MS" panose="030F0702030302020204" pitchFamily="66" charset="0"/>
            </a:endParaRPr>
          </a:p>
        </p:txBody>
      </p:sp>
      <p:pic>
        <p:nvPicPr>
          <p:cNvPr id="15365" name="Picture 5" descr="animated-arrow-left"/>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rot="2243049">
            <a:off x="6172200" y="5257800"/>
            <a:ext cx="1981200" cy="11160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7293626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5362"/>
                                        </p:tgtEl>
                                        <p:attrNameLst>
                                          <p:attrName>style.visibility</p:attrName>
                                        </p:attrNameLst>
                                      </p:cBhvr>
                                      <p:to>
                                        <p:strVal val="visible"/>
                                      </p:to>
                                    </p:set>
                                    <p:animEffect transition="in" filter="dissolve">
                                      <p:cBhvr>
                                        <p:cTn id="7" dur="500"/>
                                        <p:tgtEl>
                                          <p:spTgt spid="15362"/>
                                        </p:tgtEl>
                                      </p:cBhvr>
                                    </p:animEffect>
                                  </p:childTnLst>
                                </p:cTn>
                              </p:par>
                            </p:childTnLst>
                          </p:cTn>
                        </p:par>
                        <p:par>
                          <p:cTn id="8" fill="hold" nodeType="afterGroup">
                            <p:stCondLst>
                              <p:cond delay="500"/>
                            </p:stCondLst>
                            <p:childTnLst>
                              <p:par>
                                <p:cTn id="9" presetID="53" presetClass="entr" presetSubtype="0" fill="hold" nodeType="afterEffect">
                                  <p:stCondLst>
                                    <p:cond delay="0"/>
                                  </p:stCondLst>
                                  <p:childTnLst>
                                    <p:set>
                                      <p:cBhvr>
                                        <p:cTn id="10" dur="1" fill="hold">
                                          <p:stCondLst>
                                            <p:cond delay="0"/>
                                          </p:stCondLst>
                                        </p:cTn>
                                        <p:tgtEl>
                                          <p:spTgt spid="15365"/>
                                        </p:tgtEl>
                                        <p:attrNameLst>
                                          <p:attrName>style.visibility</p:attrName>
                                        </p:attrNameLst>
                                      </p:cBhvr>
                                      <p:to>
                                        <p:strVal val="visible"/>
                                      </p:to>
                                    </p:set>
                                    <p:anim calcmode="lin" valueType="num">
                                      <p:cBhvr>
                                        <p:cTn id="11" dur="500" fill="hold"/>
                                        <p:tgtEl>
                                          <p:spTgt spid="15365"/>
                                        </p:tgtEl>
                                        <p:attrNameLst>
                                          <p:attrName>ppt_w</p:attrName>
                                        </p:attrNameLst>
                                      </p:cBhvr>
                                      <p:tavLst>
                                        <p:tav tm="0">
                                          <p:val>
                                            <p:fltVal val="0"/>
                                          </p:val>
                                        </p:tav>
                                        <p:tav tm="100000">
                                          <p:val>
                                            <p:strVal val="#ppt_w"/>
                                          </p:val>
                                        </p:tav>
                                      </p:tavLst>
                                    </p:anim>
                                    <p:anim calcmode="lin" valueType="num">
                                      <p:cBhvr>
                                        <p:cTn id="12" dur="500" fill="hold"/>
                                        <p:tgtEl>
                                          <p:spTgt spid="15365"/>
                                        </p:tgtEl>
                                        <p:attrNameLst>
                                          <p:attrName>ppt_h</p:attrName>
                                        </p:attrNameLst>
                                      </p:cBhvr>
                                      <p:tavLst>
                                        <p:tav tm="0">
                                          <p:val>
                                            <p:fltVal val="0"/>
                                          </p:val>
                                        </p:tav>
                                        <p:tav tm="100000">
                                          <p:val>
                                            <p:strVal val="#ppt_h"/>
                                          </p:val>
                                        </p:tav>
                                      </p:tavLst>
                                    </p:anim>
                                    <p:animEffect transition="in" filter="fade">
                                      <p:cBhvr>
                                        <p:cTn id="13" dur="500"/>
                                        <p:tgtEl>
                                          <p:spTgt spid="15365"/>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9" presetClass="entr" presetSubtype="0" fill="hold" grpId="0" nodeType="clickEffect">
                                  <p:stCondLst>
                                    <p:cond delay="0"/>
                                  </p:stCondLst>
                                  <p:childTnLst>
                                    <p:set>
                                      <p:cBhvr>
                                        <p:cTn id="17" dur="1" fill="hold">
                                          <p:stCondLst>
                                            <p:cond delay="0"/>
                                          </p:stCondLst>
                                        </p:cTn>
                                        <p:tgtEl>
                                          <p:spTgt spid="15363">
                                            <p:bg/>
                                          </p:spTgt>
                                        </p:tgtEl>
                                        <p:attrNameLst>
                                          <p:attrName>style.visibility</p:attrName>
                                        </p:attrNameLst>
                                      </p:cBhvr>
                                      <p:to>
                                        <p:strVal val="visible"/>
                                      </p:to>
                                    </p:set>
                                    <p:animEffect transition="in" filter="dissolve">
                                      <p:cBhvr>
                                        <p:cTn id="18" dur="500"/>
                                        <p:tgtEl>
                                          <p:spTgt spid="15363">
                                            <p:bg/>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15363">
                                            <p:txEl>
                                              <p:pRg st="0" end="0"/>
                                            </p:txEl>
                                          </p:spTgt>
                                        </p:tgtEl>
                                        <p:attrNameLst>
                                          <p:attrName>style.visibility</p:attrName>
                                        </p:attrNameLst>
                                      </p:cBhvr>
                                      <p:to>
                                        <p:strVal val="visible"/>
                                      </p:to>
                                    </p:set>
                                    <p:animEffect transition="in" filter="dissolve">
                                      <p:cBhvr>
                                        <p:cTn id="23" dur="500"/>
                                        <p:tgtEl>
                                          <p:spTgt spid="15363">
                                            <p:txEl>
                                              <p:pRg st="0" end="0"/>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9" presetClass="entr" presetSubtype="0" fill="hold" grpId="0" nodeType="clickEffect">
                                  <p:stCondLst>
                                    <p:cond delay="0"/>
                                  </p:stCondLst>
                                  <p:childTnLst>
                                    <p:set>
                                      <p:cBhvr>
                                        <p:cTn id="27" dur="1" fill="hold">
                                          <p:stCondLst>
                                            <p:cond delay="0"/>
                                          </p:stCondLst>
                                        </p:cTn>
                                        <p:tgtEl>
                                          <p:spTgt spid="15363">
                                            <p:txEl>
                                              <p:pRg st="1" end="1"/>
                                            </p:txEl>
                                          </p:spTgt>
                                        </p:tgtEl>
                                        <p:attrNameLst>
                                          <p:attrName>style.visibility</p:attrName>
                                        </p:attrNameLst>
                                      </p:cBhvr>
                                      <p:to>
                                        <p:strVal val="visible"/>
                                      </p:to>
                                    </p:set>
                                    <p:animEffect transition="in" filter="dissolve">
                                      <p:cBhvr>
                                        <p:cTn id="28" dur="500"/>
                                        <p:tgtEl>
                                          <p:spTgt spid="15363">
                                            <p:txEl>
                                              <p:pRg st="1" end="1"/>
                                            </p:txEl>
                                          </p:spTgt>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9" presetClass="entr" presetSubtype="0" fill="hold" grpId="0" nodeType="clickEffect">
                                  <p:stCondLst>
                                    <p:cond delay="0"/>
                                  </p:stCondLst>
                                  <p:childTnLst>
                                    <p:set>
                                      <p:cBhvr>
                                        <p:cTn id="32" dur="1" fill="hold">
                                          <p:stCondLst>
                                            <p:cond delay="0"/>
                                          </p:stCondLst>
                                        </p:cTn>
                                        <p:tgtEl>
                                          <p:spTgt spid="15363">
                                            <p:txEl>
                                              <p:pRg st="2" end="2"/>
                                            </p:txEl>
                                          </p:spTgt>
                                        </p:tgtEl>
                                        <p:attrNameLst>
                                          <p:attrName>style.visibility</p:attrName>
                                        </p:attrNameLst>
                                      </p:cBhvr>
                                      <p:to>
                                        <p:strVal val="visible"/>
                                      </p:to>
                                    </p:set>
                                    <p:animEffect transition="in" filter="dissolve">
                                      <p:cBhvr>
                                        <p:cTn id="33" dur="500"/>
                                        <p:tgtEl>
                                          <p:spTgt spid="1536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animBg="1"/>
      <p:bldP spid="15363" grpId="0" build="p"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Incidents can you think of?</a:t>
            </a:r>
          </a:p>
        </p:txBody>
      </p:sp>
      <p:pic>
        <p:nvPicPr>
          <p:cNvPr id="4" name="Content Placeholder 3"/>
          <p:cNvPicPr>
            <a:picLocks noGrp="1" noChangeAspect="1"/>
          </p:cNvPicPr>
          <p:nvPr>
            <p:ph idx="1"/>
          </p:nvPr>
        </p:nvPicPr>
        <p:blipFill>
          <a:blip r:embed="rId2"/>
          <a:stretch>
            <a:fillRect/>
          </a:stretch>
        </p:blipFill>
        <p:spPr>
          <a:xfrm>
            <a:off x="611560" y="1556792"/>
            <a:ext cx="2145978" cy="2133785"/>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35896" y="3356992"/>
            <a:ext cx="1686048" cy="2996952"/>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flipH="1">
            <a:off x="7338843" y="1583579"/>
            <a:ext cx="1347066" cy="2723756"/>
          </a:xfrm>
          <a:prstGeom prst="rect">
            <a:avLst/>
          </a:prstGeom>
        </p:spPr>
      </p:pic>
      <p:sp>
        <p:nvSpPr>
          <p:cNvPr id="7" name="TextBox 6"/>
          <p:cNvSpPr txBox="1"/>
          <p:nvPr/>
        </p:nvSpPr>
        <p:spPr>
          <a:xfrm>
            <a:off x="2843808" y="1844824"/>
            <a:ext cx="3816424" cy="954107"/>
          </a:xfrm>
          <a:prstGeom prst="rect">
            <a:avLst/>
          </a:prstGeom>
          <a:noFill/>
        </p:spPr>
        <p:txBody>
          <a:bodyPr wrap="square" rtlCol="0">
            <a:spAutoFit/>
          </a:bodyPr>
          <a:lstStyle/>
          <a:p>
            <a:r>
              <a:rPr lang="en-GB" sz="2800" dirty="0"/>
              <a:t>Be ready to feedback in 60 seconds</a:t>
            </a:r>
          </a:p>
        </p:txBody>
      </p:sp>
    </p:spTree>
    <p:extLst>
      <p:ext uri="{BB962C8B-B14F-4D97-AF65-F5344CB8AC3E}">
        <p14:creationId xmlns:p14="http://schemas.microsoft.com/office/powerpoint/2010/main" val="11770623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omic Sans MS" panose="030F0702030302020204" pitchFamily="66" charset="0"/>
              </a:rPr>
              <a:t>Possible Incidents</a:t>
            </a:r>
          </a:p>
        </p:txBody>
      </p:sp>
      <p:sp>
        <p:nvSpPr>
          <p:cNvPr id="3" name="Content Placeholder 2"/>
          <p:cNvSpPr>
            <a:spLocks noGrp="1"/>
          </p:cNvSpPr>
          <p:nvPr>
            <p:ph idx="1"/>
          </p:nvPr>
        </p:nvSpPr>
        <p:spPr/>
        <p:txBody>
          <a:bodyPr>
            <a:normAutofit fontScale="92500" lnSpcReduction="20000"/>
          </a:bodyPr>
          <a:lstStyle/>
          <a:p>
            <a:pPr lvl="1">
              <a:buFont typeface="Wingdings" panose="05000000000000000000" pitchFamily="2" charset="2"/>
              <a:buChar char="v"/>
            </a:pPr>
            <a:r>
              <a:rPr lang="en-GB" dirty="0">
                <a:latin typeface="Comic Sans MS" panose="030F0702030302020204" pitchFamily="66" charset="0"/>
              </a:rPr>
              <a:t>Aggressive Behaviour from clients or visitors.</a:t>
            </a:r>
          </a:p>
          <a:p>
            <a:pPr lvl="1">
              <a:buFont typeface="Wingdings" panose="05000000000000000000" pitchFamily="2" charset="2"/>
              <a:buChar char="v"/>
            </a:pPr>
            <a:r>
              <a:rPr lang="en-GB" dirty="0">
                <a:latin typeface="Comic Sans MS" panose="030F0702030302020204" pitchFamily="66" charset="0"/>
              </a:rPr>
              <a:t>Break in, burglary, theft of personal or the setting's property;</a:t>
            </a:r>
          </a:p>
          <a:p>
            <a:pPr lvl="1">
              <a:buFont typeface="Wingdings" panose="05000000000000000000" pitchFamily="2" charset="2"/>
              <a:buChar char="v"/>
            </a:pPr>
            <a:r>
              <a:rPr lang="en-GB" dirty="0">
                <a:latin typeface="Comic Sans MS" panose="030F0702030302020204" pitchFamily="66" charset="0"/>
              </a:rPr>
              <a:t>Intruders gaining unauthorised access to the premises;</a:t>
            </a:r>
          </a:p>
          <a:p>
            <a:pPr lvl="1">
              <a:buFont typeface="Wingdings" panose="05000000000000000000" pitchFamily="2" charset="2"/>
              <a:buChar char="v"/>
            </a:pPr>
            <a:r>
              <a:rPr lang="en-GB" dirty="0">
                <a:latin typeface="Comic Sans MS" panose="030F0702030302020204" pitchFamily="66" charset="0"/>
              </a:rPr>
              <a:t>Fire, </a:t>
            </a:r>
          </a:p>
          <a:p>
            <a:pPr lvl="1">
              <a:buFont typeface="Wingdings" panose="05000000000000000000" pitchFamily="2" charset="2"/>
              <a:buChar char="v"/>
            </a:pPr>
            <a:r>
              <a:rPr lang="en-GB" dirty="0">
                <a:latin typeface="Comic Sans MS" panose="030F0702030302020204" pitchFamily="66" charset="0"/>
              </a:rPr>
              <a:t>Flood, </a:t>
            </a:r>
          </a:p>
          <a:p>
            <a:pPr lvl="1">
              <a:buFont typeface="Wingdings" panose="05000000000000000000" pitchFamily="2" charset="2"/>
              <a:buChar char="v"/>
            </a:pPr>
            <a:r>
              <a:rPr lang="en-GB" dirty="0">
                <a:latin typeface="Comic Sans MS" panose="030F0702030302020204" pitchFamily="66" charset="0"/>
              </a:rPr>
              <a:t>Gas leak or electrical failure;</a:t>
            </a:r>
          </a:p>
          <a:p>
            <a:pPr lvl="1">
              <a:buFont typeface="Wingdings" panose="05000000000000000000" pitchFamily="2" charset="2"/>
              <a:buChar char="v"/>
            </a:pPr>
            <a:r>
              <a:rPr lang="en-GB" dirty="0">
                <a:latin typeface="Comic Sans MS" panose="030F0702030302020204" pitchFamily="66" charset="0"/>
              </a:rPr>
              <a:t>Attack on a member of staff or parent on the premises or nearby.</a:t>
            </a:r>
          </a:p>
          <a:p>
            <a:pPr lvl="1">
              <a:buFont typeface="Wingdings" panose="05000000000000000000" pitchFamily="2" charset="2"/>
              <a:buChar char="v"/>
            </a:pPr>
            <a:r>
              <a:rPr lang="en-GB" dirty="0">
                <a:latin typeface="Comic Sans MS" panose="030F0702030302020204" pitchFamily="66" charset="0"/>
              </a:rPr>
              <a:t>A terrorist attack or threat of one</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32240" y="2996952"/>
            <a:ext cx="1816100" cy="1255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84368" y="142875"/>
            <a:ext cx="1085850" cy="1274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084938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b="1" dirty="0">
                <a:solidFill>
                  <a:srgbClr val="FF0000"/>
                </a:solidFill>
                <a:latin typeface="Comic Sans MS" panose="030F0702030302020204" pitchFamily="66" charset="0"/>
              </a:rPr>
              <a:t>Individual Task</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03000" y="5013176"/>
            <a:ext cx="2141000" cy="1937605"/>
          </a:xfrm>
          <a:prstGeom prst="rect">
            <a:avLst/>
          </a:prstGeom>
        </p:spPr>
      </p:pic>
      <p:sp>
        <p:nvSpPr>
          <p:cNvPr id="3" name="Content Placeholder 2"/>
          <p:cNvSpPr>
            <a:spLocks noGrp="1"/>
          </p:cNvSpPr>
          <p:nvPr>
            <p:ph idx="1"/>
          </p:nvPr>
        </p:nvSpPr>
        <p:spPr>
          <a:xfrm>
            <a:off x="457200" y="1600200"/>
            <a:ext cx="8507288" cy="4525963"/>
          </a:xfrm>
        </p:spPr>
        <p:txBody>
          <a:bodyPr>
            <a:normAutofit fontScale="92500" lnSpcReduction="20000"/>
          </a:bodyPr>
          <a:lstStyle/>
          <a:p>
            <a:pPr marL="0" indent="0">
              <a:buNone/>
            </a:pPr>
            <a:r>
              <a:rPr lang="en-GB" sz="3000" b="1" dirty="0">
                <a:solidFill>
                  <a:srgbClr val="00B050"/>
                </a:solidFill>
                <a:latin typeface="Comic Sans MS" panose="030F0702030302020204" pitchFamily="66" charset="0"/>
              </a:rPr>
              <a:t>You have 40 minutes to:</a:t>
            </a:r>
          </a:p>
          <a:p>
            <a:pPr marL="0" indent="0">
              <a:buNone/>
            </a:pPr>
            <a:r>
              <a:rPr lang="en-GB" sz="3000" b="1" dirty="0">
                <a:solidFill>
                  <a:srgbClr val="FF0000"/>
                </a:solidFill>
                <a:latin typeface="Comic Sans MS" panose="030F0702030302020204" pitchFamily="66" charset="0"/>
              </a:rPr>
              <a:t>Read Stretch &amp; </a:t>
            </a:r>
            <a:r>
              <a:rPr lang="en-GB" sz="3000" b="1">
                <a:solidFill>
                  <a:srgbClr val="FF0000"/>
                </a:solidFill>
                <a:latin typeface="Comic Sans MS" panose="030F0702030302020204" pitchFamily="66" charset="0"/>
              </a:rPr>
              <a:t>Whitehouse-pages </a:t>
            </a:r>
            <a:r>
              <a:rPr lang="en-GB" sz="3000" b="1" smtClean="0">
                <a:solidFill>
                  <a:srgbClr val="FF0000"/>
                </a:solidFill>
                <a:latin typeface="Comic Sans MS" panose="030F0702030302020204" pitchFamily="66" charset="0"/>
              </a:rPr>
              <a:t>119-127.</a:t>
            </a:r>
            <a:r>
              <a:rPr lang="en-GB" sz="3500" b="1" smtClean="0">
                <a:solidFill>
                  <a:srgbClr val="FF0000"/>
                </a:solidFill>
                <a:latin typeface="Comic Sans MS" panose="030F0702030302020204" pitchFamily="66" charset="0"/>
              </a:rPr>
              <a:t> </a:t>
            </a:r>
            <a:endParaRPr lang="en-GB" sz="3500" b="1" dirty="0">
              <a:solidFill>
                <a:srgbClr val="FF0000"/>
              </a:solidFill>
              <a:latin typeface="Comic Sans MS" panose="030F0702030302020204" pitchFamily="66" charset="0"/>
            </a:endParaRPr>
          </a:p>
          <a:p>
            <a:r>
              <a:rPr lang="en-GB" dirty="0">
                <a:latin typeface="Comic Sans MS" panose="030F0702030302020204" pitchFamily="66" charset="0"/>
              </a:rPr>
              <a:t>Make a set of notes on the incidents identified in section 4.1.</a:t>
            </a:r>
          </a:p>
          <a:p>
            <a:pPr marL="0" indent="0">
              <a:buNone/>
            </a:pPr>
            <a:r>
              <a:rPr lang="en-GB" sz="3000" b="1" dirty="0">
                <a:solidFill>
                  <a:srgbClr val="FF0000"/>
                </a:solidFill>
                <a:latin typeface="Comic Sans MS" panose="030F0702030302020204" pitchFamily="66" charset="0"/>
              </a:rPr>
              <a:t>Read Rasheed -pages 66-72.</a:t>
            </a:r>
          </a:p>
          <a:p>
            <a:r>
              <a:rPr lang="en-GB" dirty="0">
                <a:latin typeface="Comic Sans MS" panose="030F0702030302020204" pitchFamily="66" charset="0"/>
              </a:rPr>
              <a:t>Looking at the range of incidents identified with the appropriate responses. Consider how the responses may be changed to meet the needs of a nursery setting and the service user group.</a:t>
            </a:r>
          </a:p>
          <a:p>
            <a:endParaRPr lang="en-GB"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43049" y="171137"/>
            <a:ext cx="1337782" cy="1337782"/>
          </a:xfrm>
          <a:prstGeom prst="rect">
            <a:avLst/>
          </a:prstGeom>
        </p:spPr>
      </p:pic>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140663" y="108520"/>
            <a:ext cx="1457843" cy="1503900"/>
          </a:xfrm>
          <a:prstGeom prst="rect">
            <a:avLst/>
          </a:prstGeom>
        </p:spPr>
      </p:pic>
    </p:spTree>
    <p:extLst>
      <p:ext uri="{BB962C8B-B14F-4D97-AF65-F5344CB8AC3E}">
        <p14:creationId xmlns:p14="http://schemas.microsoft.com/office/powerpoint/2010/main" val="30640153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600" dirty="0">
                <a:latin typeface="Comic Sans MS" panose="030F0702030302020204" pitchFamily="66" charset="0"/>
              </a:rPr>
              <a:t>How do settings manage incidents ?</a:t>
            </a: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00382" y="5589240"/>
            <a:ext cx="1237899" cy="1039402"/>
          </a:xfrm>
          <a:prstGeom prst="rect">
            <a:avLst/>
          </a:prstGeom>
        </p:spPr>
      </p:pic>
      <p:sp>
        <p:nvSpPr>
          <p:cNvPr id="3" name="Content Placeholder 2"/>
          <p:cNvSpPr>
            <a:spLocks noGrp="1"/>
          </p:cNvSpPr>
          <p:nvPr>
            <p:ph idx="1"/>
          </p:nvPr>
        </p:nvSpPr>
        <p:spPr/>
        <p:txBody>
          <a:bodyPr>
            <a:normAutofit fontScale="92500" lnSpcReduction="10000"/>
          </a:bodyPr>
          <a:lstStyle/>
          <a:p>
            <a:r>
              <a:rPr lang="en-GB" dirty="0">
                <a:latin typeface="Comic Sans MS" panose="030F0702030302020204" pitchFamily="66" charset="0"/>
              </a:rPr>
              <a:t>As we saw earlier in the unit settings have policies and procedures for accidents and incidents.</a:t>
            </a:r>
          </a:p>
          <a:p>
            <a:r>
              <a:rPr lang="en-GB" dirty="0">
                <a:latin typeface="Comic Sans MS" panose="030F0702030302020204" pitchFamily="66" charset="0"/>
              </a:rPr>
              <a:t>Staff training</a:t>
            </a:r>
          </a:p>
          <a:p>
            <a:r>
              <a:rPr lang="en-GB" dirty="0">
                <a:latin typeface="Comic Sans MS" panose="030F0702030302020204" pitchFamily="66" charset="0"/>
              </a:rPr>
              <a:t>Accident book </a:t>
            </a:r>
          </a:p>
          <a:p>
            <a:r>
              <a:rPr lang="en-GB" dirty="0">
                <a:latin typeface="Comic Sans MS" panose="030F0702030302020204" pitchFamily="66" charset="0"/>
              </a:rPr>
              <a:t>Incident book</a:t>
            </a:r>
          </a:p>
          <a:p>
            <a:r>
              <a:rPr lang="en-GB" dirty="0">
                <a:latin typeface="Comic Sans MS" panose="030F0702030302020204" pitchFamily="66" charset="0"/>
              </a:rPr>
              <a:t>Reporting the incident if necessary to other agencies </a:t>
            </a:r>
            <a:r>
              <a:rPr lang="en-GB" dirty="0" err="1">
                <a:latin typeface="Comic Sans MS" panose="030F0702030302020204" pitchFamily="66" charset="0"/>
              </a:rPr>
              <a:t>eg</a:t>
            </a:r>
            <a:r>
              <a:rPr lang="en-GB" dirty="0">
                <a:latin typeface="Comic Sans MS" panose="030F0702030302020204" pitchFamily="66" charset="0"/>
              </a:rPr>
              <a:t> HSE, OFSTED, Police </a:t>
            </a:r>
          </a:p>
          <a:p>
            <a:r>
              <a:rPr lang="en-GB" dirty="0">
                <a:latin typeface="Comic Sans MS" panose="030F0702030302020204" pitchFamily="66" charset="0"/>
              </a:rPr>
              <a:t>Review and amending/updating policies</a:t>
            </a:r>
          </a:p>
          <a:p>
            <a:endParaRPr lang="en-GB" dirty="0">
              <a:latin typeface="Comic Sans MS" panose="030F0702030302020204" pitchFamily="66" charset="0"/>
            </a:endParaRP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00382" y="3017129"/>
            <a:ext cx="1086418" cy="1276622"/>
          </a:xfrm>
          <a:prstGeom prst="rect">
            <a:avLst/>
          </a:prstGeom>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631988" y="2606795"/>
            <a:ext cx="1816913" cy="1256386"/>
          </a:xfrm>
          <a:prstGeom prst="rect">
            <a:avLst/>
          </a:prstGeom>
        </p:spPr>
      </p:pic>
    </p:spTree>
    <p:extLst>
      <p:ext uri="{BB962C8B-B14F-4D97-AF65-F5344CB8AC3E}">
        <p14:creationId xmlns:p14="http://schemas.microsoft.com/office/powerpoint/2010/main" val="4397664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552</TotalTime>
  <Words>1389</Words>
  <Application>Microsoft Office PowerPoint</Application>
  <PresentationFormat>On-screen Show (4:3)</PresentationFormat>
  <Paragraphs>146</Paragraphs>
  <Slides>23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Comic Sans MS</vt:lpstr>
      <vt:lpstr>Wingdings</vt:lpstr>
      <vt:lpstr>Office Theme</vt:lpstr>
      <vt:lpstr>LO4: Understand priorities and responses in dealing with incidents and emergencies.</vt:lpstr>
      <vt:lpstr>PowerPoint Presentation</vt:lpstr>
      <vt:lpstr>Key terms</vt:lpstr>
      <vt:lpstr>PowerPoint Presentation</vt:lpstr>
      <vt:lpstr>Incident or accident?</vt:lpstr>
      <vt:lpstr>What Incidents can you think of?</vt:lpstr>
      <vt:lpstr>Possible Incidents</vt:lpstr>
      <vt:lpstr>Individual Task</vt:lpstr>
      <vt:lpstr>How do settings manage incidents ?</vt:lpstr>
      <vt:lpstr>Put the priorities in the correct sequence </vt:lpstr>
      <vt:lpstr>Dealing with incidents in the setting.</vt:lpstr>
      <vt:lpstr>Paired activity</vt:lpstr>
      <vt:lpstr>Dealing with accidents in the setting.</vt:lpstr>
      <vt:lpstr>Dealing with accidents in the setting.</vt:lpstr>
      <vt:lpstr>Other considerations in a nursery setting.</vt:lpstr>
      <vt:lpstr>Lets try it out</vt:lpstr>
      <vt:lpstr>What actually happened</vt:lpstr>
      <vt:lpstr>Accident Forms</vt:lpstr>
      <vt:lpstr>Lets complete the accident form for Daisy’s accident.</vt:lpstr>
      <vt:lpstr>Reporting of incidents/ accidents in a nursery setting.</vt:lpstr>
      <vt:lpstr>Response to an Emergency or Incident.</vt:lpstr>
      <vt:lpstr>If you were Sally and Daisy’s manager what action would you take on receiving the accident form?</vt:lpstr>
      <vt:lpstr>Summary of Managing Accidents &amp; Incidents.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LO4: Understand priorities and responses in dealing with incidents and emergencies.</dc:title>
  <dc:creator>Administrator</dc:creator>
  <cp:lastModifiedBy>Ann Hodson</cp:lastModifiedBy>
  <cp:revision>51</cp:revision>
  <dcterms:created xsi:type="dcterms:W3CDTF">2013-10-30T07:51:15Z</dcterms:created>
  <dcterms:modified xsi:type="dcterms:W3CDTF">2017-04-27T08:13:37Z</dcterms:modified>
</cp:coreProperties>
</file>