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9" r:id="rId3"/>
    <p:sldId id="260" r:id="rId4"/>
    <p:sldId id="262" r:id="rId5"/>
    <p:sldId id="265" r:id="rId6"/>
    <p:sldId id="263" r:id="rId7"/>
    <p:sldId id="270" r:id="rId8"/>
    <p:sldId id="266"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66"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F818766-E2C4-4CE6-9F03-11C4051FD816}"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675875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F818766-E2C4-4CE6-9F03-11C4051FD816}"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1869516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F818766-E2C4-4CE6-9F03-11C4051FD816}"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3184537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F818766-E2C4-4CE6-9F03-11C4051FD816}"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55892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818766-E2C4-4CE6-9F03-11C4051FD816}" type="datetimeFigureOut">
              <a:rPr lang="en-GB" smtClean="0"/>
              <a:t>06/03/2019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287093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F818766-E2C4-4CE6-9F03-11C4051FD816}" type="datetimeFigureOut">
              <a:rPr lang="en-GB" smtClean="0"/>
              <a:t>06/03/2019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2619876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F818766-E2C4-4CE6-9F03-11C4051FD816}" type="datetimeFigureOut">
              <a:rPr lang="en-GB" smtClean="0"/>
              <a:t>06/03/2019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332431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F818766-E2C4-4CE6-9F03-11C4051FD816}" type="datetimeFigureOut">
              <a:rPr lang="en-GB" smtClean="0"/>
              <a:t>06/03/2019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3188960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18766-E2C4-4CE6-9F03-11C4051FD816}" type="datetimeFigureOut">
              <a:rPr lang="en-GB" smtClean="0"/>
              <a:t>06/03/2019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3250330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818766-E2C4-4CE6-9F03-11C4051FD816}" type="datetimeFigureOut">
              <a:rPr lang="en-GB" smtClean="0"/>
              <a:t>06/03/2019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246330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818766-E2C4-4CE6-9F03-11C4051FD816}" type="datetimeFigureOut">
              <a:rPr lang="en-GB" smtClean="0"/>
              <a:t>06/03/2019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28F9E0-4D57-4863-8913-FD7E3F42D724}" type="slidenum">
              <a:rPr lang="en-GB" smtClean="0"/>
              <a:t>‹#›</a:t>
            </a:fld>
            <a:endParaRPr lang="en-GB"/>
          </a:p>
        </p:txBody>
      </p:sp>
    </p:spTree>
    <p:extLst>
      <p:ext uri="{BB962C8B-B14F-4D97-AF65-F5344CB8AC3E}">
        <p14:creationId xmlns:p14="http://schemas.microsoft.com/office/powerpoint/2010/main" val="972061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818766-E2C4-4CE6-9F03-11C4051FD816}" type="datetimeFigureOut">
              <a:rPr lang="en-GB" smtClean="0"/>
              <a:t>06/03/2019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8F9E0-4D57-4863-8913-FD7E3F42D724}" type="slidenum">
              <a:rPr lang="en-GB" smtClean="0"/>
              <a:t>‹#›</a:t>
            </a:fld>
            <a:endParaRPr lang="en-GB"/>
          </a:p>
        </p:txBody>
      </p:sp>
    </p:spTree>
    <p:extLst>
      <p:ext uri="{BB962C8B-B14F-4D97-AF65-F5344CB8AC3E}">
        <p14:creationId xmlns:p14="http://schemas.microsoft.com/office/powerpoint/2010/main" val="2303306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Objectives </a:t>
            </a:r>
          </a:p>
        </p:txBody>
      </p:sp>
      <p:sp>
        <p:nvSpPr>
          <p:cNvPr id="3" name="Content Placeholder 2"/>
          <p:cNvSpPr>
            <a:spLocks noGrp="1"/>
          </p:cNvSpPr>
          <p:nvPr>
            <p:ph idx="1"/>
          </p:nvPr>
        </p:nvSpPr>
        <p:spPr/>
        <p:txBody>
          <a:bodyPr/>
          <a:lstStyle/>
          <a:p>
            <a:pPr marL="285750" indent="-285750"/>
            <a:r>
              <a:rPr lang="en-GB" b="1" u="sng" dirty="0">
                <a:solidFill>
                  <a:srgbClr val="FF0000"/>
                </a:solidFill>
              </a:rPr>
              <a:t>Recall</a:t>
            </a:r>
            <a:r>
              <a:rPr lang="en-GB" b="1" dirty="0"/>
              <a:t> expected and unexpected life events </a:t>
            </a:r>
          </a:p>
          <a:p>
            <a:pPr marL="285750" indent="-285750"/>
            <a:endParaRPr lang="en-GB" b="1" dirty="0"/>
          </a:p>
          <a:p>
            <a:pPr marL="285750" indent="-285750"/>
            <a:r>
              <a:rPr lang="en-GB" b="1" u="sng" dirty="0">
                <a:solidFill>
                  <a:srgbClr val="FF0000"/>
                </a:solidFill>
              </a:rPr>
              <a:t>Explain </a:t>
            </a:r>
            <a:r>
              <a:rPr lang="en-GB" b="1" dirty="0"/>
              <a:t>the possible influences that life events can have </a:t>
            </a:r>
            <a:endParaRPr lang="en-GB" dirty="0"/>
          </a:p>
          <a:p>
            <a:pPr marL="285750" indent="-285750"/>
            <a:endParaRPr lang="en-GB" b="1" dirty="0"/>
          </a:p>
          <a:p>
            <a:pPr marL="285750" indent="-285750"/>
            <a:r>
              <a:rPr lang="en-GB" b="1" u="sng" dirty="0">
                <a:solidFill>
                  <a:srgbClr val="FF0000"/>
                </a:solidFill>
              </a:rPr>
              <a:t>Analyse</a:t>
            </a:r>
            <a:r>
              <a:rPr lang="en-GB" b="1" dirty="0"/>
              <a:t> the effects of life events on growth and development</a:t>
            </a:r>
          </a:p>
        </p:txBody>
      </p:sp>
    </p:spTree>
    <p:extLst>
      <p:ext uri="{BB962C8B-B14F-4D97-AF65-F5344CB8AC3E}">
        <p14:creationId xmlns:p14="http://schemas.microsoft.com/office/powerpoint/2010/main" val="3402782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6992" y="365125"/>
            <a:ext cx="8056808" cy="1325563"/>
          </a:xfrm>
          <a:solidFill>
            <a:srgbClr val="FFFF00"/>
          </a:solidFill>
        </p:spPr>
        <p:txBody>
          <a:bodyPr/>
          <a:lstStyle/>
          <a:p>
            <a:r>
              <a:rPr lang="en-GB" dirty="0"/>
              <a:t>Plenary Quiz </a:t>
            </a:r>
          </a:p>
        </p:txBody>
      </p:sp>
      <p:sp>
        <p:nvSpPr>
          <p:cNvPr id="3" name="Content Placeholder 2"/>
          <p:cNvSpPr>
            <a:spLocks noGrp="1"/>
          </p:cNvSpPr>
          <p:nvPr>
            <p:ph idx="1"/>
          </p:nvPr>
        </p:nvSpPr>
        <p:spPr>
          <a:xfrm>
            <a:off x="3876540" y="1825625"/>
            <a:ext cx="7477259" cy="4351338"/>
          </a:xfrm>
        </p:spPr>
        <p:txBody>
          <a:bodyPr/>
          <a:lstStyle/>
          <a:p>
            <a:r>
              <a:rPr lang="en-GB" dirty="0"/>
              <a:t>1. state 2 expected life events</a:t>
            </a:r>
          </a:p>
          <a:p>
            <a:r>
              <a:rPr lang="en-GB" dirty="0"/>
              <a:t>2. state 2 unexpected life events</a:t>
            </a:r>
          </a:p>
          <a:p>
            <a:r>
              <a:rPr lang="en-GB" dirty="0"/>
              <a:t>3. choose one life event and explain the positive and negative influence this can have</a:t>
            </a:r>
          </a:p>
          <a:p>
            <a:r>
              <a:rPr lang="en-GB" dirty="0"/>
              <a:t>4. choose a different life event and explain how this can effect the physical, intellectual, emotional and social development of your celebrity </a:t>
            </a:r>
          </a:p>
        </p:txBody>
      </p:sp>
      <p:sp>
        <p:nvSpPr>
          <p:cNvPr id="4" name="Rounded Rectangle 3"/>
          <p:cNvSpPr/>
          <p:nvPr/>
        </p:nvSpPr>
        <p:spPr>
          <a:xfrm>
            <a:off x="119030" y="70643"/>
            <a:ext cx="2584137" cy="6621609"/>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r>
              <a:rPr lang="en-GB" sz="2400" b="1" u="sng" dirty="0">
                <a:solidFill>
                  <a:srgbClr val="FF0000"/>
                </a:solidFill>
              </a:rPr>
              <a:t>Recall</a:t>
            </a:r>
            <a:r>
              <a:rPr lang="en-GB" sz="2400" b="1" dirty="0"/>
              <a:t> expected and unexpected life events </a:t>
            </a:r>
          </a:p>
          <a:p>
            <a:pPr marL="285750" indent="-285750"/>
            <a:endParaRPr lang="en-GB" sz="2400" b="1" dirty="0"/>
          </a:p>
          <a:p>
            <a:pPr marL="285750" indent="-285750"/>
            <a:r>
              <a:rPr lang="en-GB" sz="2400" b="1" u="sng" dirty="0">
                <a:solidFill>
                  <a:srgbClr val="FF0000"/>
                </a:solidFill>
              </a:rPr>
              <a:t>Explain </a:t>
            </a:r>
            <a:r>
              <a:rPr lang="en-GB" sz="2400" b="1" dirty="0"/>
              <a:t>the possible influences that life events can have </a:t>
            </a:r>
            <a:endParaRPr lang="en-GB" sz="2400" dirty="0"/>
          </a:p>
          <a:p>
            <a:pPr marL="285750" indent="-285750"/>
            <a:endParaRPr lang="en-GB" sz="2400" b="1" dirty="0"/>
          </a:p>
          <a:p>
            <a:pPr marL="285750" indent="-285750"/>
            <a:r>
              <a:rPr lang="en-GB" sz="2400" b="1" u="sng" dirty="0">
                <a:solidFill>
                  <a:srgbClr val="FF0000"/>
                </a:solidFill>
              </a:rPr>
              <a:t>Analyse</a:t>
            </a:r>
            <a:r>
              <a:rPr lang="en-GB" sz="2400" b="1" dirty="0"/>
              <a:t> the effects of life events on growth and development</a:t>
            </a:r>
          </a:p>
          <a:p>
            <a:endParaRPr lang="en-GB" sz="2000" dirty="0"/>
          </a:p>
        </p:txBody>
      </p:sp>
      <p:sp>
        <p:nvSpPr>
          <p:cNvPr id="5" name="Rectangle 4"/>
          <p:cNvSpPr/>
          <p:nvPr/>
        </p:nvSpPr>
        <p:spPr>
          <a:xfrm>
            <a:off x="10729474" y="998115"/>
            <a:ext cx="1300168" cy="112756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10 MINS</a:t>
            </a:r>
          </a:p>
        </p:txBody>
      </p:sp>
    </p:spTree>
    <p:extLst>
      <p:ext uri="{BB962C8B-B14F-4D97-AF65-F5344CB8AC3E}">
        <p14:creationId xmlns:p14="http://schemas.microsoft.com/office/powerpoint/2010/main" val="2473719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532" y="1777286"/>
            <a:ext cx="11592755" cy="2057164"/>
          </a:xfrm>
        </p:spPr>
        <p:txBody>
          <a:bodyPr>
            <a:noAutofit/>
          </a:bodyPr>
          <a:lstStyle/>
          <a:p>
            <a:r>
              <a:rPr lang="en-GB" sz="2800" dirty="0"/>
              <a:t>What is the difference between </a:t>
            </a:r>
            <a:r>
              <a:rPr lang="en-GB" sz="3600" b="1" dirty="0"/>
              <a:t>EXPECTED</a:t>
            </a:r>
            <a:r>
              <a:rPr lang="en-GB" sz="2800" dirty="0"/>
              <a:t> and </a:t>
            </a:r>
            <a:r>
              <a:rPr lang="en-GB" sz="3600" b="1" dirty="0"/>
              <a:t>UNEXPECTED</a:t>
            </a:r>
            <a:r>
              <a:rPr lang="en-GB" sz="2800" dirty="0"/>
              <a:t> life events?</a:t>
            </a:r>
          </a:p>
          <a:p>
            <a:r>
              <a:rPr lang="en-GB" sz="2800" dirty="0"/>
              <a:t>Can you think of a definition?</a:t>
            </a:r>
          </a:p>
        </p:txBody>
      </p:sp>
      <p:sp>
        <p:nvSpPr>
          <p:cNvPr id="4" name="Subtitle 2"/>
          <p:cNvSpPr txBox="1">
            <a:spLocks/>
          </p:cNvSpPr>
          <p:nvPr/>
        </p:nvSpPr>
        <p:spPr>
          <a:xfrm>
            <a:off x="311833" y="214579"/>
            <a:ext cx="2670518" cy="661183"/>
          </a:xfrm>
          <a:prstGeom prst="rect">
            <a:avLst/>
          </a:prstGeom>
          <a:solidFill>
            <a:srgbClr val="92D05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dirty="0"/>
              <a:t>DO NOW!</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09401" y="4956860"/>
            <a:ext cx="2045396" cy="163574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9717" y="4920722"/>
            <a:ext cx="1410210" cy="181760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532" y="4920722"/>
            <a:ext cx="2134774" cy="1817608"/>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34505" y="4956860"/>
            <a:ext cx="1467927" cy="1745331"/>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20280" y="4413122"/>
            <a:ext cx="1650621" cy="2289069"/>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17010" y="4964730"/>
            <a:ext cx="2709067" cy="1737461"/>
          </a:xfrm>
          <a:prstGeom prst="rect">
            <a:avLst/>
          </a:prstGeom>
        </p:spPr>
      </p:pic>
      <p:sp>
        <p:nvSpPr>
          <p:cNvPr id="12" name="TextBox 11"/>
          <p:cNvSpPr txBox="1"/>
          <p:nvPr/>
        </p:nvSpPr>
        <p:spPr>
          <a:xfrm>
            <a:off x="457638" y="4089956"/>
            <a:ext cx="9889588" cy="646331"/>
          </a:xfrm>
          <a:prstGeom prst="rect">
            <a:avLst/>
          </a:prstGeom>
          <a:solidFill>
            <a:srgbClr val="FFFF00"/>
          </a:solidFill>
        </p:spPr>
        <p:txBody>
          <a:bodyPr wrap="square" rtlCol="0">
            <a:spAutoFit/>
          </a:bodyPr>
          <a:lstStyle/>
          <a:p>
            <a:r>
              <a:rPr lang="en-GB" b="1" u="sng" dirty="0"/>
              <a:t>PUSH YOURSELF: write a list of the main life events you have been through so far. Which ones stand out to you the most?</a:t>
            </a:r>
          </a:p>
        </p:txBody>
      </p:sp>
      <p:sp>
        <p:nvSpPr>
          <p:cNvPr id="13" name="Rounded Rectangle 12"/>
          <p:cNvSpPr/>
          <p:nvPr/>
        </p:nvSpPr>
        <p:spPr>
          <a:xfrm>
            <a:off x="10822549" y="99277"/>
            <a:ext cx="984738" cy="1138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u="sng" dirty="0"/>
              <a:t>5 </a:t>
            </a:r>
            <a:r>
              <a:rPr lang="en-GB" sz="2400" u="sng" dirty="0" err="1"/>
              <a:t>mins</a:t>
            </a:r>
            <a:endParaRPr lang="en-GB" sz="2400" u="sng" dirty="0"/>
          </a:p>
        </p:txBody>
      </p:sp>
      <p:sp>
        <p:nvSpPr>
          <p:cNvPr id="14" name="Rectangle 13"/>
          <p:cNvSpPr/>
          <p:nvPr/>
        </p:nvSpPr>
        <p:spPr>
          <a:xfrm>
            <a:off x="4268102" y="394703"/>
            <a:ext cx="3578224" cy="646331"/>
          </a:xfrm>
          <a:prstGeom prst="rect">
            <a:avLst/>
          </a:prstGeom>
          <a:solidFill>
            <a:schemeClr val="accent1">
              <a:lumMod val="60000"/>
              <a:lumOff val="40000"/>
            </a:schemeClr>
          </a:solidFill>
        </p:spPr>
        <p:txBody>
          <a:bodyPr wrap="none">
            <a:spAutoFit/>
          </a:bodyPr>
          <a:lstStyle/>
          <a:p>
            <a:r>
              <a:rPr lang="en-GB" sz="3600" dirty="0"/>
              <a:t>Think- Pair- Share </a:t>
            </a:r>
          </a:p>
        </p:txBody>
      </p:sp>
    </p:spTree>
    <p:extLst>
      <p:ext uri="{BB962C8B-B14F-4D97-AF65-F5344CB8AC3E}">
        <p14:creationId xmlns:p14="http://schemas.microsoft.com/office/powerpoint/2010/main" val="325636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7095" y="-115748"/>
            <a:ext cx="7325789" cy="1564079"/>
          </a:xfrm>
        </p:spPr>
        <p:txBody>
          <a:bodyPr/>
          <a:lstStyle/>
          <a:p>
            <a:pPr algn="ctr"/>
            <a:r>
              <a:rPr lang="en-GB" b="1" u="sng" dirty="0">
                <a:solidFill>
                  <a:srgbClr val="FF0000"/>
                </a:solidFill>
              </a:rPr>
              <a:t>Identify</a:t>
            </a:r>
            <a:r>
              <a:rPr lang="en-GB" b="1" u="sng" dirty="0"/>
              <a:t> expected and unexpected life events</a:t>
            </a:r>
            <a:endParaRPr lang="en-GB" u="sng" dirty="0"/>
          </a:p>
        </p:txBody>
      </p:sp>
      <p:sp>
        <p:nvSpPr>
          <p:cNvPr id="3" name="Content Placeholder 2"/>
          <p:cNvSpPr>
            <a:spLocks noGrp="1"/>
          </p:cNvSpPr>
          <p:nvPr>
            <p:ph idx="1"/>
          </p:nvPr>
        </p:nvSpPr>
        <p:spPr>
          <a:xfrm>
            <a:off x="3854546" y="1448331"/>
            <a:ext cx="6414869" cy="4922785"/>
          </a:xfrm>
        </p:spPr>
        <p:txBody>
          <a:bodyPr>
            <a:noAutofit/>
          </a:bodyPr>
          <a:lstStyle/>
          <a:p>
            <a:r>
              <a:rPr lang="en-GB" dirty="0"/>
              <a:t>Using the card sort</a:t>
            </a:r>
          </a:p>
          <a:p>
            <a:r>
              <a:rPr lang="en-GB" b="1" dirty="0">
                <a:solidFill>
                  <a:srgbClr val="00B050"/>
                </a:solidFill>
              </a:rPr>
              <a:t>Make </a:t>
            </a:r>
            <a:r>
              <a:rPr lang="en-GB" b="1" u="sng" dirty="0">
                <a:solidFill>
                  <a:srgbClr val="00B050"/>
                </a:solidFill>
              </a:rPr>
              <a:t>two</a:t>
            </a:r>
            <a:r>
              <a:rPr lang="en-GB" b="1" dirty="0">
                <a:solidFill>
                  <a:srgbClr val="00B050"/>
                </a:solidFill>
              </a:rPr>
              <a:t> lists of expected and unexpected life events </a:t>
            </a:r>
          </a:p>
          <a:p>
            <a:endParaRPr lang="en-GB" dirty="0"/>
          </a:p>
          <a:p>
            <a:pPr marL="0" indent="0">
              <a:buNone/>
            </a:pPr>
            <a:endParaRPr lang="en-GB" dirty="0"/>
          </a:p>
          <a:p>
            <a:r>
              <a:rPr lang="en-GB" b="1" u="sng" dirty="0">
                <a:solidFill>
                  <a:srgbClr val="00B0F0"/>
                </a:solidFill>
              </a:rPr>
              <a:t>Challenge</a:t>
            </a:r>
            <a:r>
              <a:rPr lang="en-GB" u="sng" dirty="0"/>
              <a:t>:  </a:t>
            </a:r>
            <a:r>
              <a:rPr lang="en-GB" dirty="0"/>
              <a:t>link the expected/unexpected life events to the life stages  </a:t>
            </a:r>
          </a:p>
          <a:p>
            <a:r>
              <a:rPr lang="en-GB" b="1" u="sng" dirty="0">
                <a:solidFill>
                  <a:srgbClr val="FF0000"/>
                </a:solidFill>
              </a:rPr>
              <a:t>Push yourself</a:t>
            </a:r>
            <a:r>
              <a:rPr lang="en-GB" b="1" dirty="0">
                <a:solidFill>
                  <a:srgbClr val="FF0000"/>
                </a:solidFill>
              </a:rPr>
              <a:t>: </a:t>
            </a:r>
            <a:r>
              <a:rPr lang="en-GB" b="1" dirty="0">
                <a:solidFill>
                  <a:schemeClr val="tx1">
                    <a:lumMod val="95000"/>
                    <a:lumOff val="5000"/>
                  </a:schemeClr>
                </a:solidFill>
              </a:rPr>
              <a:t>can you think of any unexpected or expected life events that you or someone else has been through? Write them down. Which life stages? </a:t>
            </a:r>
          </a:p>
        </p:txBody>
      </p:sp>
      <p:sp>
        <p:nvSpPr>
          <p:cNvPr id="4" name="Rectangle 3"/>
          <p:cNvSpPr/>
          <p:nvPr/>
        </p:nvSpPr>
        <p:spPr>
          <a:xfrm>
            <a:off x="10762369" y="113893"/>
            <a:ext cx="1300168" cy="112756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10 MINS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9952" y="3279978"/>
            <a:ext cx="1922585" cy="2105025"/>
          </a:xfrm>
          <a:prstGeom prst="rect">
            <a:avLst/>
          </a:prstGeom>
        </p:spPr>
      </p:pic>
      <p:graphicFrame>
        <p:nvGraphicFramePr>
          <p:cNvPr id="7" name="Table 6"/>
          <p:cNvGraphicFramePr>
            <a:graphicFrameLocks noGrp="1"/>
          </p:cNvGraphicFramePr>
          <p:nvPr>
            <p:extLst/>
          </p:nvPr>
        </p:nvGraphicFramePr>
        <p:xfrm>
          <a:off x="4212493" y="2829819"/>
          <a:ext cx="5015914" cy="1010920"/>
        </p:xfrm>
        <a:graphic>
          <a:graphicData uri="http://schemas.openxmlformats.org/drawingml/2006/table">
            <a:tbl>
              <a:tblPr firstRow="1" bandRow="1">
                <a:tableStyleId>{5C22544A-7EE6-4342-B048-85BDC9FD1C3A}</a:tableStyleId>
              </a:tblPr>
              <a:tblGrid>
                <a:gridCol w="2442094">
                  <a:extLst>
                    <a:ext uri="{9D8B030D-6E8A-4147-A177-3AD203B41FA5}">
                      <a16:colId xmlns:a16="http://schemas.microsoft.com/office/drawing/2014/main" val="20000"/>
                    </a:ext>
                  </a:extLst>
                </a:gridCol>
                <a:gridCol w="2573820">
                  <a:extLst>
                    <a:ext uri="{9D8B030D-6E8A-4147-A177-3AD203B41FA5}">
                      <a16:colId xmlns:a16="http://schemas.microsoft.com/office/drawing/2014/main" val="20001"/>
                    </a:ext>
                  </a:extLst>
                </a:gridCol>
              </a:tblGrid>
              <a:tr h="370840">
                <a:tc>
                  <a:txBody>
                    <a:bodyPr/>
                    <a:lstStyle/>
                    <a:p>
                      <a:r>
                        <a:rPr lang="en-GB" dirty="0"/>
                        <a:t>Expected life events</a:t>
                      </a:r>
                    </a:p>
                  </a:txBody>
                  <a:tcPr/>
                </a:tc>
                <a:tc>
                  <a:txBody>
                    <a:bodyPr/>
                    <a:lstStyle/>
                    <a:p>
                      <a:r>
                        <a:rPr lang="en-GB" dirty="0"/>
                        <a:t>Unexpected life events</a:t>
                      </a:r>
                    </a:p>
                  </a:txBody>
                  <a:tcPr/>
                </a:tc>
                <a:extLst>
                  <a:ext uri="{0D108BD9-81ED-4DB2-BD59-A6C34878D82A}">
                    <a16:rowId xmlns:a16="http://schemas.microsoft.com/office/drawing/2014/main" val="10000"/>
                  </a:ext>
                </a:extLst>
              </a:tr>
              <a:tr h="370840">
                <a:tc>
                  <a:txBody>
                    <a:bodyPr/>
                    <a:lstStyle/>
                    <a:p>
                      <a:endParaRPr lang="en-GB"/>
                    </a:p>
                  </a:txBody>
                  <a:tcPr/>
                </a:tc>
                <a:tc>
                  <a:txBody>
                    <a:bodyPr/>
                    <a:lstStyle/>
                    <a:p>
                      <a:endParaRPr lang="en-GB" dirty="0"/>
                    </a:p>
                    <a:p>
                      <a:endParaRPr lang="en-GB" dirty="0"/>
                    </a:p>
                  </a:txBody>
                  <a:tcPr/>
                </a:tc>
                <a:extLst>
                  <a:ext uri="{0D108BD9-81ED-4DB2-BD59-A6C34878D82A}">
                    <a16:rowId xmlns:a16="http://schemas.microsoft.com/office/drawing/2014/main" val="10001"/>
                  </a:ext>
                </a:extLst>
              </a:tr>
            </a:tbl>
          </a:graphicData>
        </a:graphic>
      </p:graphicFrame>
      <p:sp>
        <p:nvSpPr>
          <p:cNvPr id="8" name="Oval Callout 7"/>
          <p:cNvSpPr/>
          <p:nvPr/>
        </p:nvSpPr>
        <p:spPr>
          <a:xfrm rot="968765">
            <a:off x="9026564" y="1166682"/>
            <a:ext cx="2417824" cy="1667860"/>
          </a:xfrm>
          <a:prstGeom prst="wedgeEllipse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lumMod val="95000"/>
                    <a:lumOff val="5000"/>
                  </a:schemeClr>
                </a:solidFill>
              </a:rPr>
              <a:t>Write them in your table</a:t>
            </a:r>
          </a:p>
        </p:txBody>
      </p:sp>
      <p:sp>
        <p:nvSpPr>
          <p:cNvPr id="5" name="Rectangle 4"/>
          <p:cNvSpPr/>
          <p:nvPr/>
        </p:nvSpPr>
        <p:spPr>
          <a:xfrm>
            <a:off x="2706897" y="113893"/>
            <a:ext cx="1513411" cy="646331"/>
          </a:xfrm>
          <a:prstGeom prst="rect">
            <a:avLst/>
          </a:prstGeom>
          <a:solidFill>
            <a:srgbClr val="92D050"/>
          </a:solidFill>
        </p:spPr>
        <p:txBody>
          <a:bodyPr wrap="square">
            <a:spAutoFit/>
          </a:bodyPr>
          <a:lstStyle/>
          <a:p>
            <a:r>
              <a:rPr lang="en-GB" sz="3600" b="1" u="sng" dirty="0">
                <a:solidFill>
                  <a:srgbClr val="FF0000"/>
                </a:solidFill>
              </a:rPr>
              <a:t>TASK 1</a:t>
            </a:r>
            <a:r>
              <a:rPr lang="en-GB" sz="1400" b="1" u="sng" dirty="0">
                <a:solidFill>
                  <a:srgbClr val="FF0000"/>
                </a:solidFill>
              </a:rPr>
              <a:t>: </a:t>
            </a:r>
            <a:endParaRPr lang="en-GB" sz="1400" dirty="0"/>
          </a:p>
        </p:txBody>
      </p:sp>
      <p:sp>
        <p:nvSpPr>
          <p:cNvPr id="10" name="Rounded Rectangle 9"/>
          <p:cNvSpPr/>
          <p:nvPr/>
        </p:nvSpPr>
        <p:spPr>
          <a:xfrm>
            <a:off x="119030" y="70643"/>
            <a:ext cx="2584137" cy="6621609"/>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r>
              <a:rPr lang="en-GB" sz="2400" b="1" u="sng" dirty="0">
                <a:solidFill>
                  <a:srgbClr val="FF0000"/>
                </a:solidFill>
              </a:rPr>
              <a:t>Recall</a:t>
            </a:r>
            <a:r>
              <a:rPr lang="en-GB" sz="2400" b="1" dirty="0"/>
              <a:t> expected and unexpected life events </a:t>
            </a:r>
          </a:p>
          <a:p>
            <a:pPr marL="285750" indent="-285750"/>
            <a:endParaRPr lang="en-GB" sz="2400" b="1" dirty="0"/>
          </a:p>
          <a:p>
            <a:pPr marL="285750" indent="-285750"/>
            <a:r>
              <a:rPr lang="en-GB" sz="2400" b="1" u="sng" dirty="0">
                <a:solidFill>
                  <a:srgbClr val="FF0000"/>
                </a:solidFill>
              </a:rPr>
              <a:t>Explain </a:t>
            </a:r>
            <a:r>
              <a:rPr lang="en-GB" sz="2400" b="1" dirty="0"/>
              <a:t>the possible influences that life events can have </a:t>
            </a:r>
            <a:endParaRPr lang="en-GB" sz="2400" dirty="0"/>
          </a:p>
          <a:p>
            <a:pPr marL="285750" indent="-285750"/>
            <a:endParaRPr lang="en-GB" sz="2400" b="1" dirty="0"/>
          </a:p>
          <a:p>
            <a:pPr marL="285750" indent="-285750"/>
            <a:r>
              <a:rPr lang="en-GB" sz="2400" b="1" u="sng" dirty="0">
                <a:solidFill>
                  <a:srgbClr val="FF0000"/>
                </a:solidFill>
              </a:rPr>
              <a:t>Analyse</a:t>
            </a:r>
            <a:r>
              <a:rPr lang="en-GB" sz="2400" b="1" dirty="0"/>
              <a:t> the effects of life events on growth and development</a:t>
            </a:r>
          </a:p>
          <a:p>
            <a:endParaRPr lang="en-GB" sz="2000" dirty="0"/>
          </a:p>
        </p:txBody>
      </p:sp>
    </p:spTree>
    <p:extLst>
      <p:ext uri="{BB962C8B-B14F-4D97-AF65-F5344CB8AC3E}">
        <p14:creationId xmlns:p14="http://schemas.microsoft.com/office/powerpoint/2010/main" val="297542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262" y="294787"/>
            <a:ext cx="2729132" cy="1491809"/>
          </a:xfrm>
          <a:solidFill>
            <a:schemeClr val="accent1">
              <a:lumMod val="60000"/>
              <a:lumOff val="40000"/>
            </a:schemeClr>
          </a:solidFill>
        </p:spPr>
        <p:txBody>
          <a:bodyPr>
            <a:normAutofit/>
          </a:bodyPr>
          <a:lstStyle/>
          <a:p>
            <a:r>
              <a:rPr lang="en-GB" sz="3200" dirty="0"/>
              <a:t>TRUE OR FALSE Learning Check</a:t>
            </a:r>
          </a:p>
        </p:txBody>
      </p:sp>
      <p:sp>
        <p:nvSpPr>
          <p:cNvPr id="3" name="Content Placeholder 2"/>
          <p:cNvSpPr>
            <a:spLocks noGrp="1"/>
          </p:cNvSpPr>
          <p:nvPr>
            <p:ph idx="1"/>
          </p:nvPr>
        </p:nvSpPr>
        <p:spPr>
          <a:xfrm>
            <a:off x="3446585" y="1786596"/>
            <a:ext cx="3967089" cy="998807"/>
          </a:xfrm>
        </p:spPr>
        <p:txBody>
          <a:bodyPr>
            <a:normAutofit/>
          </a:bodyPr>
          <a:lstStyle/>
          <a:p>
            <a:r>
              <a:rPr lang="en-GB" dirty="0">
                <a:solidFill>
                  <a:srgbClr val="FF0000"/>
                </a:solidFill>
              </a:rPr>
              <a:t>red card= false</a:t>
            </a:r>
          </a:p>
          <a:p>
            <a:r>
              <a:rPr lang="en-GB" dirty="0">
                <a:solidFill>
                  <a:srgbClr val="00B050"/>
                </a:solidFill>
              </a:rPr>
              <a:t>Green card= true </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2647" y="911981"/>
            <a:ext cx="874615" cy="874615"/>
          </a:xfrm>
          <a:prstGeom prst="rect">
            <a:avLst/>
          </a:prstGeom>
        </p:spPr>
      </p:pic>
      <p:sp>
        <p:nvSpPr>
          <p:cNvPr id="10" name="Rounded Rectangle 9"/>
          <p:cNvSpPr/>
          <p:nvPr/>
        </p:nvSpPr>
        <p:spPr>
          <a:xfrm>
            <a:off x="119030" y="70643"/>
            <a:ext cx="2584137" cy="6621609"/>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r>
              <a:rPr lang="en-GB" sz="2400" b="1" u="sng" dirty="0">
                <a:solidFill>
                  <a:srgbClr val="FF0000"/>
                </a:solidFill>
              </a:rPr>
              <a:t>Recall</a:t>
            </a:r>
            <a:r>
              <a:rPr lang="en-GB" sz="2400" b="1" dirty="0"/>
              <a:t> expected and unexpected life events </a:t>
            </a:r>
          </a:p>
          <a:p>
            <a:pPr marL="285750" indent="-285750"/>
            <a:endParaRPr lang="en-GB" sz="2400" b="1" dirty="0"/>
          </a:p>
          <a:p>
            <a:pPr marL="285750" indent="-285750"/>
            <a:r>
              <a:rPr lang="en-GB" sz="2400" b="1" u="sng" dirty="0">
                <a:solidFill>
                  <a:srgbClr val="FF0000"/>
                </a:solidFill>
              </a:rPr>
              <a:t>Explain </a:t>
            </a:r>
            <a:r>
              <a:rPr lang="en-GB" sz="2400" b="1" dirty="0"/>
              <a:t>the possible influences that life events can have </a:t>
            </a:r>
            <a:endParaRPr lang="en-GB" sz="2400" dirty="0"/>
          </a:p>
          <a:p>
            <a:pPr marL="285750" indent="-285750"/>
            <a:endParaRPr lang="en-GB" sz="2400" b="1" dirty="0"/>
          </a:p>
          <a:p>
            <a:pPr marL="285750" indent="-285750"/>
            <a:r>
              <a:rPr lang="en-GB" sz="2400" b="1" u="sng" dirty="0">
                <a:solidFill>
                  <a:srgbClr val="FF0000"/>
                </a:solidFill>
              </a:rPr>
              <a:t>Analyse</a:t>
            </a:r>
            <a:r>
              <a:rPr lang="en-GB" sz="2400" b="1" dirty="0"/>
              <a:t> the effects of life events on growth and development</a:t>
            </a:r>
          </a:p>
          <a:p>
            <a:endParaRPr lang="en-GB" sz="2000" dirty="0"/>
          </a:p>
        </p:txBody>
      </p:sp>
      <p:sp>
        <p:nvSpPr>
          <p:cNvPr id="5" name="Rectangle 4"/>
          <p:cNvSpPr/>
          <p:nvPr/>
        </p:nvSpPr>
        <p:spPr>
          <a:xfrm>
            <a:off x="6782873" y="1786596"/>
            <a:ext cx="4499019" cy="3539430"/>
          </a:xfrm>
          <a:prstGeom prst="rect">
            <a:avLst/>
          </a:prstGeom>
        </p:spPr>
        <p:txBody>
          <a:bodyPr wrap="square">
            <a:spAutoFit/>
          </a:bodyPr>
          <a:lstStyle/>
          <a:p>
            <a:r>
              <a:rPr lang="en-GB" sz="3200" b="1" dirty="0">
                <a:effectLst/>
                <a:latin typeface="Calibri" panose="020F0502020204030204" pitchFamily="34" charset="0"/>
                <a:ea typeface="Calibri" panose="020F0502020204030204" pitchFamily="34" charset="0"/>
                <a:cs typeface="Arial" panose="020B0604020202020204" pitchFamily="34" charset="0"/>
              </a:rPr>
              <a:t>Divorce</a:t>
            </a:r>
          </a:p>
          <a:p>
            <a:r>
              <a:rPr lang="en-GB" sz="3200" b="1" dirty="0">
                <a:effectLst/>
                <a:latin typeface="Calibri" panose="020F0502020204030204" pitchFamily="34" charset="0"/>
                <a:ea typeface="Calibri" panose="020F0502020204030204" pitchFamily="34" charset="0"/>
                <a:cs typeface="Arial" panose="020B0604020202020204" pitchFamily="34" charset="0"/>
              </a:rPr>
              <a:t>Birthdays</a:t>
            </a:r>
          </a:p>
          <a:p>
            <a:r>
              <a:rPr lang="en-GB" sz="3200" b="1" dirty="0">
                <a:effectLst/>
                <a:latin typeface="Calibri" panose="020F0502020204030204" pitchFamily="34" charset="0"/>
                <a:ea typeface="Calibri" panose="020F0502020204030204" pitchFamily="34" charset="0"/>
                <a:cs typeface="Arial" panose="020B0604020202020204" pitchFamily="34" charset="0"/>
              </a:rPr>
              <a:t>starting nursery</a:t>
            </a:r>
          </a:p>
          <a:p>
            <a:r>
              <a:rPr lang="en-GB" sz="3200" b="1" dirty="0">
                <a:effectLst/>
                <a:latin typeface="Calibri" panose="020F0502020204030204" pitchFamily="34" charset="0"/>
                <a:ea typeface="Calibri" panose="020F0502020204030204" pitchFamily="34" charset="0"/>
                <a:cs typeface="Arial" panose="020B0604020202020204" pitchFamily="34" charset="0"/>
              </a:rPr>
              <a:t>Marriage</a:t>
            </a:r>
          </a:p>
          <a:p>
            <a:r>
              <a:rPr lang="en-GB" sz="3200" b="1" dirty="0">
                <a:effectLst/>
                <a:latin typeface="Calibri" panose="020F0502020204030204" pitchFamily="34" charset="0"/>
                <a:ea typeface="Calibri" panose="020F0502020204030204" pitchFamily="34" charset="0"/>
                <a:cs typeface="Arial" panose="020B0604020202020204" pitchFamily="34" charset="0"/>
              </a:rPr>
              <a:t>birth of a sibling</a:t>
            </a:r>
          </a:p>
          <a:p>
            <a:r>
              <a:rPr lang="en-GB" sz="3200" b="1" dirty="0">
                <a:effectLst/>
                <a:latin typeface="Calibri" panose="020F0502020204030204" pitchFamily="34" charset="0"/>
                <a:ea typeface="Calibri" panose="020F0502020204030204" pitchFamily="34" charset="0"/>
                <a:cs typeface="Arial" panose="020B0604020202020204" pitchFamily="34" charset="0"/>
              </a:rPr>
              <a:t>car crash</a:t>
            </a:r>
          </a:p>
          <a:p>
            <a:r>
              <a:rPr lang="en-GB" sz="3200" b="1" dirty="0">
                <a:effectLst/>
                <a:latin typeface="Calibri" panose="020F0502020204030204" pitchFamily="34" charset="0"/>
                <a:ea typeface="Calibri" panose="020F0502020204030204" pitchFamily="34" charset="0"/>
                <a:cs typeface="Arial" panose="020B0604020202020204" pitchFamily="34" charset="0"/>
              </a:rPr>
              <a:t>death and serious illness</a:t>
            </a:r>
            <a:endParaRPr lang="en-GB" sz="3200" b="1" dirty="0"/>
          </a:p>
        </p:txBody>
      </p:sp>
    </p:spTree>
    <p:extLst>
      <p:ext uri="{BB962C8B-B14F-4D97-AF65-F5344CB8AC3E}">
        <p14:creationId xmlns:p14="http://schemas.microsoft.com/office/powerpoint/2010/main" val="268867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0326" y="557157"/>
            <a:ext cx="7747715" cy="1039824"/>
          </a:xfrm>
          <a:solidFill>
            <a:srgbClr val="FFFF00"/>
          </a:solidFill>
        </p:spPr>
        <p:txBody>
          <a:bodyPr/>
          <a:lstStyle/>
          <a:p>
            <a:r>
              <a:rPr lang="en-GB" dirty="0"/>
              <a:t>Life events</a:t>
            </a:r>
          </a:p>
        </p:txBody>
      </p:sp>
      <p:sp>
        <p:nvSpPr>
          <p:cNvPr id="5" name="Title 1"/>
          <p:cNvSpPr txBox="1">
            <a:spLocks/>
          </p:cNvSpPr>
          <p:nvPr/>
        </p:nvSpPr>
        <p:spPr>
          <a:xfrm>
            <a:off x="838199" y="20992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6" name="TextBox 5"/>
          <p:cNvSpPr txBox="1"/>
          <p:nvPr/>
        </p:nvSpPr>
        <p:spPr>
          <a:xfrm>
            <a:off x="3580327" y="1596980"/>
            <a:ext cx="8087932" cy="4811148"/>
          </a:xfrm>
          <a:prstGeom prst="rect">
            <a:avLst/>
          </a:prstGeom>
          <a:noFill/>
        </p:spPr>
        <p:txBody>
          <a:bodyPr wrap="square" rtlCol="0">
            <a:spAutoFit/>
          </a:bodyPr>
          <a:lstStyle/>
          <a:p>
            <a:pPr marL="285750" indent="-285750">
              <a:buFont typeface="Arial" panose="020B0604020202020204" pitchFamily="34" charset="0"/>
              <a:buChar char="•"/>
            </a:pPr>
            <a:r>
              <a:rPr lang="en-GB" sz="3200" dirty="0"/>
              <a:t>During our lives we are influenced by a range of life factors and events which happen to us</a:t>
            </a:r>
          </a:p>
          <a:p>
            <a:pPr marL="285750" indent="-285750">
              <a:buFont typeface="Arial" panose="020B0604020202020204" pitchFamily="34" charset="0"/>
              <a:buChar char="•"/>
            </a:pPr>
            <a:r>
              <a:rPr lang="en-GB" sz="3200" dirty="0"/>
              <a:t>Some major changes can be predicted</a:t>
            </a:r>
          </a:p>
          <a:p>
            <a:pPr marL="285750" indent="-285750">
              <a:buFont typeface="Arial" panose="020B0604020202020204" pitchFamily="34" charset="0"/>
              <a:buChar char="•"/>
            </a:pPr>
            <a:r>
              <a:rPr lang="en-GB" sz="3200" dirty="0"/>
              <a:t>Others may be unpredicted </a:t>
            </a:r>
          </a:p>
          <a:p>
            <a:pPr marL="285750" indent="-285750">
              <a:buFont typeface="Arial" panose="020B0604020202020204" pitchFamily="34" charset="0"/>
              <a:buChar char="•"/>
            </a:pPr>
            <a:r>
              <a:rPr lang="en-GB" sz="3200" dirty="0"/>
              <a:t>If your life suddenly changes there is always risk that you will feel out of control and stressed</a:t>
            </a:r>
          </a:p>
          <a:p>
            <a:pPr marL="285750" indent="-285750">
              <a:buFont typeface="Arial" panose="020B0604020202020204" pitchFamily="34" charset="0"/>
              <a:buChar char="•"/>
            </a:pPr>
            <a:r>
              <a:rPr lang="en-GB" sz="3200" dirty="0"/>
              <a:t>Changes in life can also involve positive learning as well as risks of stress</a:t>
            </a:r>
          </a:p>
          <a:p>
            <a:endParaRPr lang="en-GB" dirty="0"/>
          </a:p>
        </p:txBody>
      </p:sp>
      <p:sp>
        <p:nvSpPr>
          <p:cNvPr id="8" name="Rounded Rectangle 7"/>
          <p:cNvSpPr/>
          <p:nvPr/>
        </p:nvSpPr>
        <p:spPr>
          <a:xfrm>
            <a:off x="119030" y="70643"/>
            <a:ext cx="2584137" cy="6621609"/>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r>
              <a:rPr lang="en-GB" sz="2400" b="1" u="sng" dirty="0">
                <a:solidFill>
                  <a:srgbClr val="FF0000"/>
                </a:solidFill>
              </a:rPr>
              <a:t>Recall</a:t>
            </a:r>
            <a:r>
              <a:rPr lang="en-GB" sz="2400" b="1" dirty="0"/>
              <a:t> expected and unexpected life events </a:t>
            </a:r>
          </a:p>
          <a:p>
            <a:pPr marL="285750" indent="-285750"/>
            <a:endParaRPr lang="en-GB" sz="2400" b="1" dirty="0"/>
          </a:p>
          <a:p>
            <a:pPr marL="285750" indent="-285750"/>
            <a:r>
              <a:rPr lang="en-GB" sz="2400" b="1" u="sng" dirty="0">
                <a:solidFill>
                  <a:srgbClr val="FF0000"/>
                </a:solidFill>
              </a:rPr>
              <a:t>Explain </a:t>
            </a:r>
            <a:r>
              <a:rPr lang="en-GB" sz="2400" b="1" dirty="0"/>
              <a:t>the possible influences that life events can have </a:t>
            </a:r>
            <a:endParaRPr lang="en-GB" sz="2400" dirty="0"/>
          </a:p>
          <a:p>
            <a:pPr marL="285750" indent="-285750"/>
            <a:endParaRPr lang="en-GB" sz="2400" b="1" dirty="0"/>
          </a:p>
          <a:p>
            <a:pPr marL="285750" indent="-285750"/>
            <a:r>
              <a:rPr lang="en-GB" sz="2400" b="1" u="sng" dirty="0">
                <a:solidFill>
                  <a:srgbClr val="FF0000"/>
                </a:solidFill>
              </a:rPr>
              <a:t>Analyse</a:t>
            </a:r>
            <a:r>
              <a:rPr lang="en-GB" sz="2400" b="1" dirty="0"/>
              <a:t> the effects of life events on growth and development</a:t>
            </a:r>
          </a:p>
          <a:p>
            <a:endParaRPr lang="en-GB" sz="2000" dirty="0"/>
          </a:p>
        </p:txBody>
      </p:sp>
    </p:spTree>
    <p:extLst>
      <p:ext uri="{BB962C8B-B14F-4D97-AF65-F5344CB8AC3E}">
        <p14:creationId xmlns:p14="http://schemas.microsoft.com/office/powerpoint/2010/main" val="387893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40" y="365125"/>
            <a:ext cx="8391659" cy="1325563"/>
          </a:xfrm>
        </p:spPr>
        <p:txBody>
          <a:bodyPr>
            <a:normAutofit/>
          </a:bodyPr>
          <a:lstStyle/>
          <a:p>
            <a:pPr marL="285750" indent="-285750"/>
            <a:r>
              <a:rPr lang="en-GB" b="1" u="sng" dirty="0">
                <a:solidFill>
                  <a:srgbClr val="FF0000"/>
                </a:solidFill>
              </a:rPr>
              <a:t>Explain </a:t>
            </a:r>
            <a:r>
              <a:rPr lang="en-GB" b="1" dirty="0"/>
              <a:t>the possible influences that life events can have </a:t>
            </a:r>
            <a:endParaRPr lang="en-GB" dirty="0"/>
          </a:p>
        </p:txBody>
      </p:sp>
      <p:sp>
        <p:nvSpPr>
          <p:cNvPr id="3" name="Content Placeholder 2"/>
          <p:cNvSpPr>
            <a:spLocks noGrp="1"/>
          </p:cNvSpPr>
          <p:nvPr>
            <p:ph idx="1"/>
          </p:nvPr>
        </p:nvSpPr>
        <p:spPr>
          <a:xfrm>
            <a:off x="2962139" y="1598221"/>
            <a:ext cx="8275749" cy="3493350"/>
          </a:xfrm>
        </p:spPr>
        <p:txBody>
          <a:bodyPr/>
          <a:lstStyle/>
          <a:p>
            <a:endParaRPr lang="en-GB" dirty="0"/>
          </a:p>
          <a:p>
            <a:r>
              <a:rPr lang="en-GB" dirty="0"/>
              <a:t>Write down the predicted and unpredicted events in the correct column </a:t>
            </a:r>
          </a:p>
          <a:p>
            <a:r>
              <a:rPr lang="en-GB" dirty="0"/>
              <a:t>Explain the possible influences on development due to the life event</a:t>
            </a:r>
          </a:p>
          <a:p>
            <a:r>
              <a:rPr lang="en-GB" dirty="0"/>
              <a:t>What positive learning could you gain from the event?</a:t>
            </a:r>
          </a:p>
          <a:p>
            <a:r>
              <a:rPr lang="en-GB" dirty="0"/>
              <a:t>What risk of stress could be caused? </a:t>
            </a:r>
          </a:p>
        </p:txBody>
      </p:sp>
      <p:sp>
        <p:nvSpPr>
          <p:cNvPr id="4" name="Rounded Rectangle 3"/>
          <p:cNvSpPr/>
          <p:nvPr/>
        </p:nvSpPr>
        <p:spPr>
          <a:xfrm>
            <a:off x="119030" y="70643"/>
            <a:ext cx="2584137" cy="6621609"/>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r>
              <a:rPr lang="en-GB" sz="2400" b="1" u="sng" dirty="0">
                <a:solidFill>
                  <a:srgbClr val="FF0000"/>
                </a:solidFill>
              </a:rPr>
              <a:t>Recall</a:t>
            </a:r>
            <a:r>
              <a:rPr lang="en-GB" sz="2400" b="1" dirty="0"/>
              <a:t> expected and unexpected life events </a:t>
            </a:r>
          </a:p>
          <a:p>
            <a:pPr marL="285750" indent="-285750"/>
            <a:endParaRPr lang="en-GB" sz="2400" b="1" dirty="0"/>
          </a:p>
          <a:p>
            <a:pPr marL="285750" indent="-285750"/>
            <a:r>
              <a:rPr lang="en-GB" sz="2400" b="1" u="sng" dirty="0">
                <a:solidFill>
                  <a:srgbClr val="FF0000"/>
                </a:solidFill>
              </a:rPr>
              <a:t>Explain </a:t>
            </a:r>
            <a:r>
              <a:rPr lang="en-GB" sz="2400" b="1" dirty="0"/>
              <a:t>the possible influences that life events can have </a:t>
            </a:r>
            <a:endParaRPr lang="en-GB" sz="2400" dirty="0"/>
          </a:p>
          <a:p>
            <a:pPr marL="285750" indent="-285750"/>
            <a:endParaRPr lang="en-GB" sz="2400" b="1" dirty="0"/>
          </a:p>
          <a:p>
            <a:pPr marL="285750" indent="-285750"/>
            <a:r>
              <a:rPr lang="en-GB" sz="2400" b="1" u="sng" dirty="0">
                <a:solidFill>
                  <a:srgbClr val="FF0000"/>
                </a:solidFill>
              </a:rPr>
              <a:t>Analyse</a:t>
            </a:r>
            <a:r>
              <a:rPr lang="en-GB" sz="2400" b="1" dirty="0"/>
              <a:t> the effects of life events on growth and development</a:t>
            </a:r>
          </a:p>
          <a:p>
            <a:endParaRPr lang="en-GB" sz="2000" dirty="0"/>
          </a:p>
        </p:txBody>
      </p:sp>
      <p:sp>
        <p:nvSpPr>
          <p:cNvPr id="5" name="Rectangle 4"/>
          <p:cNvSpPr/>
          <p:nvPr/>
        </p:nvSpPr>
        <p:spPr>
          <a:xfrm>
            <a:off x="10703714" y="1027906"/>
            <a:ext cx="1300168" cy="112756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20 MINS</a:t>
            </a:r>
          </a:p>
        </p:txBody>
      </p:sp>
      <p:sp>
        <p:nvSpPr>
          <p:cNvPr id="6" name="Title 1"/>
          <p:cNvSpPr txBox="1">
            <a:spLocks/>
          </p:cNvSpPr>
          <p:nvPr/>
        </p:nvSpPr>
        <p:spPr>
          <a:xfrm>
            <a:off x="2962139" y="5240356"/>
            <a:ext cx="8391659" cy="1325563"/>
          </a:xfrm>
          <a:prstGeom prst="rect">
            <a:avLst/>
          </a:prstGeom>
          <a:solidFill>
            <a:srgbClr val="FF0000"/>
          </a:solidFill>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Push yourself: </a:t>
            </a:r>
            <a:r>
              <a:rPr lang="en-GB" dirty="0"/>
              <a:t>think of an expected or unexpected life event you have been through- do you think the influence was more negative or positive for you? Explain your answer  </a:t>
            </a:r>
          </a:p>
        </p:txBody>
      </p:sp>
    </p:spTree>
    <p:extLst>
      <p:ext uri="{BB962C8B-B14F-4D97-AF65-F5344CB8AC3E}">
        <p14:creationId xmlns:p14="http://schemas.microsoft.com/office/powerpoint/2010/main" val="189700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40" y="365125"/>
            <a:ext cx="8391659" cy="1325563"/>
          </a:xfrm>
        </p:spPr>
        <p:txBody>
          <a:bodyPr>
            <a:normAutofit/>
          </a:bodyPr>
          <a:lstStyle/>
          <a:p>
            <a:pPr marL="285750" indent="-285750"/>
            <a:r>
              <a:rPr lang="en-GB" b="1" u="sng" dirty="0">
                <a:solidFill>
                  <a:srgbClr val="FF0000"/>
                </a:solidFill>
              </a:rPr>
              <a:t>Check of learning and application</a:t>
            </a:r>
            <a:endParaRPr lang="en-GB" dirty="0"/>
          </a:p>
        </p:txBody>
      </p:sp>
      <p:sp>
        <p:nvSpPr>
          <p:cNvPr id="3" name="Content Placeholder 2"/>
          <p:cNvSpPr>
            <a:spLocks noGrp="1"/>
          </p:cNvSpPr>
          <p:nvPr>
            <p:ph idx="1"/>
          </p:nvPr>
        </p:nvSpPr>
        <p:spPr>
          <a:xfrm>
            <a:off x="2962139" y="1598221"/>
            <a:ext cx="8275749" cy="3493350"/>
          </a:xfrm>
        </p:spPr>
        <p:txBody>
          <a:bodyPr>
            <a:normAutofit/>
          </a:bodyPr>
          <a:lstStyle/>
          <a:p>
            <a:endParaRPr lang="en-GB" dirty="0"/>
          </a:p>
          <a:p>
            <a:r>
              <a:rPr lang="en-GB" dirty="0"/>
              <a:t>Read the case study on Farah Hussein</a:t>
            </a:r>
          </a:p>
          <a:p>
            <a:r>
              <a:rPr lang="en-GB" dirty="0"/>
              <a:t>Identify the predicted and unpredicted life events that she has experienced.</a:t>
            </a:r>
          </a:p>
          <a:p>
            <a:r>
              <a:rPr lang="en-GB" dirty="0"/>
              <a:t>Choose 4 life events and for each explain what the potential positive effects are, and</a:t>
            </a:r>
          </a:p>
          <a:p>
            <a:r>
              <a:rPr lang="en-GB" dirty="0"/>
              <a:t>What risk of stress could be caused? </a:t>
            </a:r>
          </a:p>
        </p:txBody>
      </p:sp>
      <p:sp>
        <p:nvSpPr>
          <p:cNvPr id="4" name="Rounded Rectangle 3"/>
          <p:cNvSpPr/>
          <p:nvPr/>
        </p:nvSpPr>
        <p:spPr>
          <a:xfrm>
            <a:off x="119030" y="70643"/>
            <a:ext cx="2584137" cy="6621609"/>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r>
              <a:rPr lang="en-GB" sz="2400" b="1" u="sng" dirty="0">
                <a:solidFill>
                  <a:srgbClr val="FF0000"/>
                </a:solidFill>
              </a:rPr>
              <a:t>Recall</a:t>
            </a:r>
            <a:r>
              <a:rPr lang="en-GB" sz="2400" b="1" dirty="0"/>
              <a:t> expected and unexpected life events </a:t>
            </a:r>
          </a:p>
          <a:p>
            <a:pPr marL="285750" indent="-285750"/>
            <a:endParaRPr lang="en-GB" sz="2400" b="1" dirty="0"/>
          </a:p>
          <a:p>
            <a:pPr marL="285750" indent="-285750"/>
            <a:r>
              <a:rPr lang="en-GB" sz="2400" b="1" u="sng" dirty="0">
                <a:solidFill>
                  <a:srgbClr val="FF0000"/>
                </a:solidFill>
              </a:rPr>
              <a:t>Explain </a:t>
            </a:r>
            <a:r>
              <a:rPr lang="en-GB" sz="2400" b="1" dirty="0"/>
              <a:t>the possible influences that life events can have </a:t>
            </a:r>
            <a:endParaRPr lang="en-GB" sz="2400" dirty="0"/>
          </a:p>
          <a:p>
            <a:pPr marL="285750" indent="-285750"/>
            <a:endParaRPr lang="en-GB" sz="2400" b="1" dirty="0"/>
          </a:p>
          <a:p>
            <a:pPr marL="285750" indent="-285750"/>
            <a:r>
              <a:rPr lang="en-GB" sz="2400" b="1" u="sng" dirty="0">
                <a:solidFill>
                  <a:srgbClr val="FF0000"/>
                </a:solidFill>
              </a:rPr>
              <a:t>Analyse</a:t>
            </a:r>
            <a:r>
              <a:rPr lang="en-GB" sz="2400" b="1" dirty="0"/>
              <a:t> the effects of life events on growth and development</a:t>
            </a:r>
          </a:p>
          <a:p>
            <a:endParaRPr lang="en-GB" sz="2000" dirty="0"/>
          </a:p>
        </p:txBody>
      </p:sp>
      <p:sp>
        <p:nvSpPr>
          <p:cNvPr id="5" name="Rectangle 4"/>
          <p:cNvSpPr/>
          <p:nvPr/>
        </p:nvSpPr>
        <p:spPr>
          <a:xfrm>
            <a:off x="10703714" y="781666"/>
            <a:ext cx="1300168" cy="191729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Finish for homework and feedback tomorrow</a:t>
            </a:r>
          </a:p>
        </p:txBody>
      </p:sp>
      <p:sp>
        <p:nvSpPr>
          <p:cNvPr id="6" name="Title 1"/>
          <p:cNvSpPr txBox="1">
            <a:spLocks/>
          </p:cNvSpPr>
          <p:nvPr/>
        </p:nvSpPr>
        <p:spPr>
          <a:xfrm>
            <a:off x="2962139" y="5240356"/>
            <a:ext cx="8391659" cy="1325563"/>
          </a:xfrm>
          <a:prstGeom prst="rect">
            <a:avLst/>
          </a:prstGeom>
          <a:solidFill>
            <a:srgbClr val="FF0000"/>
          </a:solidFill>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Push yourself: </a:t>
            </a:r>
            <a:r>
              <a:rPr lang="en-GB" dirty="0"/>
              <a:t>think of an expected or unexpected life event you have been through- do you think the influence was more negative or positive for you? Explain your answer  </a:t>
            </a:r>
          </a:p>
        </p:txBody>
      </p:sp>
    </p:spTree>
    <p:extLst>
      <p:ext uri="{BB962C8B-B14F-4D97-AF65-F5344CB8AC3E}">
        <p14:creationId xmlns:p14="http://schemas.microsoft.com/office/powerpoint/2010/main" val="499996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0624" y="365125"/>
            <a:ext cx="8443175" cy="1325563"/>
          </a:xfrm>
        </p:spPr>
        <p:txBody>
          <a:bodyPr>
            <a:normAutofit fontScale="90000"/>
          </a:bodyPr>
          <a:lstStyle/>
          <a:p>
            <a:r>
              <a:rPr lang="en-GB" b="1" u="sng" dirty="0">
                <a:solidFill>
                  <a:srgbClr val="FF0000"/>
                </a:solidFill>
              </a:rPr>
              <a:t>Analyse</a:t>
            </a:r>
            <a:r>
              <a:rPr lang="en-GB" b="1" dirty="0"/>
              <a:t> the effects of life events on growth and development</a:t>
            </a:r>
            <a:br>
              <a:rPr lang="en-GB" b="1" dirty="0"/>
            </a:br>
            <a:endParaRPr lang="en-GB" dirty="0"/>
          </a:p>
        </p:txBody>
      </p:sp>
      <p:sp>
        <p:nvSpPr>
          <p:cNvPr id="3" name="Content Placeholder 2"/>
          <p:cNvSpPr>
            <a:spLocks noGrp="1"/>
          </p:cNvSpPr>
          <p:nvPr>
            <p:ph idx="1"/>
          </p:nvPr>
        </p:nvSpPr>
        <p:spPr>
          <a:xfrm>
            <a:off x="3090929" y="1690688"/>
            <a:ext cx="8680361" cy="5001564"/>
          </a:xfrm>
        </p:spPr>
        <p:txBody>
          <a:bodyPr>
            <a:normAutofit fontScale="92500" lnSpcReduction="20000"/>
          </a:bodyPr>
          <a:lstStyle/>
          <a:p>
            <a:r>
              <a:rPr lang="en-GB" dirty="0"/>
              <a:t>The interrelationship between factors = life events </a:t>
            </a:r>
          </a:p>
          <a:p>
            <a:r>
              <a:rPr lang="en-GB" dirty="0"/>
              <a:t>Leonie </a:t>
            </a:r>
            <a:r>
              <a:rPr lang="en-GB" dirty="0" err="1"/>
              <a:t>Sugarman</a:t>
            </a:r>
            <a:r>
              <a:rPr lang="en-GB" dirty="0"/>
              <a:t> (1986)  discusses the theory of reciprocal influence</a:t>
            </a:r>
          </a:p>
          <a:p>
            <a:r>
              <a:rPr lang="en-GB" dirty="0"/>
              <a:t>This means ‘give and take’ – ‘goes both ways’</a:t>
            </a:r>
          </a:p>
          <a:p>
            <a:r>
              <a:rPr lang="en-GB" dirty="0"/>
              <a:t>Biology and environment impact on us but we can influence our biology and environment around us </a:t>
            </a:r>
          </a:p>
          <a:p>
            <a:r>
              <a:rPr lang="en-GB" dirty="0"/>
              <a:t>We respond to the environment we find ourselves in </a:t>
            </a:r>
          </a:p>
          <a:p>
            <a:r>
              <a:rPr lang="en-GB" dirty="0"/>
              <a:t>Interactive process or a ‘vicious cycle’</a:t>
            </a:r>
          </a:p>
          <a:p>
            <a:r>
              <a:rPr lang="en-GB" dirty="0"/>
              <a:t>If you are going to make sense of someone's life you need to be able to understand how factors interact with each other and that the choices they make can also interact with life factors.</a:t>
            </a:r>
          </a:p>
          <a:p>
            <a:r>
              <a:rPr lang="en-GB" dirty="0"/>
              <a:t>You can influence your environment- and your own biology </a:t>
            </a:r>
          </a:p>
        </p:txBody>
      </p:sp>
      <p:sp>
        <p:nvSpPr>
          <p:cNvPr id="4" name="Rounded Rectangle 3"/>
          <p:cNvSpPr/>
          <p:nvPr/>
        </p:nvSpPr>
        <p:spPr>
          <a:xfrm>
            <a:off x="119030" y="70643"/>
            <a:ext cx="2584137" cy="6621609"/>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r>
              <a:rPr lang="en-GB" sz="2400" b="1" u="sng" dirty="0">
                <a:solidFill>
                  <a:srgbClr val="FF0000"/>
                </a:solidFill>
              </a:rPr>
              <a:t>Recall</a:t>
            </a:r>
            <a:r>
              <a:rPr lang="en-GB" sz="2400" b="1" dirty="0"/>
              <a:t> expected and unexpected life events </a:t>
            </a:r>
          </a:p>
          <a:p>
            <a:pPr marL="285750" indent="-285750"/>
            <a:endParaRPr lang="en-GB" sz="2400" b="1" dirty="0"/>
          </a:p>
          <a:p>
            <a:pPr marL="285750" indent="-285750"/>
            <a:r>
              <a:rPr lang="en-GB" sz="2400" b="1" u="sng" dirty="0">
                <a:solidFill>
                  <a:srgbClr val="FF0000"/>
                </a:solidFill>
              </a:rPr>
              <a:t>Explain </a:t>
            </a:r>
            <a:r>
              <a:rPr lang="en-GB" sz="2400" b="1" dirty="0"/>
              <a:t>the possible influences that life events can have </a:t>
            </a:r>
            <a:endParaRPr lang="en-GB" sz="2400" dirty="0"/>
          </a:p>
          <a:p>
            <a:pPr marL="285750" indent="-285750"/>
            <a:endParaRPr lang="en-GB" sz="2400" b="1" dirty="0"/>
          </a:p>
          <a:p>
            <a:pPr marL="285750" indent="-285750"/>
            <a:r>
              <a:rPr lang="en-GB" sz="2400" b="1" u="sng" dirty="0">
                <a:solidFill>
                  <a:srgbClr val="FF0000"/>
                </a:solidFill>
              </a:rPr>
              <a:t>Analyse</a:t>
            </a:r>
            <a:r>
              <a:rPr lang="en-GB" sz="2400" b="1" dirty="0"/>
              <a:t> the effects of life events on growth and development</a:t>
            </a:r>
          </a:p>
          <a:p>
            <a:endParaRPr lang="en-GB" sz="2000" dirty="0"/>
          </a:p>
        </p:txBody>
      </p:sp>
    </p:spTree>
    <p:extLst>
      <p:ext uri="{BB962C8B-B14F-4D97-AF65-F5344CB8AC3E}">
        <p14:creationId xmlns:p14="http://schemas.microsoft.com/office/powerpoint/2010/main" val="3681481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6383" y="236337"/>
            <a:ext cx="8546206" cy="1325563"/>
          </a:xfrm>
        </p:spPr>
        <p:txBody>
          <a:bodyPr>
            <a:normAutofit/>
          </a:bodyPr>
          <a:lstStyle/>
          <a:p>
            <a:r>
              <a:rPr lang="en-GB" b="1" u="sng" dirty="0">
                <a:solidFill>
                  <a:srgbClr val="FF0000"/>
                </a:solidFill>
              </a:rPr>
              <a:t>Analyse</a:t>
            </a:r>
            <a:r>
              <a:rPr lang="en-GB" b="1" dirty="0"/>
              <a:t> the effects of life events on growth and development</a:t>
            </a:r>
            <a:endParaRPr lang="en-GB" dirty="0"/>
          </a:p>
        </p:txBody>
      </p:sp>
      <p:sp>
        <p:nvSpPr>
          <p:cNvPr id="3" name="Content Placeholder 2"/>
          <p:cNvSpPr>
            <a:spLocks noGrp="1"/>
          </p:cNvSpPr>
          <p:nvPr>
            <p:ph idx="1"/>
          </p:nvPr>
        </p:nvSpPr>
        <p:spPr>
          <a:xfrm>
            <a:off x="3013657" y="1854558"/>
            <a:ext cx="8340143" cy="4013312"/>
          </a:xfrm>
        </p:spPr>
        <p:txBody>
          <a:bodyPr>
            <a:normAutofit lnSpcReduction="10000"/>
          </a:bodyPr>
          <a:lstStyle/>
          <a:p>
            <a:r>
              <a:rPr lang="en-GB" dirty="0"/>
              <a:t>Choose 2 predicted and 2 unpredicted events that your celebrity has been through </a:t>
            </a:r>
          </a:p>
          <a:p>
            <a:r>
              <a:rPr lang="en-GB" dirty="0"/>
              <a:t>Explain how these events have influenced your celebrity </a:t>
            </a:r>
          </a:p>
          <a:p>
            <a:r>
              <a:rPr lang="en-GB" dirty="0"/>
              <a:t>PHYSICALLY- INTELLECTUALLY-EMOTIONALLY-SOCIALLY</a:t>
            </a:r>
          </a:p>
          <a:p>
            <a:r>
              <a:rPr lang="en-GB" dirty="0"/>
              <a:t>Both POSITIVE and NEGATIVE way </a:t>
            </a:r>
          </a:p>
          <a:p>
            <a:r>
              <a:rPr lang="en-GB" dirty="0"/>
              <a:t>What could be the short term/long term effects?</a:t>
            </a:r>
          </a:p>
          <a:p>
            <a:r>
              <a:rPr lang="en-GB" dirty="0"/>
              <a:t>How can these influence your celebrities life and choices? </a:t>
            </a:r>
          </a:p>
        </p:txBody>
      </p:sp>
      <p:sp>
        <p:nvSpPr>
          <p:cNvPr id="4" name="Rounded Rectangle 3"/>
          <p:cNvSpPr/>
          <p:nvPr/>
        </p:nvSpPr>
        <p:spPr>
          <a:xfrm>
            <a:off x="119030" y="70643"/>
            <a:ext cx="2584137" cy="6621609"/>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r>
              <a:rPr lang="en-GB" sz="2400" b="1" u="sng" dirty="0">
                <a:solidFill>
                  <a:srgbClr val="FF0000"/>
                </a:solidFill>
              </a:rPr>
              <a:t>Recall</a:t>
            </a:r>
            <a:r>
              <a:rPr lang="en-GB" sz="2400" b="1" dirty="0"/>
              <a:t> expected and unexpected life events </a:t>
            </a:r>
          </a:p>
          <a:p>
            <a:pPr marL="285750" indent="-285750"/>
            <a:endParaRPr lang="en-GB" sz="2400" b="1" dirty="0"/>
          </a:p>
          <a:p>
            <a:pPr marL="285750" indent="-285750"/>
            <a:r>
              <a:rPr lang="en-GB" sz="2400" b="1" u="sng" dirty="0">
                <a:solidFill>
                  <a:srgbClr val="FF0000"/>
                </a:solidFill>
              </a:rPr>
              <a:t>Explain </a:t>
            </a:r>
            <a:r>
              <a:rPr lang="en-GB" sz="2400" b="1" dirty="0"/>
              <a:t>the possible influences that life events can have </a:t>
            </a:r>
            <a:endParaRPr lang="en-GB" sz="2400" dirty="0"/>
          </a:p>
          <a:p>
            <a:pPr marL="285750" indent="-285750"/>
            <a:endParaRPr lang="en-GB" sz="2400" b="1" dirty="0"/>
          </a:p>
          <a:p>
            <a:pPr marL="285750" indent="-285750"/>
            <a:r>
              <a:rPr lang="en-GB" sz="2400" b="1" u="sng" dirty="0">
                <a:solidFill>
                  <a:srgbClr val="FF0000"/>
                </a:solidFill>
              </a:rPr>
              <a:t>Analyse</a:t>
            </a:r>
            <a:r>
              <a:rPr lang="en-GB" sz="2400" b="1" dirty="0"/>
              <a:t> the effects of life events on growth and development</a:t>
            </a:r>
          </a:p>
          <a:p>
            <a:endParaRPr lang="en-GB" sz="2000" dirty="0"/>
          </a:p>
        </p:txBody>
      </p:sp>
      <p:sp>
        <p:nvSpPr>
          <p:cNvPr id="5" name="Title 1"/>
          <p:cNvSpPr txBox="1">
            <a:spLocks/>
          </p:cNvSpPr>
          <p:nvPr/>
        </p:nvSpPr>
        <p:spPr>
          <a:xfrm>
            <a:off x="3013657" y="5805916"/>
            <a:ext cx="8391659" cy="860579"/>
          </a:xfrm>
          <a:prstGeom prst="rect">
            <a:avLst/>
          </a:prstGeom>
          <a:solidFill>
            <a:srgbClr val="FF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t>Push yourself: which area of development do you think has been effected the most and why?</a:t>
            </a:r>
            <a:r>
              <a:rPr lang="en-GB" sz="2800" dirty="0"/>
              <a:t> </a:t>
            </a:r>
          </a:p>
        </p:txBody>
      </p:sp>
      <p:sp>
        <p:nvSpPr>
          <p:cNvPr id="6" name="Rectangle 5"/>
          <p:cNvSpPr/>
          <p:nvPr/>
        </p:nvSpPr>
        <p:spPr>
          <a:xfrm>
            <a:off x="10729474" y="998115"/>
            <a:ext cx="1300168" cy="112756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20 MINS</a:t>
            </a:r>
          </a:p>
        </p:txBody>
      </p:sp>
    </p:spTree>
    <p:extLst>
      <p:ext uri="{BB962C8B-B14F-4D97-AF65-F5344CB8AC3E}">
        <p14:creationId xmlns:p14="http://schemas.microsoft.com/office/powerpoint/2010/main" val="214135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872</Words>
  <Application>Microsoft Office PowerPoint</Application>
  <PresentationFormat>Widescreen</PresentationFormat>
  <Paragraphs>120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Learning Objectives </vt:lpstr>
      <vt:lpstr>PowerPoint Presentation</vt:lpstr>
      <vt:lpstr>Identify expected and unexpected life events</vt:lpstr>
      <vt:lpstr>TRUE OR FALSE Learning Check</vt:lpstr>
      <vt:lpstr>Life events</vt:lpstr>
      <vt:lpstr>Explain the possible influences that life events can have </vt:lpstr>
      <vt:lpstr>Check of learning and application</vt:lpstr>
      <vt:lpstr>Analyse the effects of life events on growth and development </vt:lpstr>
      <vt:lpstr>Analyse the effects of life events on growth and development</vt:lpstr>
      <vt:lpstr>Plenary Quiz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What life events have I been through so far? </dc:title>
  <dc:creator>Ceyda Huseyin-Ali (HAGR)</dc:creator>
  <cp:lastModifiedBy>Tracey Coster</cp:lastModifiedBy>
  <cp:revision>34</cp:revision>
  <dcterms:created xsi:type="dcterms:W3CDTF">2015-05-14T10:33:09Z</dcterms:created>
  <dcterms:modified xsi:type="dcterms:W3CDTF">2019-03-06T12:42:16Z</dcterms:modified>
</cp:coreProperties>
</file>