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87" r:id="rId5"/>
    <p:sldId id="288" r:id="rId6"/>
    <p:sldId id="264" r:id="rId7"/>
    <p:sldId id="259" r:id="rId8"/>
    <p:sldId id="265" r:id="rId9"/>
    <p:sldId id="266" r:id="rId10"/>
    <p:sldId id="285" r:id="rId11"/>
    <p:sldId id="278" r:id="rId12"/>
    <p:sldId id="279" r:id="rId13"/>
    <p:sldId id="280" r:id="rId14"/>
    <p:sldId id="281" r:id="rId15"/>
    <p:sldId id="262" r:id="rId16"/>
    <p:sldId id="289" r:id="rId17"/>
    <p:sldId id="290" r:id="rId18"/>
    <p:sldId id="291" r:id="rId19"/>
    <p:sldId id="263" r:id="rId20"/>
    <p:sldId id="268" r:id="rId21"/>
    <p:sldId id="275" r:id="rId22"/>
    <p:sldId id="276" r:id="rId23"/>
    <p:sldId id="277" r:id="rId24"/>
    <p:sldId id="260" r:id="rId25"/>
    <p:sldId id="284" r:id="rId26"/>
    <p:sldId id="272" r:id="rId27"/>
    <p:sldId id="273" r:id="rId28"/>
    <p:sldId id="274" r:id="rId29"/>
    <p:sldId id="283"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18" autoAdjust="0"/>
    <p:restoredTop sz="94660"/>
  </p:normalViewPr>
  <p:slideViewPr>
    <p:cSldViewPr snapToGrid="0">
      <p:cViewPr varScale="1">
        <p:scale>
          <a:sx n="90" d="100"/>
          <a:sy n="90" d="100"/>
        </p:scale>
        <p:origin x="28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iagrams/_rels/data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gif"/></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iagrams/_rels/drawing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gif"/></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9ECB2-51CC-4445-A019-76C472802F82}" type="doc">
      <dgm:prSet loTypeId="urn:microsoft.com/office/officeart/2005/8/layout/venn1" loCatId="relationship" qsTypeId="urn:microsoft.com/office/officeart/2005/8/quickstyle/simple1" qsCatId="simple" csTypeId="urn:microsoft.com/office/officeart/2005/8/colors/colorful4" csCatId="colorful" phldr="1"/>
      <dgm:spPr/>
    </dgm:pt>
    <dgm:pt modelId="{67B7F987-216A-4B6E-ADAB-F6F517D7779B}">
      <dgm:prSet phldrT="[Text]" custT="1"/>
      <dgm:spPr/>
      <dgm:t>
        <a:bodyPr/>
        <a:lstStyle/>
        <a:p>
          <a:r>
            <a:rPr lang="en-GB" sz="2000" b="1" dirty="0">
              <a:latin typeface="Comic Sans MS" panose="030F0702030302020204" pitchFamily="66" charset="0"/>
            </a:rPr>
            <a:t>Environmental</a:t>
          </a:r>
        </a:p>
      </dgm:t>
    </dgm:pt>
    <dgm:pt modelId="{597D6DD2-0106-4CCD-ABFC-86F0F8F3E4B7}" type="parTrans" cxnId="{342221B3-F79F-4DEC-806B-038EF4407C15}">
      <dgm:prSet/>
      <dgm:spPr/>
      <dgm:t>
        <a:bodyPr/>
        <a:lstStyle/>
        <a:p>
          <a:endParaRPr lang="en-GB"/>
        </a:p>
      </dgm:t>
    </dgm:pt>
    <dgm:pt modelId="{EE30AF95-A326-47C9-B2D0-9308DD725FFD}" type="sibTrans" cxnId="{342221B3-F79F-4DEC-806B-038EF4407C15}">
      <dgm:prSet/>
      <dgm:spPr/>
      <dgm:t>
        <a:bodyPr/>
        <a:lstStyle/>
        <a:p>
          <a:endParaRPr lang="en-GB"/>
        </a:p>
      </dgm:t>
    </dgm:pt>
    <dgm:pt modelId="{B46EF475-81CE-41FC-B5B3-F9E191E12A29}">
      <dgm:prSet phldrT="[Text]" custT="1"/>
      <dgm:spPr/>
      <dgm:t>
        <a:bodyPr/>
        <a:lstStyle/>
        <a:p>
          <a:r>
            <a:rPr lang="en-GB" sz="2000" b="1" dirty="0">
              <a:latin typeface="Comic Sans MS" panose="030F0702030302020204" pitchFamily="66" charset="0"/>
            </a:rPr>
            <a:t>Societal factors</a:t>
          </a:r>
        </a:p>
      </dgm:t>
    </dgm:pt>
    <dgm:pt modelId="{1C3D0DBE-07C5-47A5-AD2D-8992E9C3DFB4}" type="parTrans" cxnId="{96EE805C-DA0F-4BEC-8620-E3A748995488}">
      <dgm:prSet/>
      <dgm:spPr/>
      <dgm:t>
        <a:bodyPr/>
        <a:lstStyle/>
        <a:p>
          <a:endParaRPr lang="en-GB"/>
        </a:p>
      </dgm:t>
    </dgm:pt>
    <dgm:pt modelId="{75A4E1C3-169F-49C4-A221-8156FC60647D}" type="sibTrans" cxnId="{96EE805C-DA0F-4BEC-8620-E3A748995488}">
      <dgm:prSet/>
      <dgm:spPr/>
      <dgm:t>
        <a:bodyPr/>
        <a:lstStyle/>
        <a:p>
          <a:endParaRPr lang="en-GB"/>
        </a:p>
      </dgm:t>
    </dgm:pt>
    <dgm:pt modelId="{9CE7488E-6D00-4DE2-A2D7-1F9CD6E871D2}">
      <dgm:prSet phldrT="[Text]"/>
      <dgm:spPr/>
      <dgm:t>
        <a:bodyPr/>
        <a:lstStyle/>
        <a:p>
          <a:r>
            <a:rPr lang="en-GB" b="1" dirty="0">
              <a:latin typeface="Comic Sans MS" panose="030F0702030302020204" pitchFamily="66" charset="0"/>
            </a:rPr>
            <a:t>Socioeconomic Factors</a:t>
          </a:r>
        </a:p>
      </dgm:t>
    </dgm:pt>
    <dgm:pt modelId="{5992553F-E208-449C-83EC-2A4D2CD603F4}" type="parTrans" cxnId="{42419C98-EC4E-4366-A823-0FD7194944C8}">
      <dgm:prSet/>
      <dgm:spPr/>
      <dgm:t>
        <a:bodyPr/>
        <a:lstStyle/>
        <a:p>
          <a:endParaRPr lang="en-GB"/>
        </a:p>
      </dgm:t>
    </dgm:pt>
    <dgm:pt modelId="{12BBEC8A-9D8C-471E-9968-457214E8D18F}" type="sibTrans" cxnId="{42419C98-EC4E-4366-A823-0FD7194944C8}">
      <dgm:prSet/>
      <dgm:spPr/>
      <dgm:t>
        <a:bodyPr/>
        <a:lstStyle/>
        <a:p>
          <a:endParaRPr lang="en-GB"/>
        </a:p>
      </dgm:t>
    </dgm:pt>
    <dgm:pt modelId="{3E33B49A-34E8-4125-9CD3-DF17F603742B}">
      <dgm:prSet/>
      <dgm:spPr/>
      <dgm:t>
        <a:bodyPr/>
        <a:lstStyle/>
        <a:p>
          <a:endParaRPr lang="en-GB"/>
        </a:p>
      </dgm:t>
    </dgm:pt>
    <dgm:pt modelId="{666CDCB0-BA95-45C6-8D81-96DD5C66927E}" type="parTrans" cxnId="{E01A3309-69BA-4B0D-A6CF-4F449A09B128}">
      <dgm:prSet/>
      <dgm:spPr/>
      <dgm:t>
        <a:bodyPr/>
        <a:lstStyle/>
        <a:p>
          <a:endParaRPr lang="en-GB"/>
        </a:p>
      </dgm:t>
    </dgm:pt>
    <dgm:pt modelId="{B47EEA05-B358-446A-AB32-6E0A91F0A13A}" type="sibTrans" cxnId="{E01A3309-69BA-4B0D-A6CF-4F449A09B128}">
      <dgm:prSet/>
      <dgm:spPr/>
      <dgm:t>
        <a:bodyPr/>
        <a:lstStyle/>
        <a:p>
          <a:endParaRPr lang="en-GB"/>
        </a:p>
      </dgm:t>
    </dgm:pt>
    <dgm:pt modelId="{4EC0E730-79B8-47D0-99A3-DFBFE0A5508C}" type="pres">
      <dgm:prSet presAssocID="{3379ECB2-51CC-4445-A019-76C472802F82}" presName="compositeShape" presStyleCnt="0">
        <dgm:presLayoutVars>
          <dgm:chMax val="7"/>
          <dgm:dir/>
          <dgm:resizeHandles val="exact"/>
        </dgm:presLayoutVars>
      </dgm:prSet>
      <dgm:spPr/>
    </dgm:pt>
    <dgm:pt modelId="{1BC836AC-89E0-4B69-B88F-52EADF7F1711}" type="pres">
      <dgm:prSet presAssocID="{67B7F987-216A-4B6E-ADAB-F6F517D7779B}" presName="circ1" presStyleLbl="vennNode1" presStyleIdx="0" presStyleCnt="4"/>
      <dgm:spPr/>
    </dgm:pt>
    <dgm:pt modelId="{A40252CA-77E5-4798-A8BF-AD3F81F65F46}" type="pres">
      <dgm:prSet presAssocID="{67B7F987-216A-4B6E-ADAB-F6F517D7779B}" presName="circ1Tx" presStyleLbl="revTx" presStyleIdx="0" presStyleCnt="0">
        <dgm:presLayoutVars>
          <dgm:chMax val="0"/>
          <dgm:chPref val="0"/>
          <dgm:bulletEnabled val="1"/>
        </dgm:presLayoutVars>
      </dgm:prSet>
      <dgm:spPr/>
    </dgm:pt>
    <dgm:pt modelId="{EF7D8E18-53A0-44AC-B223-4E15A7F1837B}" type="pres">
      <dgm:prSet presAssocID="{B46EF475-81CE-41FC-B5B3-F9E191E12A29}" presName="circ2" presStyleLbl="vennNode1" presStyleIdx="1" presStyleCnt="4" custScaleX="127070" custLinFactNeighborX="641" custLinFactNeighborY="847"/>
      <dgm:spPr/>
    </dgm:pt>
    <dgm:pt modelId="{FEB5BB32-0553-404A-A0BF-223D96EA3D26}" type="pres">
      <dgm:prSet presAssocID="{B46EF475-81CE-41FC-B5B3-F9E191E12A29}" presName="circ2Tx" presStyleLbl="revTx" presStyleIdx="0" presStyleCnt="0">
        <dgm:presLayoutVars>
          <dgm:chMax val="0"/>
          <dgm:chPref val="0"/>
          <dgm:bulletEnabled val="1"/>
        </dgm:presLayoutVars>
      </dgm:prSet>
      <dgm:spPr/>
    </dgm:pt>
    <dgm:pt modelId="{65921219-019C-4976-9970-0C5D9C925FED}" type="pres">
      <dgm:prSet presAssocID="{9CE7488E-6D00-4DE2-A2D7-1F9CD6E871D2}" presName="circ3" presStyleLbl="vennNode1" presStyleIdx="2" presStyleCnt="4"/>
      <dgm:spPr/>
    </dgm:pt>
    <dgm:pt modelId="{731F6618-5B05-4297-9372-B27F45970442}" type="pres">
      <dgm:prSet presAssocID="{9CE7488E-6D00-4DE2-A2D7-1F9CD6E871D2}" presName="circ3Tx" presStyleLbl="revTx" presStyleIdx="0" presStyleCnt="0">
        <dgm:presLayoutVars>
          <dgm:chMax val="0"/>
          <dgm:chPref val="0"/>
          <dgm:bulletEnabled val="1"/>
        </dgm:presLayoutVars>
      </dgm:prSet>
      <dgm:spPr/>
    </dgm:pt>
    <dgm:pt modelId="{801AFF53-8AB8-4A6C-9830-1194C21CDBC1}" type="pres">
      <dgm:prSet presAssocID="{3E33B49A-34E8-4125-9CD3-DF17F603742B}" presName="circ4" presStyleLbl="vennNode1" presStyleIdx="3" presStyleCnt="4" custScaleX="123797"/>
      <dgm:spPr/>
    </dgm:pt>
    <dgm:pt modelId="{E59069D3-DDF3-41DB-B7D1-480C90672FCE}" type="pres">
      <dgm:prSet presAssocID="{3E33B49A-34E8-4125-9CD3-DF17F603742B}" presName="circ4Tx" presStyleLbl="revTx" presStyleIdx="0" presStyleCnt="0">
        <dgm:presLayoutVars>
          <dgm:chMax val="0"/>
          <dgm:chPref val="0"/>
          <dgm:bulletEnabled val="1"/>
        </dgm:presLayoutVars>
      </dgm:prSet>
      <dgm:spPr/>
    </dgm:pt>
  </dgm:ptLst>
  <dgm:cxnLst>
    <dgm:cxn modelId="{3AF3A406-2472-4EFE-AF9B-C872113A2183}" type="presOf" srcId="{9CE7488E-6D00-4DE2-A2D7-1F9CD6E871D2}" destId="{731F6618-5B05-4297-9372-B27F45970442}" srcOrd="1" destOrd="0" presId="urn:microsoft.com/office/officeart/2005/8/layout/venn1"/>
    <dgm:cxn modelId="{E01A3309-69BA-4B0D-A6CF-4F449A09B128}" srcId="{3379ECB2-51CC-4445-A019-76C472802F82}" destId="{3E33B49A-34E8-4125-9CD3-DF17F603742B}" srcOrd="3" destOrd="0" parTransId="{666CDCB0-BA95-45C6-8D81-96DD5C66927E}" sibTransId="{B47EEA05-B358-446A-AB32-6E0A91F0A13A}"/>
    <dgm:cxn modelId="{92AD3139-6419-4A7B-A8C7-9BC1FC9BF935}" type="presOf" srcId="{9CE7488E-6D00-4DE2-A2D7-1F9CD6E871D2}" destId="{65921219-019C-4976-9970-0C5D9C925FED}" srcOrd="0" destOrd="0" presId="urn:microsoft.com/office/officeart/2005/8/layout/venn1"/>
    <dgm:cxn modelId="{96EE805C-DA0F-4BEC-8620-E3A748995488}" srcId="{3379ECB2-51CC-4445-A019-76C472802F82}" destId="{B46EF475-81CE-41FC-B5B3-F9E191E12A29}" srcOrd="1" destOrd="0" parTransId="{1C3D0DBE-07C5-47A5-AD2D-8992E9C3DFB4}" sibTransId="{75A4E1C3-169F-49C4-A221-8156FC60647D}"/>
    <dgm:cxn modelId="{D00F1B5D-038C-438B-A735-05F3BC50FACD}" type="presOf" srcId="{67B7F987-216A-4B6E-ADAB-F6F517D7779B}" destId="{1BC836AC-89E0-4B69-B88F-52EADF7F1711}" srcOrd="0" destOrd="0" presId="urn:microsoft.com/office/officeart/2005/8/layout/venn1"/>
    <dgm:cxn modelId="{95985F49-8BA9-496D-BAB0-D57665BA6264}" type="presOf" srcId="{3E33B49A-34E8-4125-9CD3-DF17F603742B}" destId="{E59069D3-DDF3-41DB-B7D1-480C90672FCE}" srcOrd="1" destOrd="0" presId="urn:microsoft.com/office/officeart/2005/8/layout/venn1"/>
    <dgm:cxn modelId="{D62A6B92-6288-4B32-8AD4-65C8FE4ECCAA}" type="presOf" srcId="{B46EF475-81CE-41FC-B5B3-F9E191E12A29}" destId="{FEB5BB32-0553-404A-A0BF-223D96EA3D26}" srcOrd="1" destOrd="0" presId="urn:microsoft.com/office/officeart/2005/8/layout/venn1"/>
    <dgm:cxn modelId="{42419C98-EC4E-4366-A823-0FD7194944C8}" srcId="{3379ECB2-51CC-4445-A019-76C472802F82}" destId="{9CE7488E-6D00-4DE2-A2D7-1F9CD6E871D2}" srcOrd="2" destOrd="0" parTransId="{5992553F-E208-449C-83EC-2A4D2CD603F4}" sibTransId="{12BBEC8A-9D8C-471E-9968-457214E8D18F}"/>
    <dgm:cxn modelId="{15DC2DA8-BDFD-43DF-A296-9ED0D30171A0}" type="presOf" srcId="{3379ECB2-51CC-4445-A019-76C472802F82}" destId="{4EC0E730-79B8-47D0-99A3-DFBFE0A5508C}" srcOrd="0" destOrd="0" presId="urn:microsoft.com/office/officeart/2005/8/layout/venn1"/>
    <dgm:cxn modelId="{342221B3-F79F-4DEC-806B-038EF4407C15}" srcId="{3379ECB2-51CC-4445-A019-76C472802F82}" destId="{67B7F987-216A-4B6E-ADAB-F6F517D7779B}" srcOrd="0" destOrd="0" parTransId="{597D6DD2-0106-4CCD-ABFC-86F0F8F3E4B7}" sibTransId="{EE30AF95-A326-47C9-B2D0-9308DD725FFD}"/>
    <dgm:cxn modelId="{C5789FBD-2699-4633-81E4-A482E9F7D3C5}" type="presOf" srcId="{3E33B49A-34E8-4125-9CD3-DF17F603742B}" destId="{801AFF53-8AB8-4A6C-9830-1194C21CDBC1}" srcOrd="0" destOrd="0" presId="urn:microsoft.com/office/officeart/2005/8/layout/venn1"/>
    <dgm:cxn modelId="{2D5F65D5-3474-4F39-AB71-7B199F1882ED}" type="presOf" srcId="{B46EF475-81CE-41FC-B5B3-F9E191E12A29}" destId="{EF7D8E18-53A0-44AC-B223-4E15A7F1837B}" srcOrd="0" destOrd="0" presId="urn:microsoft.com/office/officeart/2005/8/layout/venn1"/>
    <dgm:cxn modelId="{A66DEDE0-DA0D-4713-88ED-9482D4355A48}" type="presOf" srcId="{67B7F987-216A-4B6E-ADAB-F6F517D7779B}" destId="{A40252CA-77E5-4798-A8BF-AD3F81F65F46}" srcOrd="1" destOrd="0" presId="urn:microsoft.com/office/officeart/2005/8/layout/venn1"/>
    <dgm:cxn modelId="{AD99F421-E977-44D6-86DE-C42BD47F62F7}" type="presParOf" srcId="{4EC0E730-79B8-47D0-99A3-DFBFE0A5508C}" destId="{1BC836AC-89E0-4B69-B88F-52EADF7F1711}" srcOrd="0" destOrd="0" presId="urn:microsoft.com/office/officeart/2005/8/layout/venn1"/>
    <dgm:cxn modelId="{37FA7FB1-1370-4110-95B3-F4254E0D3451}" type="presParOf" srcId="{4EC0E730-79B8-47D0-99A3-DFBFE0A5508C}" destId="{A40252CA-77E5-4798-A8BF-AD3F81F65F46}" srcOrd="1" destOrd="0" presId="urn:microsoft.com/office/officeart/2005/8/layout/venn1"/>
    <dgm:cxn modelId="{6FEBFED7-0C8C-4FD0-8DF0-CEAAEF4A4666}" type="presParOf" srcId="{4EC0E730-79B8-47D0-99A3-DFBFE0A5508C}" destId="{EF7D8E18-53A0-44AC-B223-4E15A7F1837B}" srcOrd="2" destOrd="0" presId="urn:microsoft.com/office/officeart/2005/8/layout/venn1"/>
    <dgm:cxn modelId="{DC02FEAB-87C4-49CE-AEA3-ABC765D1BF5C}" type="presParOf" srcId="{4EC0E730-79B8-47D0-99A3-DFBFE0A5508C}" destId="{FEB5BB32-0553-404A-A0BF-223D96EA3D26}" srcOrd="3" destOrd="0" presId="urn:microsoft.com/office/officeart/2005/8/layout/venn1"/>
    <dgm:cxn modelId="{E76FE46E-29D4-4703-B406-99DA1F6CB290}" type="presParOf" srcId="{4EC0E730-79B8-47D0-99A3-DFBFE0A5508C}" destId="{65921219-019C-4976-9970-0C5D9C925FED}" srcOrd="4" destOrd="0" presId="urn:microsoft.com/office/officeart/2005/8/layout/venn1"/>
    <dgm:cxn modelId="{D3EEE1C1-DD0C-4445-9098-BA0E3924D87A}" type="presParOf" srcId="{4EC0E730-79B8-47D0-99A3-DFBFE0A5508C}" destId="{731F6618-5B05-4297-9372-B27F45970442}" srcOrd="5" destOrd="0" presId="urn:microsoft.com/office/officeart/2005/8/layout/venn1"/>
    <dgm:cxn modelId="{E55F77B4-2D2C-44BE-B4CA-D6FA4290448F}" type="presParOf" srcId="{4EC0E730-79B8-47D0-99A3-DFBFE0A5508C}" destId="{801AFF53-8AB8-4A6C-9830-1194C21CDBC1}" srcOrd="6" destOrd="0" presId="urn:microsoft.com/office/officeart/2005/8/layout/venn1"/>
    <dgm:cxn modelId="{0C213101-4405-4C30-B619-24B5776E8FAD}" type="presParOf" srcId="{4EC0E730-79B8-47D0-99A3-DFBFE0A5508C}" destId="{E59069D3-DDF3-41DB-B7D1-480C90672FCE}"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22526-E42E-4201-9F16-26D9117C79C7}"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D2AE2C5C-9737-4F6E-8F37-090B2799CA64}">
      <dgm:prSet phldrT="[Text]" custT="1"/>
      <dgm:spPr/>
      <dgm:t>
        <a:bodyPr/>
        <a:lstStyle/>
        <a:p>
          <a:r>
            <a:rPr lang="en-GB" sz="2400" dirty="0">
              <a:solidFill>
                <a:schemeClr val="tx1"/>
              </a:solidFill>
              <a:latin typeface="Comic Sans MS" panose="030F0702030302020204" pitchFamily="66" charset="0"/>
            </a:rPr>
            <a:t>Pollution</a:t>
          </a:r>
        </a:p>
      </dgm:t>
    </dgm:pt>
    <dgm:pt modelId="{0626CDB9-8ECB-42BD-9509-4A26BD6052A8}" type="parTrans" cxnId="{589AD941-ED3A-4CF0-A1B3-263AEECD708A}">
      <dgm:prSet/>
      <dgm:spPr/>
      <dgm:t>
        <a:bodyPr/>
        <a:lstStyle/>
        <a:p>
          <a:endParaRPr lang="en-GB"/>
        </a:p>
      </dgm:t>
    </dgm:pt>
    <dgm:pt modelId="{EE95B3CE-949F-4113-99B3-DDAC754A583A}" type="sibTrans" cxnId="{589AD941-ED3A-4CF0-A1B3-263AEECD708A}">
      <dgm:prSet/>
      <dgm:spPr/>
      <dgm:t>
        <a:bodyPr/>
        <a:lstStyle/>
        <a:p>
          <a:endParaRPr lang="en-GB"/>
        </a:p>
      </dgm:t>
    </dgm:pt>
    <dgm:pt modelId="{E7EDB923-294B-4FF8-822B-A760140885D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Comic Sans MS" panose="030F0702030302020204" pitchFamily="66" charset="0"/>
            </a:rPr>
            <a:t>Housing Conditions</a:t>
          </a:r>
        </a:p>
      </dgm:t>
    </dgm:pt>
    <dgm:pt modelId="{EADB73C6-694F-4A98-8EF3-F40D57FAFEE1}" type="parTrans" cxnId="{A5ABFF4C-615A-48AE-8C85-1DC3E6BB0892}">
      <dgm:prSet/>
      <dgm:spPr/>
      <dgm:t>
        <a:bodyPr/>
        <a:lstStyle/>
        <a:p>
          <a:endParaRPr lang="en-GB"/>
        </a:p>
      </dgm:t>
    </dgm:pt>
    <dgm:pt modelId="{C5397025-524D-47E2-8348-E5D685FEB5D1}" type="sibTrans" cxnId="{A5ABFF4C-615A-48AE-8C85-1DC3E6BB0892}">
      <dgm:prSet/>
      <dgm:spPr/>
      <dgm:t>
        <a:bodyPr/>
        <a:lstStyle/>
        <a:p>
          <a:endParaRPr lang="en-GB"/>
        </a:p>
      </dgm:t>
    </dgm:pt>
    <dgm:pt modelId="{D3DDF78A-DF01-4843-8BD6-EDC5EC695C8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Comic Sans MS" panose="030F0702030302020204" pitchFamily="66" charset="0"/>
            </a:rPr>
            <a:t>Access to Health &amp; Social Care Services</a:t>
          </a:r>
        </a:p>
        <a:p>
          <a:pPr defTabSz="755650">
            <a:lnSpc>
              <a:spcPct val="90000"/>
            </a:lnSpc>
            <a:spcBef>
              <a:spcPct val="0"/>
            </a:spcBef>
            <a:spcAft>
              <a:spcPct val="35000"/>
            </a:spcAft>
          </a:pPr>
          <a:endParaRPr lang="en-GB" sz="1700" dirty="0"/>
        </a:p>
      </dgm:t>
    </dgm:pt>
    <dgm:pt modelId="{7CDBFAC6-6B3F-498F-97B6-B6F5D0BE76E5}" type="parTrans" cxnId="{100B0B5E-5440-4B38-8981-DAC0C3563EA4}">
      <dgm:prSet/>
      <dgm:spPr/>
      <dgm:t>
        <a:bodyPr/>
        <a:lstStyle/>
        <a:p>
          <a:endParaRPr lang="en-GB"/>
        </a:p>
      </dgm:t>
    </dgm:pt>
    <dgm:pt modelId="{4F2B5195-542D-4B61-A904-250DB7F09B70}" type="sibTrans" cxnId="{100B0B5E-5440-4B38-8981-DAC0C3563EA4}">
      <dgm:prSet/>
      <dgm:spPr/>
      <dgm:t>
        <a:bodyPr/>
        <a:lstStyle/>
        <a:p>
          <a:endParaRPr lang="en-GB"/>
        </a:p>
      </dgm:t>
    </dgm:pt>
    <dgm:pt modelId="{AFF01239-B895-4381-AD11-82F8703709AD}">
      <dgm:prSet/>
      <dgm:spPr/>
      <dgm:t>
        <a:bodyPr/>
        <a:lstStyle/>
        <a:p>
          <a:endParaRPr lang="en-GB"/>
        </a:p>
      </dgm:t>
    </dgm:pt>
    <dgm:pt modelId="{A4F6DDF9-5B2A-4161-A98F-A5F9240488F2}" type="parTrans" cxnId="{251E1359-1DE5-4FDF-A539-4ADE75FCB59F}">
      <dgm:prSet/>
      <dgm:spPr/>
      <dgm:t>
        <a:bodyPr/>
        <a:lstStyle/>
        <a:p>
          <a:endParaRPr lang="en-GB"/>
        </a:p>
      </dgm:t>
    </dgm:pt>
    <dgm:pt modelId="{9EBDBA31-6F50-407E-992C-58D4C3E215A9}" type="sibTrans" cxnId="{251E1359-1DE5-4FDF-A539-4ADE75FCB59F}">
      <dgm:prSet/>
      <dgm:spPr/>
      <dgm:t>
        <a:bodyPr/>
        <a:lstStyle/>
        <a:p>
          <a:endParaRPr lang="en-GB"/>
        </a:p>
      </dgm:t>
    </dgm:pt>
    <dgm:pt modelId="{5C02A680-2DCD-450A-828C-FF7FE0F9BDCA}" type="pres">
      <dgm:prSet presAssocID="{A8322526-E42E-4201-9F16-26D9117C79C7}" presName="Name0" presStyleCnt="0">
        <dgm:presLayoutVars>
          <dgm:dir/>
          <dgm:resizeHandles val="exact"/>
        </dgm:presLayoutVars>
      </dgm:prSet>
      <dgm:spPr/>
    </dgm:pt>
    <dgm:pt modelId="{4C61FD09-D9B8-4A8B-9D7C-74298B07B3B0}" type="pres">
      <dgm:prSet presAssocID="{A8322526-E42E-4201-9F16-26D9117C79C7}" presName="fgShape" presStyleLbl="fgShp" presStyleIdx="0" presStyleCnt="1"/>
      <dgm:spPr/>
    </dgm:pt>
    <dgm:pt modelId="{DFF1BFBE-23D6-4D29-927A-C4A04E8454D0}" type="pres">
      <dgm:prSet presAssocID="{A8322526-E42E-4201-9F16-26D9117C79C7}" presName="linComp" presStyleCnt="0"/>
      <dgm:spPr/>
    </dgm:pt>
    <dgm:pt modelId="{0F7A8413-9389-4334-B800-A32519171B3B}" type="pres">
      <dgm:prSet presAssocID="{D2AE2C5C-9737-4F6E-8F37-090B2799CA64}" presName="compNode" presStyleCnt="0"/>
      <dgm:spPr/>
    </dgm:pt>
    <dgm:pt modelId="{502665A7-4E00-48D9-80B4-EDBD9243AD32}" type="pres">
      <dgm:prSet presAssocID="{D2AE2C5C-9737-4F6E-8F37-090B2799CA64}" presName="bkgdShape" presStyleLbl="node1" presStyleIdx="0" presStyleCnt="4"/>
      <dgm:spPr/>
    </dgm:pt>
    <dgm:pt modelId="{DC12556B-8774-447F-95C7-C8DC831B5301}" type="pres">
      <dgm:prSet presAssocID="{D2AE2C5C-9737-4F6E-8F37-090B2799CA64}" presName="nodeTx" presStyleLbl="node1" presStyleIdx="0" presStyleCnt="4">
        <dgm:presLayoutVars>
          <dgm:bulletEnabled val="1"/>
        </dgm:presLayoutVars>
      </dgm:prSet>
      <dgm:spPr/>
    </dgm:pt>
    <dgm:pt modelId="{133FE7B0-9419-4C0F-BEAE-B8FFC490D68D}" type="pres">
      <dgm:prSet presAssocID="{D2AE2C5C-9737-4F6E-8F37-090B2799CA64}" presName="invisiNode" presStyleLbl="node1" presStyleIdx="0" presStyleCnt="4"/>
      <dgm:spPr/>
    </dgm:pt>
    <dgm:pt modelId="{4D37CBD9-2129-46A7-BC47-F2EFB8544419}" type="pres">
      <dgm:prSet presAssocID="{D2AE2C5C-9737-4F6E-8F37-090B2799CA64}"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dgm:spPr>
    </dgm:pt>
    <dgm:pt modelId="{841C5198-DAA5-41C7-9863-A9B499AEA028}" type="pres">
      <dgm:prSet presAssocID="{EE95B3CE-949F-4113-99B3-DDAC754A583A}" presName="sibTrans" presStyleLbl="sibTrans2D1" presStyleIdx="0" presStyleCnt="0"/>
      <dgm:spPr/>
    </dgm:pt>
    <dgm:pt modelId="{39653D6C-6D26-4233-85F9-B7FF67C39918}" type="pres">
      <dgm:prSet presAssocID="{E7EDB923-294B-4FF8-822B-A760140885D6}" presName="compNode" presStyleCnt="0"/>
      <dgm:spPr/>
    </dgm:pt>
    <dgm:pt modelId="{9D5A2D03-9339-471C-8B5A-F39E57617DF4}" type="pres">
      <dgm:prSet presAssocID="{E7EDB923-294B-4FF8-822B-A760140885D6}" presName="bkgdShape" presStyleLbl="node1" presStyleIdx="1" presStyleCnt="4"/>
      <dgm:spPr/>
    </dgm:pt>
    <dgm:pt modelId="{6625F17D-1BDB-4CF8-AEEB-7C9B333471FD}" type="pres">
      <dgm:prSet presAssocID="{E7EDB923-294B-4FF8-822B-A760140885D6}" presName="nodeTx" presStyleLbl="node1" presStyleIdx="1" presStyleCnt="4">
        <dgm:presLayoutVars>
          <dgm:bulletEnabled val="1"/>
        </dgm:presLayoutVars>
      </dgm:prSet>
      <dgm:spPr/>
    </dgm:pt>
    <dgm:pt modelId="{CF8C7C23-998D-4EDD-95EC-27086A47033D}" type="pres">
      <dgm:prSet presAssocID="{E7EDB923-294B-4FF8-822B-A760140885D6}" presName="invisiNode" presStyleLbl="node1" presStyleIdx="1" presStyleCnt="4"/>
      <dgm:spPr/>
    </dgm:pt>
    <dgm:pt modelId="{084E58CE-1D61-4DEC-9A0C-D6E940591283}" type="pres">
      <dgm:prSet presAssocID="{E7EDB923-294B-4FF8-822B-A760140885D6}"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F0BAB0A5-577B-4614-BD11-B6CA8BCAE259}" type="pres">
      <dgm:prSet presAssocID="{C5397025-524D-47E2-8348-E5D685FEB5D1}" presName="sibTrans" presStyleLbl="sibTrans2D1" presStyleIdx="0" presStyleCnt="0"/>
      <dgm:spPr/>
    </dgm:pt>
    <dgm:pt modelId="{C99BAA1D-AFF1-49E9-BE34-761DB1846F04}" type="pres">
      <dgm:prSet presAssocID="{D3DDF78A-DF01-4843-8BD6-EDC5EC695C83}" presName="compNode" presStyleCnt="0"/>
      <dgm:spPr/>
    </dgm:pt>
    <dgm:pt modelId="{59FFE32B-6EB6-42BA-AA1B-F4A958617E56}" type="pres">
      <dgm:prSet presAssocID="{D3DDF78A-DF01-4843-8BD6-EDC5EC695C83}" presName="bkgdShape" presStyleLbl="node1" presStyleIdx="2" presStyleCnt="4"/>
      <dgm:spPr/>
    </dgm:pt>
    <dgm:pt modelId="{7CAB5D93-2A07-42FA-AE9F-84BC9500D5F8}" type="pres">
      <dgm:prSet presAssocID="{D3DDF78A-DF01-4843-8BD6-EDC5EC695C83}" presName="nodeTx" presStyleLbl="node1" presStyleIdx="2" presStyleCnt="4">
        <dgm:presLayoutVars>
          <dgm:bulletEnabled val="1"/>
        </dgm:presLayoutVars>
      </dgm:prSet>
      <dgm:spPr/>
    </dgm:pt>
    <dgm:pt modelId="{630F6719-0E87-48C0-B281-CC8566E500F3}" type="pres">
      <dgm:prSet presAssocID="{D3DDF78A-DF01-4843-8BD6-EDC5EC695C83}" presName="invisiNode" presStyleLbl="node1" presStyleIdx="2" presStyleCnt="4"/>
      <dgm:spPr/>
    </dgm:pt>
    <dgm:pt modelId="{122978F4-07BB-4EE1-8548-A3F0F103887F}" type="pres">
      <dgm:prSet presAssocID="{D3DDF78A-DF01-4843-8BD6-EDC5EC695C83}"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 modelId="{49DC1D9F-6DC7-476D-8A91-BB14E35224BA}" type="pres">
      <dgm:prSet presAssocID="{4F2B5195-542D-4B61-A904-250DB7F09B70}" presName="sibTrans" presStyleLbl="sibTrans2D1" presStyleIdx="0" presStyleCnt="0"/>
      <dgm:spPr/>
    </dgm:pt>
    <dgm:pt modelId="{385CD54D-1382-4B8F-B57D-55AEA597C5D6}" type="pres">
      <dgm:prSet presAssocID="{AFF01239-B895-4381-AD11-82F8703709AD}" presName="compNode" presStyleCnt="0"/>
      <dgm:spPr/>
    </dgm:pt>
    <dgm:pt modelId="{20D0E6A8-6766-4620-8703-C2D90961479A}" type="pres">
      <dgm:prSet presAssocID="{AFF01239-B895-4381-AD11-82F8703709AD}" presName="bkgdShape" presStyleLbl="node1" presStyleIdx="3" presStyleCnt="4"/>
      <dgm:spPr/>
    </dgm:pt>
    <dgm:pt modelId="{89086966-2FE0-4281-94F6-4C11FC40180A}" type="pres">
      <dgm:prSet presAssocID="{AFF01239-B895-4381-AD11-82F8703709AD}" presName="nodeTx" presStyleLbl="node1" presStyleIdx="3" presStyleCnt="4">
        <dgm:presLayoutVars>
          <dgm:bulletEnabled val="1"/>
        </dgm:presLayoutVars>
      </dgm:prSet>
      <dgm:spPr/>
    </dgm:pt>
    <dgm:pt modelId="{0BFC33C0-3072-42D4-9857-508E5D5D3D8D}" type="pres">
      <dgm:prSet presAssocID="{AFF01239-B895-4381-AD11-82F8703709AD}" presName="invisiNode" presStyleLbl="node1" presStyleIdx="3" presStyleCnt="4"/>
      <dgm:spPr/>
    </dgm:pt>
    <dgm:pt modelId="{B2034F4B-48F2-43A8-8C5E-F428D998F1E4}" type="pres">
      <dgm:prSet presAssocID="{AFF01239-B895-4381-AD11-82F8703709AD}"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pt>
  </dgm:ptLst>
  <dgm:cxnLst>
    <dgm:cxn modelId="{94AFEC01-F4DA-46DF-A967-1B55064E0AA0}" type="presOf" srcId="{4F2B5195-542D-4B61-A904-250DB7F09B70}" destId="{49DC1D9F-6DC7-476D-8A91-BB14E35224BA}" srcOrd="0" destOrd="0" presId="urn:microsoft.com/office/officeart/2005/8/layout/hList7"/>
    <dgm:cxn modelId="{15F7510D-F572-4182-855B-D111C8D799A1}" type="presOf" srcId="{D2AE2C5C-9737-4F6E-8F37-090B2799CA64}" destId="{DC12556B-8774-447F-95C7-C8DC831B5301}" srcOrd="1" destOrd="0" presId="urn:microsoft.com/office/officeart/2005/8/layout/hList7"/>
    <dgm:cxn modelId="{D93CF713-9B51-45E3-B6C9-901FC56C592C}" type="presOf" srcId="{D3DDF78A-DF01-4843-8BD6-EDC5EC695C83}" destId="{7CAB5D93-2A07-42FA-AE9F-84BC9500D5F8}" srcOrd="1" destOrd="0" presId="urn:microsoft.com/office/officeart/2005/8/layout/hList7"/>
    <dgm:cxn modelId="{B5348C2E-671B-41DD-A17F-EABFDD250DCD}" type="presOf" srcId="{AFF01239-B895-4381-AD11-82F8703709AD}" destId="{20D0E6A8-6766-4620-8703-C2D90961479A}" srcOrd="0" destOrd="0" presId="urn:microsoft.com/office/officeart/2005/8/layout/hList7"/>
    <dgm:cxn modelId="{3DCC7930-566B-4617-A4ED-BC2415C54E2A}" type="presOf" srcId="{E7EDB923-294B-4FF8-822B-A760140885D6}" destId="{9D5A2D03-9339-471C-8B5A-F39E57617DF4}" srcOrd="0" destOrd="0" presId="urn:microsoft.com/office/officeart/2005/8/layout/hList7"/>
    <dgm:cxn modelId="{100B0B5E-5440-4B38-8981-DAC0C3563EA4}" srcId="{A8322526-E42E-4201-9F16-26D9117C79C7}" destId="{D3DDF78A-DF01-4843-8BD6-EDC5EC695C83}" srcOrd="2" destOrd="0" parTransId="{7CDBFAC6-6B3F-498F-97B6-B6F5D0BE76E5}" sibTransId="{4F2B5195-542D-4B61-A904-250DB7F09B70}"/>
    <dgm:cxn modelId="{6D2E3541-BFA9-46E9-89B7-4EB5C6B0FEFB}" type="presOf" srcId="{D3DDF78A-DF01-4843-8BD6-EDC5EC695C83}" destId="{59FFE32B-6EB6-42BA-AA1B-F4A958617E56}" srcOrd="0" destOrd="0" presId="urn:microsoft.com/office/officeart/2005/8/layout/hList7"/>
    <dgm:cxn modelId="{589AD941-ED3A-4CF0-A1B3-263AEECD708A}" srcId="{A8322526-E42E-4201-9F16-26D9117C79C7}" destId="{D2AE2C5C-9737-4F6E-8F37-090B2799CA64}" srcOrd="0" destOrd="0" parTransId="{0626CDB9-8ECB-42BD-9509-4A26BD6052A8}" sibTransId="{EE95B3CE-949F-4113-99B3-DDAC754A583A}"/>
    <dgm:cxn modelId="{9FAB8765-6B58-42B0-850A-343FBBB67F6F}" type="presOf" srcId="{AFF01239-B895-4381-AD11-82F8703709AD}" destId="{89086966-2FE0-4281-94F6-4C11FC40180A}" srcOrd="1" destOrd="0" presId="urn:microsoft.com/office/officeart/2005/8/layout/hList7"/>
    <dgm:cxn modelId="{A5ABFF4C-615A-48AE-8C85-1DC3E6BB0892}" srcId="{A8322526-E42E-4201-9F16-26D9117C79C7}" destId="{E7EDB923-294B-4FF8-822B-A760140885D6}" srcOrd="1" destOrd="0" parTransId="{EADB73C6-694F-4A98-8EF3-F40D57FAFEE1}" sibTransId="{C5397025-524D-47E2-8348-E5D685FEB5D1}"/>
    <dgm:cxn modelId="{251E1359-1DE5-4FDF-A539-4ADE75FCB59F}" srcId="{A8322526-E42E-4201-9F16-26D9117C79C7}" destId="{AFF01239-B895-4381-AD11-82F8703709AD}" srcOrd="3" destOrd="0" parTransId="{A4F6DDF9-5B2A-4161-A98F-A5F9240488F2}" sibTransId="{9EBDBA31-6F50-407E-992C-58D4C3E215A9}"/>
    <dgm:cxn modelId="{6B06817D-3778-462E-891C-417F8994040F}" type="presOf" srcId="{EE95B3CE-949F-4113-99B3-DDAC754A583A}" destId="{841C5198-DAA5-41C7-9863-A9B499AEA028}" srcOrd="0" destOrd="0" presId="urn:microsoft.com/office/officeart/2005/8/layout/hList7"/>
    <dgm:cxn modelId="{265B0C9C-FC7C-4CAA-B4EA-302C0E2DE3CE}" type="presOf" srcId="{E7EDB923-294B-4FF8-822B-A760140885D6}" destId="{6625F17D-1BDB-4CF8-AEEB-7C9B333471FD}" srcOrd="1" destOrd="0" presId="urn:microsoft.com/office/officeart/2005/8/layout/hList7"/>
    <dgm:cxn modelId="{F4C777BE-40F4-4E3E-BAEB-1B1530571F86}" type="presOf" srcId="{D2AE2C5C-9737-4F6E-8F37-090B2799CA64}" destId="{502665A7-4E00-48D9-80B4-EDBD9243AD32}" srcOrd="0" destOrd="0" presId="urn:microsoft.com/office/officeart/2005/8/layout/hList7"/>
    <dgm:cxn modelId="{7D15E3C6-3329-4F1A-9C2E-1951F86378B4}" type="presOf" srcId="{A8322526-E42E-4201-9F16-26D9117C79C7}" destId="{5C02A680-2DCD-450A-828C-FF7FE0F9BDCA}" srcOrd="0" destOrd="0" presId="urn:microsoft.com/office/officeart/2005/8/layout/hList7"/>
    <dgm:cxn modelId="{CA5348DF-8F63-4D48-BFA2-A68A5ACEA337}" type="presOf" srcId="{C5397025-524D-47E2-8348-E5D685FEB5D1}" destId="{F0BAB0A5-577B-4614-BD11-B6CA8BCAE259}" srcOrd="0" destOrd="0" presId="urn:microsoft.com/office/officeart/2005/8/layout/hList7"/>
    <dgm:cxn modelId="{B55BCA53-BF91-4B89-A083-4BEF7ECE368C}" type="presParOf" srcId="{5C02A680-2DCD-450A-828C-FF7FE0F9BDCA}" destId="{4C61FD09-D9B8-4A8B-9D7C-74298B07B3B0}" srcOrd="0" destOrd="0" presId="urn:microsoft.com/office/officeart/2005/8/layout/hList7"/>
    <dgm:cxn modelId="{1772461C-0C10-4429-B1A5-5D95A0CF9787}" type="presParOf" srcId="{5C02A680-2DCD-450A-828C-FF7FE0F9BDCA}" destId="{DFF1BFBE-23D6-4D29-927A-C4A04E8454D0}" srcOrd="1" destOrd="0" presId="urn:microsoft.com/office/officeart/2005/8/layout/hList7"/>
    <dgm:cxn modelId="{27107301-E216-4466-891D-B6399437BBD5}" type="presParOf" srcId="{DFF1BFBE-23D6-4D29-927A-C4A04E8454D0}" destId="{0F7A8413-9389-4334-B800-A32519171B3B}" srcOrd="0" destOrd="0" presId="urn:microsoft.com/office/officeart/2005/8/layout/hList7"/>
    <dgm:cxn modelId="{8DB73083-5F33-4D9C-A30A-085D792CEE25}" type="presParOf" srcId="{0F7A8413-9389-4334-B800-A32519171B3B}" destId="{502665A7-4E00-48D9-80B4-EDBD9243AD32}" srcOrd="0" destOrd="0" presId="urn:microsoft.com/office/officeart/2005/8/layout/hList7"/>
    <dgm:cxn modelId="{15D1EA84-8466-4B50-ADDC-35DB723ADCA9}" type="presParOf" srcId="{0F7A8413-9389-4334-B800-A32519171B3B}" destId="{DC12556B-8774-447F-95C7-C8DC831B5301}" srcOrd="1" destOrd="0" presId="urn:microsoft.com/office/officeart/2005/8/layout/hList7"/>
    <dgm:cxn modelId="{7FE1E3D3-926F-4CC7-838C-21152512446D}" type="presParOf" srcId="{0F7A8413-9389-4334-B800-A32519171B3B}" destId="{133FE7B0-9419-4C0F-BEAE-B8FFC490D68D}" srcOrd="2" destOrd="0" presId="urn:microsoft.com/office/officeart/2005/8/layout/hList7"/>
    <dgm:cxn modelId="{3F187CD9-C20A-40BF-BE5C-42C63B8D94A0}" type="presParOf" srcId="{0F7A8413-9389-4334-B800-A32519171B3B}" destId="{4D37CBD9-2129-46A7-BC47-F2EFB8544419}" srcOrd="3" destOrd="0" presId="urn:microsoft.com/office/officeart/2005/8/layout/hList7"/>
    <dgm:cxn modelId="{1560E55E-CECB-4584-B36B-9E734A931D5B}" type="presParOf" srcId="{DFF1BFBE-23D6-4D29-927A-C4A04E8454D0}" destId="{841C5198-DAA5-41C7-9863-A9B499AEA028}" srcOrd="1" destOrd="0" presId="urn:microsoft.com/office/officeart/2005/8/layout/hList7"/>
    <dgm:cxn modelId="{31DF2CCE-2486-4573-9F51-E5C361CCABE2}" type="presParOf" srcId="{DFF1BFBE-23D6-4D29-927A-C4A04E8454D0}" destId="{39653D6C-6D26-4233-85F9-B7FF67C39918}" srcOrd="2" destOrd="0" presId="urn:microsoft.com/office/officeart/2005/8/layout/hList7"/>
    <dgm:cxn modelId="{40B093AF-C1A0-4618-AE41-358F200C4D42}" type="presParOf" srcId="{39653D6C-6D26-4233-85F9-B7FF67C39918}" destId="{9D5A2D03-9339-471C-8B5A-F39E57617DF4}" srcOrd="0" destOrd="0" presId="urn:microsoft.com/office/officeart/2005/8/layout/hList7"/>
    <dgm:cxn modelId="{D52E4522-F7CF-49CC-B7B4-2F7AA8757634}" type="presParOf" srcId="{39653D6C-6D26-4233-85F9-B7FF67C39918}" destId="{6625F17D-1BDB-4CF8-AEEB-7C9B333471FD}" srcOrd="1" destOrd="0" presId="urn:microsoft.com/office/officeart/2005/8/layout/hList7"/>
    <dgm:cxn modelId="{1F4E331F-0525-450D-88C6-0640C1177B7C}" type="presParOf" srcId="{39653D6C-6D26-4233-85F9-B7FF67C39918}" destId="{CF8C7C23-998D-4EDD-95EC-27086A47033D}" srcOrd="2" destOrd="0" presId="urn:microsoft.com/office/officeart/2005/8/layout/hList7"/>
    <dgm:cxn modelId="{0EE80280-209C-46BF-B20A-17EA73486644}" type="presParOf" srcId="{39653D6C-6D26-4233-85F9-B7FF67C39918}" destId="{084E58CE-1D61-4DEC-9A0C-D6E940591283}" srcOrd="3" destOrd="0" presId="urn:microsoft.com/office/officeart/2005/8/layout/hList7"/>
    <dgm:cxn modelId="{B830F856-A78D-45C0-AC0C-FEF421DB2310}" type="presParOf" srcId="{DFF1BFBE-23D6-4D29-927A-C4A04E8454D0}" destId="{F0BAB0A5-577B-4614-BD11-B6CA8BCAE259}" srcOrd="3" destOrd="0" presId="urn:microsoft.com/office/officeart/2005/8/layout/hList7"/>
    <dgm:cxn modelId="{2B11D553-FBCD-4BC2-947E-36087C8D5BED}" type="presParOf" srcId="{DFF1BFBE-23D6-4D29-927A-C4A04E8454D0}" destId="{C99BAA1D-AFF1-49E9-BE34-761DB1846F04}" srcOrd="4" destOrd="0" presId="urn:microsoft.com/office/officeart/2005/8/layout/hList7"/>
    <dgm:cxn modelId="{24BDE4E3-A557-4193-AB92-20CA6FBE88AD}" type="presParOf" srcId="{C99BAA1D-AFF1-49E9-BE34-761DB1846F04}" destId="{59FFE32B-6EB6-42BA-AA1B-F4A958617E56}" srcOrd="0" destOrd="0" presId="urn:microsoft.com/office/officeart/2005/8/layout/hList7"/>
    <dgm:cxn modelId="{986C6AC1-E8D9-404B-B2E4-E48D86ECFD9D}" type="presParOf" srcId="{C99BAA1D-AFF1-49E9-BE34-761DB1846F04}" destId="{7CAB5D93-2A07-42FA-AE9F-84BC9500D5F8}" srcOrd="1" destOrd="0" presId="urn:microsoft.com/office/officeart/2005/8/layout/hList7"/>
    <dgm:cxn modelId="{B638D075-AE0C-4963-AF59-DB9FDE63545C}" type="presParOf" srcId="{C99BAA1D-AFF1-49E9-BE34-761DB1846F04}" destId="{630F6719-0E87-48C0-B281-CC8566E500F3}" srcOrd="2" destOrd="0" presId="urn:microsoft.com/office/officeart/2005/8/layout/hList7"/>
    <dgm:cxn modelId="{8AAA2E33-F494-4F3B-8271-8D580C146C76}" type="presParOf" srcId="{C99BAA1D-AFF1-49E9-BE34-761DB1846F04}" destId="{122978F4-07BB-4EE1-8548-A3F0F103887F}" srcOrd="3" destOrd="0" presId="urn:microsoft.com/office/officeart/2005/8/layout/hList7"/>
    <dgm:cxn modelId="{0BD0C6C4-3C72-4506-B021-799EF91315DD}" type="presParOf" srcId="{DFF1BFBE-23D6-4D29-927A-C4A04E8454D0}" destId="{49DC1D9F-6DC7-476D-8A91-BB14E35224BA}" srcOrd="5" destOrd="0" presId="urn:microsoft.com/office/officeart/2005/8/layout/hList7"/>
    <dgm:cxn modelId="{DB07E571-225B-4CE4-A177-5D4A47826DF0}" type="presParOf" srcId="{DFF1BFBE-23D6-4D29-927A-C4A04E8454D0}" destId="{385CD54D-1382-4B8F-B57D-55AEA597C5D6}" srcOrd="6" destOrd="0" presId="urn:microsoft.com/office/officeart/2005/8/layout/hList7"/>
    <dgm:cxn modelId="{18F39399-F951-4306-A2E4-02C55CE73E81}" type="presParOf" srcId="{385CD54D-1382-4B8F-B57D-55AEA597C5D6}" destId="{20D0E6A8-6766-4620-8703-C2D90961479A}" srcOrd="0" destOrd="0" presId="urn:microsoft.com/office/officeart/2005/8/layout/hList7"/>
    <dgm:cxn modelId="{73FBFAE8-8857-438D-87C1-AB3F288C8561}" type="presParOf" srcId="{385CD54D-1382-4B8F-B57D-55AEA597C5D6}" destId="{89086966-2FE0-4281-94F6-4C11FC40180A}" srcOrd="1" destOrd="0" presId="urn:microsoft.com/office/officeart/2005/8/layout/hList7"/>
    <dgm:cxn modelId="{51DEF400-06BF-4889-9BD1-BBE0DD1AF87C}" type="presParOf" srcId="{385CD54D-1382-4B8F-B57D-55AEA597C5D6}" destId="{0BFC33C0-3072-42D4-9857-508E5D5D3D8D}" srcOrd="2" destOrd="0" presId="urn:microsoft.com/office/officeart/2005/8/layout/hList7"/>
    <dgm:cxn modelId="{BEBB9BF6-207A-440B-B4CF-A8A22D161AD0}" type="presParOf" srcId="{385CD54D-1382-4B8F-B57D-55AEA597C5D6}" destId="{B2034F4B-48F2-43A8-8C5E-F428D998F1E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B388AD-CF2C-4FDA-9DB5-31C1047BBFC7}"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GB"/>
        </a:p>
      </dgm:t>
    </dgm:pt>
    <dgm:pt modelId="{4934F48B-0378-49D3-9180-ED89528F0885}">
      <dgm:prSet phldrT="[Text]" custT="1"/>
      <dgm:spPr/>
      <dgm:t>
        <a:bodyPr/>
        <a:lstStyle/>
        <a:p>
          <a:r>
            <a:rPr lang="en-GB" sz="2000" b="1" dirty="0">
              <a:latin typeface="Comic Sans MS" panose="030F0702030302020204" pitchFamily="66" charset="0"/>
            </a:rPr>
            <a:t>Lower</a:t>
          </a:r>
        </a:p>
        <a:p>
          <a:r>
            <a:rPr lang="en-GB" sz="2000" b="1" dirty="0">
              <a:latin typeface="Comic Sans MS" panose="030F0702030302020204" pitchFamily="66" charset="0"/>
            </a:rPr>
            <a:t>Socio-economic class</a:t>
          </a:r>
        </a:p>
      </dgm:t>
    </dgm:pt>
    <dgm:pt modelId="{A7EBAFBA-2777-4E37-A856-652A5C3D22B9}" type="parTrans" cxnId="{6E15C553-CFC0-4710-B60F-EF3FA850F88D}">
      <dgm:prSet/>
      <dgm:spPr/>
      <dgm:t>
        <a:bodyPr/>
        <a:lstStyle/>
        <a:p>
          <a:endParaRPr lang="en-GB"/>
        </a:p>
      </dgm:t>
    </dgm:pt>
    <dgm:pt modelId="{C93E1515-5AC7-4CCB-947D-283FC8217B06}" type="sibTrans" cxnId="{6E15C553-CFC0-4710-B60F-EF3FA850F88D}">
      <dgm:prSet/>
      <dgm:spPr/>
      <dgm:t>
        <a:bodyPr/>
        <a:lstStyle/>
        <a:p>
          <a:endParaRPr lang="en-GB"/>
        </a:p>
      </dgm:t>
    </dgm:pt>
    <dgm:pt modelId="{D87B5F15-8B0E-4F4F-A48D-3009824CAFA4}">
      <dgm:prSet phldrT="[Text]" custT="1"/>
      <dgm:spPr/>
      <dgm:t>
        <a:bodyPr/>
        <a:lstStyle/>
        <a:p>
          <a:r>
            <a:rPr lang="en-GB" sz="2000" b="1" dirty="0">
              <a:latin typeface="Comic Sans MS" panose="030F0702030302020204" pitchFamily="66" charset="0"/>
            </a:rPr>
            <a:t>Lower income</a:t>
          </a:r>
        </a:p>
      </dgm:t>
    </dgm:pt>
    <dgm:pt modelId="{B8BEFD59-DD92-4BFC-89DC-5FBC775FD1AB}" type="parTrans" cxnId="{33C152DC-2D6A-4305-AC1D-04395BBE4E44}">
      <dgm:prSet/>
      <dgm:spPr/>
      <dgm:t>
        <a:bodyPr/>
        <a:lstStyle/>
        <a:p>
          <a:endParaRPr lang="en-GB"/>
        </a:p>
      </dgm:t>
    </dgm:pt>
    <dgm:pt modelId="{BAA0F3CE-193C-44F7-BC64-BF440071B4C2}" type="sibTrans" cxnId="{33C152DC-2D6A-4305-AC1D-04395BBE4E44}">
      <dgm:prSet/>
      <dgm:spPr/>
      <dgm:t>
        <a:bodyPr/>
        <a:lstStyle/>
        <a:p>
          <a:endParaRPr lang="en-GB"/>
        </a:p>
      </dgm:t>
    </dgm:pt>
    <dgm:pt modelId="{959122EC-9748-4696-8DA5-4008BD64CA56}">
      <dgm:prSet phldrT="[Text]" custT="1"/>
      <dgm:spPr/>
      <dgm:t>
        <a:bodyPr/>
        <a:lstStyle/>
        <a:p>
          <a:r>
            <a:rPr lang="en-GB" sz="2000" dirty="0">
              <a:latin typeface="Comic Sans MS" panose="030F0702030302020204" pitchFamily="66" charset="0"/>
            </a:rPr>
            <a:t>Less money for food </a:t>
          </a:r>
        </a:p>
      </dgm:t>
    </dgm:pt>
    <dgm:pt modelId="{1985E358-43B5-4A27-9B4E-2C1BD8DBC8AE}" type="parTrans" cxnId="{B0377AA2-4D2F-4A17-91BC-8FA2F5B2F3CB}">
      <dgm:prSet/>
      <dgm:spPr/>
      <dgm:t>
        <a:bodyPr/>
        <a:lstStyle/>
        <a:p>
          <a:endParaRPr lang="en-GB"/>
        </a:p>
      </dgm:t>
    </dgm:pt>
    <dgm:pt modelId="{1F206E02-8ADB-4C26-9A8E-3570017CE994}" type="sibTrans" cxnId="{B0377AA2-4D2F-4A17-91BC-8FA2F5B2F3CB}">
      <dgm:prSet/>
      <dgm:spPr/>
      <dgm:t>
        <a:bodyPr/>
        <a:lstStyle/>
        <a:p>
          <a:endParaRPr lang="en-GB"/>
        </a:p>
      </dgm:t>
    </dgm:pt>
    <dgm:pt modelId="{A8F8678C-2651-45B7-BF1E-334C795A75BB}">
      <dgm:prSet phldrT="[Text]" custT="1"/>
      <dgm:spPr/>
      <dgm:t>
        <a:bodyPr/>
        <a:lstStyle/>
        <a:p>
          <a:r>
            <a:rPr lang="en-GB" sz="2000" dirty="0">
              <a:latin typeface="Comic Sans MS" panose="030F0702030302020204" pitchFamily="66" charset="0"/>
            </a:rPr>
            <a:t>Poorer quality housing</a:t>
          </a:r>
        </a:p>
      </dgm:t>
    </dgm:pt>
    <dgm:pt modelId="{23801945-3DD2-417D-9FF1-225BA40F05FD}" type="parTrans" cxnId="{A0D31E34-5E3B-4399-BD25-3059E6CE5961}">
      <dgm:prSet/>
      <dgm:spPr/>
      <dgm:t>
        <a:bodyPr/>
        <a:lstStyle/>
        <a:p>
          <a:endParaRPr lang="en-GB"/>
        </a:p>
      </dgm:t>
    </dgm:pt>
    <dgm:pt modelId="{289A4F22-7B35-4CA3-BCE5-B3004D08C054}" type="sibTrans" cxnId="{A0D31E34-5E3B-4399-BD25-3059E6CE5961}">
      <dgm:prSet/>
      <dgm:spPr/>
      <dgm:t>
        <a:bodyPr/>
        <a:lstStyle/>
        <a:p>
          <a:endParaRPr lang="en-GB"/>
        </a:p>
      </dgm:t>
    </dgm:pt>
    <dgm:pt modelId="{96F271F0-C155-4A04-B5CA-F0507F1742D4}">
      <dgm:prSet phldrT="[Text]" custT="1"/>
      <dgm:spPr/>
      <dgm:t>
        <a:bodyPr/>
        <a:lstStyle/>
        <a:p>
          <a:r>
            <a:rPr lang="en-GB" sz="2000" dirty="0">
              <a:latin typeface="Comic Sans MS" panose="030F0702030302020204" pitchFamily="66" charset="0"/>
            </a:rPr>
            <a:t>Poorer education</a:t>
          </a:r>
        </a:p>
      </dgm:t>
    </dgm:pt>
    <dgm:pt modelId="{8587DADE-D2F4-48F0-8667-71B738F6D179}" type="parTrans" cxnId="{1D967073-BB5A-4DBC-9D5B-E3E723BA9412}">
      <dgm:prSet/>
      <dgm:spPr/>
      <dgm:t>
        <a:bodyPr/>
        <a:lstStyle/>
        <a:p>
          <a:endParaRPr lang="en-GB"/>
        </a:p>
      </dgm:t>
    </dgm:pt>
    <dgm:pt modelId="{A6DF1832-4376-42E0-BC87-8EB5BCB6DF2F}" type="sibTrans" cxnId="{1D967073-BB5A-4DBC-9D5B-E3E723BA9412}">
      <dgm:prSet/>
      <dgm:spPr/>
      <dgm:t>
        <a:bodyPr/>
        <a:lstStyle/>
        <a:p>
          <a:endParaRPr lang="en-GB"/>
        </a:p>
      </dgm:t>
    </dgm:pt>
    <dgm:pt modelId="{6B590E3F-4E90-4106-82E5-5B54A4B4F3A9}">
      <dgm:prSet custT="1"/>
      <dgm:spPr/>
      <dgm:t>
        <a:bodyPr/>
        <a:lstStyle/>
        <a:p>
          <a:r>
            <a:rPr lang="en-GB" sz="1800" dirty="0">
              <a:latin typeface="Comic Sans MS" panose="030F0702030302020204" pitchFamily="66" charset="0"/>
            </a:rPr>
            <a:t>Poorer access to health care</a:t>
          </a:r>
        </a:p>
      </dgm:t>
    </dgm:pt>
    <dgm:pt modelId="{706EB6D3-CC01-4E88-8A28-399F862772AE}" type="parTrans" cxnId="{9D6AD423-8F7E-4AFF-B601-24A6215C35F3}">
      <dgm:prSet/>
      <dgm:spPr/>
      <dgm:t>
        <a:bodyPr/>
        <a:lstStyle/>
        <a:p>
          <a:endParaRPr lang="en-GB"/>
        </a:p>
      </dgm:t>
    </dgm:pt>
    <dgm:pt modelId="{C26B525A-E31B-4A2E-80D9-AF581F51B503}" type="sibTrans" cxnId="{9D6AD423-8F7E-4AFF-B601-24A6215C35F3}">
      <dgm:prSet/>
      <dgm:spPr/>
      <dgm:t>
        <a:bodyPr/>
        <a:lstStyle/>
        <a:p>
          <a:endParaRPr lang="en-GB"/>
        </a:p>
      </dgm:t>
    </dgm:pt>
    <dgm:pt modelId="{A4FABBE1-8412-4E4A-B5CE-5AD6162B4F68}">
      <dgm:prSet custT="1"/>
      <dgm:spPr/>
      <dgm:t>
        <a:bodyPr/>
        <a:lstStyle/>
        <a:p>
          <a:r>
            <a:rPr lang="en-GB" sz="1800" dirty="0">
              <a:latin typeface="Comic Sans MS" panose="030F0702030302020204" pitchFamily="66" charset="0"/>
            </a:rPr>
            <a:t>Less access to recreational activities</a:t>
          </a:r>
        </a:p>
      </dgm:t>
    </dgm:pt>
    <dgm:pt modelId="{8B591927-3CB4-42A5-ABD7-A915C8D951AF}" type="parTrans" cxnId="{0EBD2AA6-4F67-4369-BB82-FE537A8D2911}">
      <dgm:prSet/>
      <dgm:spPr/>
      <dgm:t>
        <a:bodyPr/>
        <a:lstStyle/>
        <a:p>
          <a:endParaRPr lang="en-GB"/>
        </a:p>
      </dgm:t>
    </dgm:pt>
    <dgm:pt modelId="{A3A1E1E2-ED41-49C5-B9B0-804DB6BD1E51}" type="sibTrans" cxnId="{0EBD2AA6-4F67-4369-BB82-FE537A8D2911}">
      <dgm:prSet/>
      <dgm:spPr/>
      <dgm:t>
        <a:bodyPr/>
        <a:lstStyle/>
        <a:p>
          <a:endParaRPr lang="en-GB"/>
        </a:p>
      </dgm:t>
    </dgm:pt>
    <dgm:pt modelId="{E6CDF10D-AEA1-4E83-8177-2E88BB8DD6EB}">
      <dgm:prSet custT="1"/>
      <dgm:spPr/>
      <dgm:t>
        <a:bodyPr/>
        <a:lstStyle/>
        <a:p>
          <a:r>
            <a:rPr lang="en-GB" sz="1800" dirty="0">
              <a:latin typeface="Comic Sans MS" panose="030F0702030302020204" pitchFamily="66" charset="0"/>
            </a:rPr>
            <a:t>Local area likely to have more pollution</a:t>
          </a:r>
        </a:p>
      </dgm:t>
    </dgm:pt>
    <dgm:pt modelId="{459DE250-26E6-4903-BEFF-94BEEB8B37A1}" type="parTrans" cxnId="{B8996EE7-D4E4-44C1-A41C-57D17A7CB657}">
      <dgm:prSet/>
      <dgm:spPr/>
      <dgm:t>
        <a:bodyPr/>
        <a:lstStyle/>
        <a:p>
          <a:endParaRPr lang="en-GB"/>
        </a:p>
      </dgm:t>
    </dgm:pt>
    <dgm:pt modelId="{226C5CEB-B860-4918-9186-3623503264F4}" type="sibTrans" cxnId="{B8996EE7-D4E4-44C1-A41C-57D17A7CB657}">
      <dgm:prSet/>
      <dgm:spPr/>
      <dgm:t>
        <a:bodyPr/>
        <a:lstStyle/>
        <a:p>
          <a:endParaRPr lang="en-GB"/>
        </a:p>
      </dgm:t>
    </dgm:pt>
    <dgm:pt modelId="{B9F8C5F7-7ABD-4AFF-80B1-346FA05FE237}">
      <dgm:prSet custT="1"/>
      <dgm:spPr/>
      <dgm:t>
        <a:bodyPr/>
        <a:lstStyle/>
        <a:p>
          <a:r>
            <a:rPr lang="en-GB" sz="2000" dirty="0">
              <a:latin typeface="Comic Sans MS" panose="030F0702030302020204" pitchFamily="66" charset="0"/>
            </a:rPr>
            <a:t>Discrimination</a:t>
          </a:r>
        </a:p>
      </dgm:t>
    </dgm:pt>
    <dgm:pt modelId="{D63A1BA7-B491-4C0F-A2B4-11E57D198083}" type="parTrans" cxnId="{A6C8A552-2254-49B0-A400-5880EE025DCD}">
      <dgm:prSet/>
      <dgm:spPr/>
      <dgm:t>
        <a:bodyPr/>
        <a:lstStyle/>
        <a:p>
          <a:endParaRPr lang="en-GB"/>
        </a:p>
      </dgm:t>
    </dgm:pt>
    <dgm:pt modelId="{CED929C7-5F32-4AB4-A7F8-CA3A91624E8F}" type="sibTrans" cxnId="{A6C8A552-2254-49B0-A400-5880EE025DCD}">
      <dgm:prSet/>
      <dgm:spPr/>
      <dgm:t>
        <a:bodyPr/>
        <a:lstStyle/>
        <a:p>
          <a:endParaRPr lang="en-GB"/>
        </a:p>
      </dgm:t>
    </dgm:pt>
    <dgm:pt modelId="{407C91AF-B6F0-4AA0-900E-4358EEE8751B}" type="pres">
      <dgm:prSet presAssocID="{A7B388AD-CF2C-4FDA-9DB5-31C1047BBFC7}" presName="composite" presStyleCnt="0">
        <dgm:presLayoutVars>
          <dgm:chMax val="1"/>
          <dgm:dir/>
          <dgm:resizeHandles val="exact"/>
        </dgm:presLayoutVars>
      </dgm:prSet>
      <dgm:spPr/>
    </dgm:pt>
    <dgm:pt modelId="{630A5FA2-40AC-4258-91AA-C5285F933B40}" type="pres">
      <dgm:prSet presAssocID="{A7B388AD-CF2C-4FDA-9DB5-31C1047BBFC7}" presName="radial" presStyleCnt="0">
        <dgm:presLayoutVars>
          <dgm:animLvl val="ctr"/>
        </dgm:presLayoutVars>
      </dgm:prSet>
      <dgm:spPr/>
    </dgm:pt>
    <dgm:pt modelId="{719495FD-230B-4681-AA3A-7F3568A7DA4D}" type="pres">
      <dgm:prSet presAssocID="{4934F48B-0378-49D3-9180-ED89528F0885}" presName="centerShape" presStyleLbl="vennNode1" presStyleIdx="0" presStyleCnt="9"/>
      <dgm:spPr/>
    </dgm:pt>
    <dgm:pt modelId="{25923EA6-959E-4816-A479-E48349515992}" type="pres">
      <dgm:prSet presAssocID="{D87B5F15-8B0E-4F4F-A48D-3009824CAFA4}" presName="node" presStyleLbl="vennNode1" presStyleIdx="1" presStyleCnt="9" custScaleX="132569" custRadScaleRad="103115" custRadScaleInc="-21321">
        <dgm:presLayoutVars>
          <dgm:bulletEnabled val="1"/>
        </dgm:presLayoutVars>
      </dgm:prSet>
      <dgm:spPr/>
    </dgm:pt>
    <dgm:pt modelId="{03DF90C4-A375-4A04-AB28-23808461564B}" type="pres">
      <dgm:prSet presAssocID="{959122EC-9748-4696-8DA5-4008BD64CA56}" presName="node" presStyleLbl="vennNode1" presStyleIdx="2" presStyleCnt="9" custScaleX="147683" custRadScaleRad="98022" custRadScaleInc="163500">
        <dgm:presLayoutVars>
          <dgm:bulletEnabled val="1"/>
        </dgm:presLayoutVars>
      </dgm:prSet>
      <dgm:spPr/>
    </dgm:pt>
    <dgm:pt modelId="{F147419A-66FC-46D9-9114-39C68053B20D}" type="pres">
      <dgm:prSet presAssocID="{A8F8678C-2651-45B7-BF1E-334C795A75BB}" presName="node" presStyleLbl="vennNode1" presStyleIdx="3" presStyleCnt="9" custScaleX="150779" custRadScaleRad="106368" custRadScaleInc="-26372">
        <dgm:presLayoutVars>
          <dgm:bulletEnabled val="1"/>
        </dgm:presLayoutVars>
      </dgm:prSet>
      <dgm:spPr/>
    </dgm:pt>
    <dgm:pt modelId="{EF65E83A-7500-47EE-9549-A96E5C25EC46}" type="pres">
      <dgm:prSet presAssocID="{96F271F0-C155-4A04-B5CA-F0507F1742D4}" presName="node" presStyleLbl="vennNode1" presStyleIdx="4" presStyleCnt="9" custScaleX="150109" custRadScaleRad="100388" custRadScaleInc="66641">
        <dgm:presLayoutVars>
          <dgm:bulletEnabled val="1"/>
        </dgm:presLayoutVars>
      </dgm:prSet>
      <dgm:spPr/>
    </dgm:pt>
    <dgm:pt modelId="{207E0EE4-F02D-45C0-901C-312741B81558}" type="pres">
      <dgm:prSet presAssocID="{6B590E3F-4E90-4106-82E5-5B54A4B4F3A9}" presName="node" presStyleLbl="vennNode1" presStyleIdx="5" presStyleCnt="9" custScaleX="164148" custRadScaleRad="112279" custRadScaleInc="82017">
        <dgm:presLayoutVars>
          <dgm:bulletEnabled val="1"/>
        </dgm:presLayoutVars>
      </dgm:prSet>
      <dgm:spPr/>
    </dgm:pt>
    <dgm:pt modelId="{BDA01085-F107-4992-9DF3-67BEBF7C8A1A}" type="pres">
      <dgm:prSet presAssocID="{A4FABBE1-8412-4E4A-B5CE-5AD6162B4F68}" presName="node" presStyleLbl="vennNode1" presStyleIdx="6" presStyleCnt="9" custScaleX="189040" custScaleY="95973" custRadScaleRad="101203" custRadScaleInc="76478">
        <dgm:presLayoutVars>
          <dgm:bulletEnabled val="1"/>
        </dgm:presLayoutVars>
      </dgm:prSet>
      <dgm:spPr/>
    </dgm:pt>
    <dgm:pt modelId="{AC7D24ED-B6B4-4CEE-93AB-2B6BE29C3EA0}" type="pres">
      <dgm:prSet presAssocID="{E6CDF10D-AEA1-4E83-8177-2E88BB8DD6EB}" presName="node" presStyleLbl="vennNode1" presStyleIdx="7" presStyleCnt="9" custScaleX="194161" custScaleY="76669" custRadScaleRad="129596" custRadScaleInc="309195">
        <dgm:presLayoutVars>
          <dgm:bulletEnabled val="1"/>
        </dgm:presLayoutVars>
      </dgm:prSet>
      <dgm:spPr/>
    </dgm:pt>
    <dgm:pt modelId="{B68D109D-7092-4465-AE1C-910220928588}" type="pres">
      <dgm:prSet presAssocID="{B9F8C5F7-7ABD-4AFF-80B1-346FA05FE237}" presName="node" presStyleLbl="vennNode1" presStyleIdx="8" presStyleCnt="9" custScaleX="209177" custScaleY="74278" custRadScaleRad="116779" custRadScaleInc="-46319">
        <dgm:presLayoutVars>
          <dgm:bulletEnabled val="1"/>
        </dgm:presLayoutVars>
      </dgm:prSet>
      <dgm:spPr/>
    </dgm:pt>
  </dgm:ptLst>
  <dgm:cxnLst>
    <dgm:cxn modelId="{D71BF10C-90B6-4456-AB4C-C1DF0E3130EF}" type="presOf" srcId="{B9F8C5F7-7ABD-4AFF-80B1-346FA05FE237}" destId="{B68D109D-7092-4465-AE1C-910220928588}" srcOrd="0" destOrd="0" presId="urn:microsoft.com/office/officeart/2005/8/layout/radial3"/>
    <dgm:cxn modelId="{C5CEE712-7A1F-4898-8E5A-83493B34AF2F}" type="presOf" srcId="{A7B388AD-CF2C-4FDA-9DB5-31C1047BBFC7}" destId="{407C91AF-B6F0-4AA0-900E-4358EEE8751B}" srcOrd="0" destOrd="0" presId="urn:microsoft.com/office/officeart/2005/8/layout/radial3"/>
    <dgm:cxn modelId="{9D6AD423-8F7E-4AFF-B601-24A6215C35F3}" srcId="{4934F48B-0378-49D3-9180-ED89528F0885}" destId="{6B590E3F-4E90-4106-82E5-5B54A4B4F3A9}" srcOrd="4" destOrd="0" parTransId="{706EB6D3-CC01-4E88-8A28-399F862772AE}" sibTransId="{C26B525A-E31B-4A2E-80D9-AF581F51B503}"/>
    <dgm:cxn modelId="{F9CD3E27-62CF-4A97-81C4-02FC9122E629}" type="presOf" srcId="{D87B5F15-8B0E-4F4F-A48D-3009824CAFA4}" destId="{25923EA6-959E-4816-A479-E48349515992}" srcOrd="0" destOrd="0" presId="urn:microsoft.com/office/officeart/2005/8/layout/radial3"/>
    <dgm:cxn modelId="{A0D31E34-5E3B-4399-BD25-3059E6CE5961}" srcId="{4934F48B-0378-49D3-9180-ED89528F0885}" destId="{A8F8678C-2651-45B7-BF1E-334C795A75BB}" srcOrd="2" destOrd="0" parTransId="{23801945-3DD2-417D-9FF1-225BA40F05FD}" sibTransId="{289A4F22-7B35-4CA3-BCE5-B3004D08C054}"/>
    <dgm:cxn modelId="{D84C3B4D-09A2-49B5-A1E0-B030264CA6F1}" type="presOf" srcId="{6B590E3F-4E90-4106-82E5-5B54A4B4F3A9}" destId="{207E0EE4-F02D-45C0-901C-312741B81558}" srcOrd="0" destOrd="0" presId="urn:microsoft.com/office/officeart/2005/8/layout/radial3"/>
    <dgm:cxn modelId="{D4E57D72-C5FE-4971-950B-C875B6333A24}" type="presOf" srcId="{4934F48B-0378-49D3-9180-ED89528F0885}" destId="{719495FD-230B-4681-AA3A-7F3568A7DA4D}" srcOrd="0" destOrd="0" presId="urn:microsoft.com/office/officeart/2005/8/layout/radial3"/>
    <dgm:cxn modelId="{A6C8A552-2254-49B0-A400-5880EE025DCD}" srcId="{4934F48B-0378-49D3-9180-ED89528F0885}" destId="{B9F8C5F7-7ABD-4AFF-80B1-346FA05FE237}" srcOrd="7" destOrd="0" parTransId="{D63A1BA7-B491-4C0F-A2B4-11E57D198083}" sibTransId="{CED929C7-5F32-4AB4-A7F8-CA3A91624E8F}"/>
    <dgm:cxn modelId="{1D967073-BB5A-4DBC-9D5B-E3E723BA9412}" srcId="{4934F48B-0378-49D3-9180-ED89528F0885}" destId="{96F271F0-C155-4A04-B5CA-F0507F1742D4}" srcOrd="3" destOrd="0" parTransId="{8587DADE-D2F4-48F0-8667-71B738F6D179}" sibTransId="{A6DF1832-4376-42E0-BC87-8EB5BCB6DF2F}"/>
    <dgm:cxn modelId="{6E15C553-CFC0-4710-B60F-EF3FA850F88D}" srcId="{A7B388AD-CF2C-4FDA-9DB5-31C1047BBFC7}" destId="{4934F48B-0378-49D3-9180-ED89528F0885}" srcOrd="0" destOrd="0" parTransId="{A7EBAFBA-2777-4E37-A856-652A5C3D22B9}" sibTransId="{C93E1515-5AC7-4CCB-947D-283FC8217B06}"/>
    <dgm:cxn modelId="{B173A89C-AB7B-487C-9165-3D745B9CA3A8}" type="presOf" srcId="{A8F8678C-2651-45B7-BF1E-334C795A75BB}" destId="{F147419A-66FC-46D9-9114-39C68053B20D}" srcOrd="0" destOrd="0" presId="urn:microsoft.com/office/officeart/2005/8/layout/radial3"/>
    <dgm:cxn modelId="{23D9E79D-2082-4DE3-8B98-63C790CBD6A1}" type="presOf" srcId="{959122EC-9748-4696-8DA5-4008BD64CA56}" destId="{03DF90C4-A375-4A04-AB28-23808461564B}" srcOrd="0" destOrd="0" presId="urn:microsoft.com/office/officeart/2005/8/layout/radial3"/>
    <dgm:cxn modelId="{B0377AA2-4D2F-4A17-91BC-8FA2F5B2F3CB}" srcId="{4934F48B-0378-49D3-9180-ED89528F0885}" destId="{959122EC-9748-4696-8DA5-4008BD64CA56}" srcOrd="1" destOrd="0" parTransId="{1985E358-43B5-4A27-9B4E-2C1BD8DBC8AE}" sibTransId="{1F206E02-8ADB-4C26-9A8E-3570017CE994}"/>
    <dgm:cxn modelId="{0EBD2AA6-4F67-4369-BB82-FE537A8D2911}" srcId="{4934F48B-0378-49D3-9180-ED89528F0885}" destId="{A4FABBE1-8412-4E4A-B5CE-5AD6162B4F68}" srcOrd="5" destOrd="0" parTransId="{8B591927-3CB4-42A5-ABD7-A915C8D951AF}" sibTransId="{A3A1E1E2-ED41-49C5-B9B0-804DB6BD1E51}"/>
    <dgm:cxn modelId="{8DD1FCD0-75B8-4377-9084-C3C9E6FF414D}" type="presOf" srcId="{E6CDF10D-AEA1-4E83-8177-2E88BB8DD6EB}" destId="{AC7D24ED-B6B4-4CEE-93AB-2B6BE29C3EA0}" srcOrd="0" destOrd="0" presId="urn:microsoft.com/office/officeart/2005/8/layout/radial3"/>
    <dgm:cxn modelId="{33C152DC-2D6A-4305-AC1D-04395BBE4E44}" srcId="{4934F48B-0378-49D3-9180-ED89528F0885}" destId="{D87B5F15-8B0E-4F4F-A48D-3009824CAFA4}" srcOrd="0" destOrd="0" parTransId="{B8BEFD59-DD92-4BFC-89DC-5FBC775FD1AB}" sibTransId="{BAA0F3CE-193C-44F7-BC64-BF440071B4C2}"/>
    <dgm:cxn modelId="{B8996EE7-D4E4-44C1-A41C-57D17A7CB657}" srcId="{4934F48B-0378-49D3-9180-ED89528F0885}" destId="{E6CDF10D-AEA1-4E83-8177-2E88BB8DD6EB}" srcOrd="6" destOrd="0" parTransId="{459DE250-26E6-4903-BEFF-94BEEB8B37A1}" sibTransId="{226C5CEB-B860-4918-9186-3623503264F4}"/>
    <dgm:cxn modelId="{E2E595F4-65A0-48BD-BEC9-CEB330B8B972}" type="presOf" srcId="{96F271F0-C155-4A04-B5CA-F0507F1742D4}" destId="{EF65E83A-7500-47EE-9549-A96E5C25EC46}" srcOrd="0" destOrd="0" presId="urn:microsoft.com/office/officeart/2005/8/layout/radial3"/>
    <dgm:cxn modelId="{26860AF5-7DCF-438F-BC48-E2AAB6B9B0C3}" type="presOf" srcId="{A4FABBE1-8412-4E4A-B5CE-5AD6162B4F68}" destId="{BDA01085-F107-4992-9DF3-67BEBF7C8A1A}" srcOrd="0" destOrd="0" presId="urn:microsoft.com/office/officeart/2005/8/layout/radial3"/>
    <dgm:cxn modelId="{71BB61D5-5172-4B1A-AB9B-C9FB06123953}" type="presParOf" srcId="{407C91AF-B6F0-4AA0-900E-4358EEE8751B}" destId="{630A5FA2-40AC-4258-91AA-C5285F933B40}" srcOrd="0" destOrd="0" presId="urn:microsoft.com/office/officeart/2005/8/layout/radial3"/>
    <dgm:cxn modelId="{2CEB6446-BB12-4D08-ACE2-2FF2B283CA61}" type="presParOf" srcId="{630A5FA2-40AC-4258-91AA-C5285F933B40}" destId="{719495FD-230B-4681-AA3A-7F3568A7DA4D}" srcOrd="0" destOrd="0" presId="urn:microsoft.com/office/officeart/2005/8/layout/radial3"/>
    <dgm:cxn modelId="{266275B9-A60F-4E0B-B0BF-B2D192B91C29}" type="presParOf" srcId="{630A5FA2-40AC-4258-91AA-C5285F933B40}" destId="{25923EA6-959E-4816-A479-E48349515992}" srcOrd="1" destOrd="0" presId="urn:microsoft.com/office/officeart/2005/8/layout/radial3"/>
    <dgm:cxn modelId="{1D53A6B6-6BCC-4C2B-8346-7A7474F9A1F4}" type="presParOf" srcId="{630A5FA2-40AC-4258-91AA-C5285F933B40}" destId="{03DF90C4-A375-4A04-AB28-23808461564B}" srcOrd="2" destOrd="0" presId="urn:microsoft.com/office/officeart/2005/8/layout/radial3"/>
    <dgm:cxn modelId="{A2EA08DC-FB28-4813-877D-F7AD6FA52663}" type="presParOf" srcId="{630A5FA2-40AC-4258-91AA-C5285F933B40}" destId="{F147419A-66FC-46D9-9114-39C68053B20D}" srcOrd="3" destOrd="0" presId="urn:microsoft.com/office/officeart/2005/8/layout/radial3"/>
    <dgm:cxn modelId="{E227A807-B5B1-4A3E-A484-4E3F25985BF7}" type="presParOf" srcId="{630A5FA2-40AC-4258-91AA-C5285F933B40}" destId="{EF65E83A-7500-47EE-9549-A96E5C25EC46}" srcOrd="4" destOrd="0" presId="urn:microsoft.com/office/officeart/2005/8/layout/radial3"/>
    <dgm:cxn modelId="{4E19B992-EB98-4233-AAE7-AB312F1688D0}" type="presParOf" srcId="{630A5FA2-40AC-4258-91AA-C5285F933B40}" destId="{207E0EE4-F02D-45C0-901C-312741B81558}" srcOrd="5" destOrd="0" presId="urn:microsoft.com/office/officeart/2005/8/layout/radial3"/>
    <dgm:cxn modelId="{550EA1CF-C853-41B7-BFA7-97DFC025D9C8}" type="presParOf" srcId="{630A5FA2-40AC-4258-91AA-C5285F933B40}" destId="{BDA01085-F107-4992-9DF3-67BEBF7C8A1A}" srcOrd="6" destOrd="0" presId="urn:microsoft.com/office/officeart/2005/8/layout/radial3"/>
    <dgm:cxn modelId="{A5DC5EED-2E26-4583-BC80-BF4D0BF77223}" type="presParOf" srcId="{630A5FA2-40AC-4258-91AA-C5285F933B40}" destId="{AC7D24ED-B6B4-4CEE-93AB-2B6BE29C3EA0}" srcOrd="7" destOrd="0" presId="urn:microsoft.com/office/officeart/2005/8/layout/radial3"/>
    <dgm:cxn modelId="{DDC713AA-5D62-495F-BBAA-24EB6FBD105C}" type="presParOf" srcId="{630A5FA2-40AC-4258-91AA-C5285F933B40}" destId="{B68D109D-7092-4465-AE1C-910220928588}"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A62E22-D3C1-4BAC-9F8F-8ABE22B5DAA5}"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GB"/>
        </a:p>
      </dgm:t>
    </dgm:pt>
    <dgm:pt modelId="{8E1B0669-9E80-4B43-ACFC-E40C960D95FB}">
      <dgm:prSet phldrT="[Text]"/>
      <dgm:spPr/>
      <dgm:t>
        <a:bodyPr/>
        <a:lstStyle/>
        <a:p>
          <a:r>
            <a:rPr lang="en-GB" b="1" dirty="0">
              <a:solidFill>
                <a:schemeClr val="tx1"/>
              </a:solidFill>
              <a:latin typeface="Comic Sans MS" panose="030F0702030302020204" pitchFamily="66" charset="0"/>
            </a:rPr>
            <a:t>Economic</a:t>
          </a:r>
        </a:p>
      </dgm:t>
    </dgm:pt>
    <dgm:pt modelId="{5607B55C-8F12-4449-9A89-DFCEAB41E85D}" type="parTrans" cxnId="{3C63154C-758E-45D4-BF63-E52739A1092E}">
      <dgm:prSet/>
      <dgm:spPr/>
      <dgm:t>
        <a:bodyPr/>
        <a:lstStyle/>
        <a:p>
          <a:endParaRPr lang="en-GB"/>
        </a:p>
      </dgm:t>
    </dgm:pt>
    <dgm:pt modelId="{1E76698C-9259-468A-83C1-997F01569FE8}" type="sibTrans" cxnId="{3C63154C-758E-45D4-BF63-E52739A1092E}">
      <dgm:prSet/>
      <dgm:spPr/>
      <dgm:t>
        <a:bodyPr/>
        <a:lstStyle/>
        <a:p>
          <a:endParaRPr lang="en-GB"/>
        </a:p>
      </dgm:t>
    </dgm:pt>
    <dgm:pt modelId="{542A95DF-B568-4B33-A811-88FABDFD71E9}">
      <dgm:prSet phldrT="[Text]" custT="1"/>
      <dgm:spPr/>
      <dgm:t>
        <a:bodyPr/>
        <a:lstStyle/>
        <a:p>
          <a:r>
            <a:rPr lang="en-GB" sz="2400" dirty="0">
              <a:latin typeface="Comic Sans MS" panose="030F0702030302020204" pitchFamily="66" charset="0"/>
            </a:rPr>
            <a:t>Income &amp; Expenditure</a:t>
          </a:r>
        </a:p>
        <a:p>
          <a:r>
            <a:rPr lang="en-GB" sz="2000" dirty="0">
              <a:latin typeface="Comic Sans MS" panose="030F0702030302020204" pitchFamily="66" charset="0"/>
            </a:rPr>
            <a:t>(including the impact of low income)</a:t>
          </a:r>
        </a:p>
      </dgm:t>
    </dgm:pt>
    <dgm:pt modelId="{95AF31E1-94B7-4318-8905-40B3F7096119}" type="parTrans" cxnId="{2E3BF6C7-2404-4219-969C-4B5FF3981B8D}">
      <dgm:prSet/>
      <dgm:spPr/>
      <dgm:t>
        <a:bodyPr/>
        <a:lstStyle/>
        <a:p>
          <a:endParaRPr lang="en-GB"/>
        </a:p>
      </dgm:t>
    </dgm:pt>
    <dgm:pt modelId="{92C352B7-FC18-43B9-946C-638F1AA23764}" type="sibTrans" cxnId="{2E3BF6C7-2404-4219-969C-4B5FF3981B8D}">
      <dgm:prSet/>
      <dgm:spPr/>
      <dgm:t>
        <a:bodyPr/>
        <a:lstStyle/>
        <a:p>
          <a:endParaRPr lang="en-GB"/>
        </a:p>
      </dgm:t>
    </dgm:pt>
    <dgm:pt modelId="{7FBA5298-CB38-49DF-84D8-2892B4D20A5B}">
      <dgm:prSet phldrT="[Text]" custT="1"/>
      <dgm:spPr/>
      <dgm:t>
        <a:bodyPr/>
        <a:lstStyle/>
        <a:p>
          <a:r>
            <a:rPr lang="en-GB" sz="2400" dirty="0">
              <a:latin typeface="Comic Sans MS" panose="030F0702030302020204" pitchFamily="66" charset="0"/>
            </a:rPr>
            <a:t>Education</a:t>
          </a:r>
        </a:p>
      </dgm:t>
    </dgm:pt>
    <dgm:pt modelId="{20171B8A-74D7-4EE6-9042-7EF4A1E35B14}" type="parTrans" cxnId="{58399214-9594-411C-9288-9F4CDA7A398E}">
      <dgm:prSet/>
      <dgm:spPr/>
      <dgm:t>
        <a:bodyPr/>
        <a:lstStyle/>
        <a:p>
          <a:endParaRPr lang="en-GB"/>
        </a:p>
      </dgm:t>
    </dgm:pt>
    <dgm:pt modelId="{48E08FD1-5E31-486E-AB22-9E3498639A63}" type="sibTrans" cxnId="{58399214-9594-411C-9288-9F4CDA7A398E}">
      <dgm:prSet/>
      <dgm:spPr/>
      <dgm:t>
        <a:bodyPr/>
        <a:lstStyle/>
        <a:p>
          <a:endParaRPr lang="en-GB"/>
        </a:p>
      </dgm:t>
    </dgm:pt>
    <dgm:pt modelId="{40110380-B4AC-4381-9351-3D309394DB20}">
      <dgm:prSet phldrT="[Text]" custT="1"/>
      <dgm:spPr/>
      <dgm:t>
        <a:bodyPr/>
        <a:lstStyle/>
        <a:p>
          <a:r>
            <a:rPr lang="en-GB" sz="2400" dirty="0">
              <a:latin typeface="Comic Sans MS" panose="030F0702030302020204" pitchFamily="66" charset="0"/>
            </a:rPr>
            <a:t>Employment</a:t>
          </a:r>
        </a:p>
      </dgm:t>
    </dgm:pt>
    <dgm:pt modelId="{71F9B0AC-356A-498F-BF2A-991655BB01E1}" type="parTrans" cxnId="{A4BD25AE-0BDE-4861-BF37-702C86211D09}">
      <dgm:prSet/>
      <dgm:spPr/>
      <dgm:t>
        <a:bodyPr/>
        <a:lstStyle/>
        <a:p>
          <a:endParaRPr lang="en-GB"/>
        </a:p>
      </dgm:t>
    </dgm:pt>
    <dgm:pt modelId="{59976BE3-93D7-4610-9080-78E9D863F357}" type="sibTrans" cxnId="{A4BD25AE-0BDE-4861-BF37-702C86211D09}">
      <dgm:prSet/>
      <dgm:spPr/>
      <dgm:t>
        <a:bodyPr/>
        <a:lstStyle/>
        <a:p>
          <a:endParaRPr lang="en-GB"/>
        </a:p>
      </dgm:t>
    </dgm:pt>
    <dgm:pt modelId="{309EEC85-563A-467F-B4C1-37EF4EE79D92}" type="pres">
      <dgm:prSet presAssocID="{BDA62E22-D3C1-4BAC-9F8F-8ABE22B5DAA5}" presName="Name0" presStyleCnt="0">
        <dgm:presLayoutVars>
          <dgm:chMax val="1"/>
          <dgm:chPref val="1"/>
          <dgm:dir/>
          <dgm:resizeHandles/>
        </dgm:presLayoutVars>
      </dgm:prSet>
      <dgm:spPr/>
    </dgm:pt>
    <dgm:pt modelId="{12BB12DA-37C1-4402-8E91-7939FEBFCA88}" type="pres">
      <dgm:prSet presAssocID="{8E1B0669-9E80-4B43-ACFC-E40C960D95FB}" presName="Parent" presStyleLbl="node1" presStyleIdx="0" presStyleCnt="2" custLinFactNeighborX="-52866" custLinFactNeighborY="-8085">
        <dgm:presLayoutVars>
          <dgm:chMax val="4"/>
          <dgm:chPref val="3"/>
        </dgm:presLayoutVars>
      </dgm:prSet>
      <dgm:spPr/>
    </dgm:pt>
    <dgm:pt modelId="{F01A8BA7-F917-4F38-A0A0-987BD79B7255}" type="pres">
      <dgm:prSet presAssocID="{542A95DF-B568-4B33-A811-88FABDFD71E9}" presName="Accent" presStyleLbl="node1" presStyleIdx="1" presStyleCnt="2" custLinFactNeighborX="-11108" custLinFactNeighborY="-754"/>
      <dgm:spPr/>
    </dgm:pt>
    <dgm:pt modelId="{D5B223CF-1199-4B6B-8FBC-B3F01BF0F532}" type="pres">
      <dgm:prSet presAssocID="{542A95DF-B568-4B33-A811-88FABDFD71E9}" presName="Image1" presStyleLbl="fgImgPlace1" presStyleIdx="0" presStyleCnt="3" custScaleX="146129" custLinFactNeighborX="-40454" custLinFactNeighborY="-2394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2981DB76-CAEC-459D-990D-18AA479436FF}" type="pres">
      <dgm:prSet presAssocID="{542A95DF-B568-4B33-A811-88FABDFD71E9}" presName="Child1" presStyleLbl="revTx" presStyleIdx="0" presStyleCnt="3" custAng="0" custScaleX="290798" custLinFactNeighborX="91942" custLinFactNeighborY="-7694">
        <dgm:presLayoutVars>
          <dgm:chMax val="0"/>
          <dgm:chPref val="0"/>
          <dgm:bulletEnabled val="1"/>
        </dgm:presLayoutVars>
      </dgm:prSet>
      <dgm:spPr/>
    </dgm:pt>
    <dgm:pt modelId="{421B2C8A-3D6C-4B71-B2C1-F0C5620E7B17}" type="pres">
      <dgm:prSet presAssocID="{7FBA5298-CB38-49DF-84D8-2892B4D20A5B}" presName="Image2" presStyleCnt="0"/>
      <dgm:spPr/>
    </dgm:pt>
    <dgm:pt modelId="{EA33119F-20C6-4242-BC5E-48BEADB059EB}" type="pres">
      <dgm:prSet presAssocID="{7FBA5298-CB38-49DF-84D8-2892B4D20A5B}" presName="Image" presStyleLbl="fgImgPlace1" presStyleIdx="1" presStyleCnt="3" custScaleX="137740" custLinFactNeighborX="7378" custLinFactNeighborY="-35059"/>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84385A0E-C7A4-4CD3-876B-ED5DC285FECD}" type="pres">
      <dgm:prSet presAssocID="{7FBA5298-CB38-49DF-84D8-2892B4D20A5B}" presName="Child2" presStyleLbl="revTx" presStyleIdx="1" presStyleCnt="3" custLinFactNeighborX="44913" custLinFactNeighborY="-26909">
        <dgm:presLayoutVars>
          <dgm:chMax val="0"/>
          <dgm:chPref val="0"/>
          <dgm:bulletEnabled val="1"/>
        </dgm:presLayoutVars>
      </dgm:prSet>
      <dgm:spPr/>
    </dgm:pt>
    <dgm:pt modelId="{64101FB8-0EEF-4228-951C-74C3C82F2298}" type="pres">
      <dgm:prSet presAssocID="{40110380-B4AC-4381-9351-3D309394DB20}" presName="Image3" presStyleCnt="0"/>
      <dgm:spPr/>
    </dgm:pt>
    <dgm:pt modelId="{D6835870-8FAB-4B80-B298-698F84F0ACC5}" type="pres">
      <dgm:prSet presAssocID="{40110380-B4AC-4381-9351-3D309394DB20}" presName="Image" presStyleLbl="fgImgPlace1" presStyleIdx="2" presStyleCnt="3" custScaleX="137318" custLinFactNeighborX="24152" custLinFactNeighborY="-31650"/>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 modelId="{34205C03-4374-4BBE-9C5E-B72B574C2A5D}" type="pres">
      <dgm:prSet presAssocID="{40110380-B4AC-4381-9351-3D309394DB20}" presName="Child3" presStyleLbl="revTx" presStyleIdx="2" presStyleCnt="3" custScaleX="185621" custLinFactNeighborX="71516" custLinFactNeighborY="-35188">
        <dgm:presLayoutVars>
          <dgm:chMax val="0"/>
          <dgm:chPref val="0"/>
          <dgm:bulletEnabled val="1"/>
        </dgm:presLayoutVars>
      </dgm:prSet>
      <dgm:spPr/>
    </dgm:pt>
  </dgm:ptLst>
  <dgm:cxnLst>
    <dgm:cxn modelId="{9851DC12-FE03-44F8-A4E1-DD7CD528F18A}" type="presOf" srcId="{BDA62E22-D3C1-4BAC-9F8F-8ABE22B5DAA5}" destId="{309EEC85-563A-467F-B4C1-37EF4EE79D92}" srcOrd="0" destOrd="0" presId="urn:microsoft.com/office/officeart/2011/layout/RadialPictureList"/>
    <dgm:cxn modelId="{58399214-9594-411C-9288-9F4CDA7A398E}" srcId="{8E1B0669-9E80-4B43-ACFC-E40C960D95FB}" destId="{7FBA5298-CB38-49DF-84D8-2892B4D20A5B}" srcOrd="1" destOrd="0" parTransId="{20171B8A-74D7-4EE6-9042-7EF4A1E35B14}" sibTransId="{48E08FD1-5E31-486E-AB22-9E3498639A63}"/>
    <dgm:cxn modelId="{3331DB1C-5525-4CB8-90F2-A6C02316A7F5}" type="presOf" srcId="{7FBA5298-CB38-49DF-84D8-2892B4D20A5B}" destId="{84385A0E-C7A4-4CD3-876B-ED5DC285FECD}" srcOrd="0" destOrd="0" presId="urn:microsoft.com/office/officeart/2011/layout/RadialPictureList"/>
    <dgm:cxn modelId="{980BB544-EF79-40ED-BBB0-A809BC78AF26}" type="presOf" srcId="{542A95DF-B568-4B33-A811-88FABDFD71E9}" destId="{2981DB76-CAEC-459D-990D-18AA479436FF}" srcOrd="0" destOrd="0" presId="urn:microsoft.com/office/officeart/2011/layout/RadialPictureList"/>
    <dgm:cxn modelId="{3C63154C-758E-45D4-BF63-E52739A1092E}" srcId="{BDA62E22-D3C1-4BAC-9F8F-8ABE22B5DAA5}" destId="{8E1B0669-9E80-4B43-ACFC-E40C960D95FB}" srcOrd="0" destOrd="0" parTransId="{5607B55C-8F12-4449-9A89-DFCEAB41E85D}" sibTransId="{1E76698C-9259-468A-83C1-997F01569FE8}"/>
    <dgm:cxn modelId="{A4BD25AE-0BDE-4861-BF37-702C86211D09}" srcId="{8E1B0669-9E80-4B43-ACFC-E40C960D95FB}" destId="{40110380-B4AC-4381-9351-3D309394DB20}" srcOrd="2" destOrd="0" parTransId="{71F9B0AC-356A-498F-BF2A-991655BB01E1}" sibTransId="{59976BE3-93D7-4610-9080-78E9D863F357}"/>
    <dgm:cxn modelId="{2226E9BC-F596-4C01-94D8-3DBED47014DF}" type="presOf" srcId="{8E1B0669-9E80-4B43-ACFC-E40C960D95FB}" destId="{12BB12DA-37C1-4402-8E91-7939FEBFCA88}" srcOrd="0" destOrd="0" presId="urn:microsoft.com/office/officeart/2011/layout/RadialPictureList"/>
    <dgm:cxn modelId="{2E3BF6C7-2404-4219-969C-4B5FF3981B8D}" srcId="{8E1B0669-9E80-4B43-ACFC-E40C960D95FB}" destId="{542A95DF-B568-4B33-A811-88FABDFD71E9}" srcOrd="0" destOrd="0" parTransId="{95AF31E1-94B7-4318-8905-40B3F7096119}" sibTransId="{92C352B7-FC18-43B9-946C-638F1AA23764}"/>
    <dgm:cxn modelId="{A6E81AE7-1717-47DC-8417-E75AA20D24BB}" type="presOf" srcId="{40110380-B4AC-4381-9351-3D309394DB20}" destId="{34205C03-4374-4BBE-9C5E-B72B574C2A5D}" srcOrd="0" destOrd="0" presId="urn:microsoft.com/office/officeart/2011/layout/RadialPictureList"/>
    <dgm:cxn modelId="{0158FAF4-4CD0-4B7E-AF56-8991717A7D22}" type="presParOf" srcId="{309EEC85-563A-467F-B4C1-37EF4EE79D92}" destId="{12BB12DA-37C1-4402-8E91-7939FEBFCA88}" srcOrd="0" destOrd="0" presId="urn:microsoft.com/office/officeart/2011/layout/RadialPictureList"/>
    <dgm:cxn modelId="{192CE81F-EB0A-4B97-B5B1-F30C1155805F}" type="presParOf" srcId="{309EEC85-563A-467F-B4C1-37EF4EE79D92}" destId="{F01A8BA7-F917-4F38-A0A0-987BD79B7255}" srcOrd="1" destOrd="0" presId="urn:microsoft.com/office/officeart/2011/layout/RadialPictureList"/>
    <dgm:cxn modelId="{945275D0-A9D1-4D56-851C-27615E591214}" type="presParOf" srcId="{309EEC85-563A-467F-B4C1-37EF4EE79D92}" destId="{D5B223CF-1199-4B6B-8FBC-B3F01BF0F532}" srcOrd="2" destOrd="0" presId="urn:microsoft.com/office/officeart/2011/layout/RadialPictureList"/>
    <dgm:cxn modelId="{D45B9E62-13E8-4B28-90CD-FAD7161D0ADE}" type="presParOf" srcId="{309EEC85-563A-467F-B4C1-37EF4EE79D92}" destId="{2981DB76-CAEC-459D-990D-18AA479436FF}" srcOrd="3" destOrd="0" presId="urn:microsoft.com/office/officeart/2011/layout/RadialPictureList"/>
    <dgm:cxn modelId="{182AC387-B0D2-4B2C-A1AE-F4892B877318}" type="presParOf" srcId="{309EEC85-563A-467F-B4C1-37EF4EE79D92}" destId="{421B2C8A-3D6C-4B71-B2C1-F0C5620E7B17}" srcOrd="4" destOrd="0" presId="urn:microsoft.com/office/officeart/2011/layout/RadialPictureList"/>
    <dgm:cxn modelId="{25E0F110-4467-4A6E-9249-BB0E34BF1526}" type="presParOf" srcId="{421B2C8A-3D6C-4B71-B2C1-F0C5620E7B17}" destId="{EA33119F-20C6-4242-BC5E-48BEADB059EB}" srcOrd="0" destOrd="0" presId="urn:microsoft.com/office/officeart/2011/layout/RadialPictureList"/>
    <dgm:cxn modelId="{39D37FD0-D0C9-4745-BABC-169522D5DD1B}" type="presParOf" srcId="{309EEC85-563A-467F-B4C1-37EF4EE79D92}" destId="{84385A0E-C7A4-4CD3-876B-ED5DC285FECD}" srcOrd="5" destOrd="0" presId="urn:microsoft.com/office/officeart/2011/layout/RadialPictureList"/>
    <dgm:cxn modelId="{825E4D4F-A5B5-4ED9-B8EA-087EED5D172F}" type="presParOf" srcId="{309EEC85-563A-467F-B4C1-37EF4EE79D92}" destId="{64101FB8-0EEF-4228-951C-74C3C82F2298}" srcOrd="6" destOrd="0" presId="urn:microsoft.com/office/officeart/2011/layout/RadialPictureList"/>
    <dgm:cxn modelId="{357D6140-71E8-46FF-B305-357E0B2F4435}" type="presParOf" srcId="{64101FB8-0EEF-4228-951C-74C3C82F2298}" destId="{D6835870-8FAB-4B80-B298-698F84F0ACC5}" srcOrd="0" destOrd="0" presId="urn:microsoft.com/office/officeart/2011/layout/RadialPictureList"/>
    <dgm:cxn modelId="{65C69B6F-7B3B-4398-8481-F08B88EF3E46}" type="presParOf" srcId="{309EEC85-563A-467F-B4C1-37EF4EE79D92}" destId="{34205C03-4374-4BBE-9C5E-B72B574C2A5D}"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851C57-990B-4A63-989A-69664920D6E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F6D34B3E-9AED-45F4-BE64-CD17C22EAE58}">
      <dgm:prSet phldrT="[Text]"/>
      <dgm:spPr/>
      <dgm:t>
        <a:bodyPr/>
        <a:lstStyle/>
        <a:p>
          <a:r>
            <a:rPr lang="en-GB" dirty="0">
              <a:latin typeface="Comic Sans MS" panose="030F0702030302020204" pitchFamily="66" charset="0"/>
            </a:rPr>
            <a:t>Society &amp; Family</a:t>
          </a:r>
        </a:p>
      </dgm:t>
    </dgm:pt>
    <dgm:pt modelId="{09DEE112-E3D3-458C-84B8-7FD659B776F4}" type="parTrans" cxnId="{5EB81647-9AD1-46C5-B8AE-F8CC3EF2091B}">
      <dgm:prSet/>
      <dgm:spPr/>
      <dgm:t>
        <a:bodyPr/>
        <a:lstStyle/>
        <a:p>
          <a:endParaRPr lang="en-GB"/>
        </a:p>
      </dgm:t>
    </dgm:pt>
    <dgm:pt modelId="{079B5064-8257-4A1D-9069-346D332F0086}" type="sibTrans" cxnId="{5EB81647-9AD1-46C5-B8AE-F8CC3EF2091B}">
      <dgm:prSet/>
      <dgm:spPr/>
      <dgm:t>
        <a:bodyPr/>
        <a:lstStyle/>
        <a:p>
          <a:endParaRPr lang="en-GB"/>
        </a:p>
      </dgm:t>
    </dgm:pt>
    <dgm:pt modelId="{696F2D7F-59FB-4464-A317-368328C74A7A}">
      <dgm:prSet phldrT="[Text]" custT="1"/>
      <dgm:spPr/>
      <dgm:t>
        <a:bodyPr/>
        <a:lstStyle/>
        <a:p>
          <a:r>
            <a:rPr lang="en-GB" sz="2000" dirty="0">
              <a:latin typeface="Comic Sans MS" panose="030F0702030302020204" pitchFamily="66" charset="0"/>
            </a:rPr>
            <a:t>Culture</a:t>
          </a:r>
        </a:p>
      </dgm:t>
    </dgm:pt>
    <dgm:pt modelId="{E60F0BC9-77AE-4B5A-9DB8-642E7982FBEF}" type="parTrans" cxnId="{9A4AD42B-C47E-4E55-8CDD-BC371F1E845C}">
      <dgm:prSet/>
      <dgm:spPr/>
      <dgm:t>
        <a:bodyPr/>
        <a:lstStyle/>
        <a:p>
          <a:endParaRPr lang="en-GB"/>
        </a:p>
      </dgm:t>
    </dgm:pt>
    <dgm:pt modelId="{9FBAE926-AE9F-470F-A96F-221B0A018E8D}" type="sibTrans" cxnId="{9A4AD42B-C47E-4E55-8CDD-BC371F1E845C}">
      <dgm:prSet/>
      <dgm:spPr/>
      <dgm:t>
        <a:bodyPr/>
        <a:lstStyle/>
        <a:p>
          <a:endParaRPr lang="en-GB"/>
        </a:p>
      </dgm:t>
    </dgm:pt>
    <dgm:pt modelId="{B8E6770B-85FB-4D63-B3CC-86DB3EA1F68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000" dirty="0">
              <a:latin typeface="Comic Sans MS" panose="030F0702030302020204" pitchFamily="66" charset="0"/>
            </a:rPr>
            <a:t>Value &amp; attitudes</a:t>
          </a:r>
        </a:p>
        <a:p>
          <a:pPr defTabSz="1200150">
            <a:lnSpc>
              <a:spcPct val="90000"/>
            </a:lnSpc>
            <a:spcBef>
              <a:spcPct val="0"/>
            </a:spcBef>
            <a:spcAft>
              <a:spcPct val="35000"/>
            </a:spcAft>
          </a:pPr>
          <a:endParaRPr lang="en-GB" sz="1100" dirty="0"/>
        </a:p>
      </dgm:t>
    </dgm:pt>
    <dgm:pt modelId="{121CC65D-06AE-4040-8C32-0E806AD451E3}" type="parTrans" cxnId="{E12BC82D-E47B-4D40-B5B0-806A49D83781}">
      <dgm:prSet/>
      <dgm:spPr/>
      <dgm:t>
        <a:bodyPr/>
        <a:lstStyle/>
        <a:p>
          <a:endParaRPr lang="en-GB"/>
        </a:p>
      </dgm:t>
    </dgm:pt>
    <dgm:pt modelId="{C19C6EC4-08A2-4D36-A093-19D3066CF1C9}" type="sibTrans" cxnId="{E12BC82D-E47B-4D40-B5B0-806A49D83781}">
      <dgm:prSet/>
      <dgm:spPr/>
      <dgm:t>
        <a:bodyPr/>
        <a:lstStyle/>
        <a:p>
          <a:endParaRPr lang="en-GB"/>
        </a:p>
      </dgm:t>
    </dgm:pt>
    <dgm:pt modelId="{A3B6F81A-5DA3-4FE5-AF23-126A0BCABB48}">
      <dgm:prSet phldrT="[Text]" custT="1"/>
      <dgm:spPr/>
      <dgm:t>
        <a:bodyPr/>
        <a:lstStyle/>
        <a:p>
          <a:r>
            <a:rPr lang="en-GB" sz="2000" dirty="0">
              <a:latin typeface="Comic Sans MS" panose="030F0702030302020204" pitchFamily="66" charset="0"/>
            </a:rPr>
            <a:t>Bullying</a:t>
          </a:r>
        </a:p>
      </dgm:t>
    </dgm:pt>
    <dgm:pt modelId="{5B665103-1E61-4E94-8C5C-5D665D92EBA7}" type="parTrans" cxnId="{588D8120-7117-4BCE-9C17-990701F2E704}">
      <dgm:prSet/>
      <dgm:spPr/>
      <dgm:t>
        <a:bodyPr/>
        <a:lstStyle/>
        <a:p>
          <a:endParaRPr lang="en-GB"/>
        </a:p>
      </dgm:t>
    </dgm:pt>
    <dgm:pt modelId="{D62A7045-E216-4A06-9FF1-98AD6C44E09A}" type="sibTrans" cxnId="{588D8120-7117-4BCE-9C17-990701F2E704}">
      <dgm:prSet/>
      <dgm:spPr/>
      <dgm:t>
        <a:bodyPr/>
        <a:lstStyle/>
        <a:p>
          <a:endParaRPr lang="en-GB"/>
        </a:p>
      </dgm:t>
    </dgm:pt>
    <dgm:pt modelId="{0FD28095-E5D6-4B5F-BC8B-259B4F3F3F05}">
      <dgm:prSet phldrT="[Text]" custT="1"/>
      <dgm:spPr/>
      <dgm:t>
        <a:bodyPr/>
        <a:lstStyle/>
        <a:p>
          <a:r>
            <a:rPr lang="en-GB" sz="2000" dirty="0">
              <a:latin typeface="Comic Sans MS" panose="030F0702030302020204" pitchFamily="66" charset="0"/>
            </a:rPr>
            <a:t>Discrimination</a:t>
          </a:r>
        </a:p>
      </dgm:t>
    </dgm:pt>
    <dgm:pt modelId="{30BD8A60-B7E6-4A4E-971C-68D4F795473F}" type="parTrans" cxnId="{DE0558F2-83C4-40C8-A6D5-7C788C6AD424}">
      <dgm:prSet/>
      <dgm:spPr/>
      <dgm:t>
        <a:bodyPr/>
        <a:lstStyle/>
        <a:p>
          <a:endParaRPr lang="en-GB"/>
        </a:p>
      </dgm:t>
    </dgm:pt>
    <dgm:pt modelId="{D2D859FE-1E55-4DA3-B40A-0203745111E6}" type="sibTrans" cxnId="{DE0558F2-83C4-40C8-A6D5-7C788C6AD424}">
      <dgm:prSet/>
      <dgm:spPr/>
      <dgm:t>
        <a:bodyPr/>
        <a:lstStyle/>
        <a:p>
          <a:endParaRPr lang="en-GB"/>
        </a:p>
      </dgm:t>
    </dgm:pt>
    <dgm:pt modelId="{6A7762BE-D3EF-4C95-B2CA-939BF0C6EEEA}">
      <dgm:prSet custT="1"/>
      <dgm:spPr/>
      <dgm:t>
        <a:bodyPr/>
        <a:lstStyle/>
        <a:p>
          <a:r>
            <a:rPr lang="en-GB" sz="2000" dirty="0">
              <a:latin typeface="Comic Sans MS" panose="030F0702030302020204" pitchFamily="66" charset="0"/>
            </a:rPr>
            <a:t>Family</a:t>
          </a:r>
        </a:p>
        <a:p>
          <a:r>
            <a:rPr lang="en-GB" sz="2000" dirty="0">
              <a:latin typeface="Comic Sans MS" panose="030F0702030302020204" pitchFamily="66" charset="0"/>
            </a:rPr>
            <a:t>Support</a:t>
          </a:r>
        </a:p>
      </dgm:t>
    </dgm:pt>
    <dgm:pt modelId="{597572EA-950B-4E0F-BAAA-F3E48B1C056B}" type="parTrans" cxnId="{DA63B37C-14D1-439B-B447-978769BF5BB0}">
      <dgm:prSet/>
      <dgm:spPr/>
      <dgm:t>
        <a:bodyPr/>
        <a:lstStyle/>
        <a:p>
          <a:endParaRPr lang="en-GB"/>
        </a:p>
      </dgm:t>
    </dgm:pt>
    <dgm:pt modelId="{CB44E2AB-CBB1-4BD3-AD2D-DC6560B26B21}" type="sibTrans" cxnId="{DA63B37C-14D1-439B-B447-978769BF5BB0}">
      <dgm:prSet/>
      <dgm:spPr/>
      <dgm:t>
        <a:bodyPr/>
        <a:lstStyle/>
        <a:p>
          <a:endParaRPr lang="en-GB"/>
        </a:p>
      </dgm:t>
    </dgm:pt>
    <dgm:pt modelId="{195FCD81-84E5-429B-BC08-B0ED50CC133A}">
      <dgm:prSet custT="1"/>
      <dgm:spPr/>
      <dgm:t>
        <a:bodyPr/>
        <a:lstStyle/>
        <a:p>
          <a:r>
            <a:rPr lang="en-GB" sz="2000" dirty="0">
              <a:latin typeface="Comic Sans MS" panose="030F0702030302020204" pitchFamily="66" charset="0"/>
            </a:rPr>
            <a:t>Family Dysfunction</a:t>
          </a:r>
        </a:p>
      </dgm:t>
    </dgm:pt>
    <dgm:pt modelId="{F98FC690-0849-46CE-B83D-1AFFAA091FEB}" type="parTrans" cxnId="{EAEC13C7-FB5A-45D7-8BA2-EF421EE674D6}">
      <dgm:prSet/>
      <dgm:spPr/>
      <dgm:t>
        <a:bodyPr/>
        <a:lstStyle/>
        <a:p>
          <a:endParaRPr lang="en-GB"/>
        </a:p>
      </dgm:t>
    </dgm:pt>
    <dgm:pt modelId="{860D563A-276C-4068-99EC-013E4F7AD174}" type="sibTrans" cxnId="{EAEC13C7-FB5A-45D7-8BA2-EF421EE674D6}">
      <dgm:prSet/>
      <dgm:spPr/>
      <dgm:t>
        <a:bodyPr/>
        <a:lstStyle/>
        <a:p>
          <a:endParaRPr lang="en-GB"/>
        </a:p>
      </dgm:t>
    </dgm:pt>
    <dgm:pt modelId="{C04016EA-8BE7-4D0B-BB18-FA25F7295A4B}">
      <dgm:prSet/>
      <dgm:spPr/>
      <dgm:t>
        <a:bodyPr/>
        <a:lstStyle/>
        <a:p>
          <a:endParaRPr lang="en-GB"/>
        </a:p>
      </dgm:t>
    </dgm:pt>
    <dgm:pt modelId="{DCC13166-2B65-4D17-8C06-D4D9873DFB1B}" type="parTrans" cxnId="{ACCF77C5-3356-4F56-879B-1AA27A366437}">
      <dgm:prSet/>
      <dgm:spPr/>
      <dgm:t>
        <a:bodyPr/>
        <a:lstStyle/>
        <a:p>
          <a:endParaRPr lang="en-GB"/>
        </a:p>
      </dgm:t>
    </dgm:pt>
    <dgm:pt modelId="{78D90790-1C83-496B-B88A-8E5D9A4887D2}" type="sibTrans" cxnId="{ACCF77C5-3356-4F56-879B-1AA27A366437}">
      <dgm:prSet/>
      <dgm:spPr/>
      <dgm:t>
        <a:bodyPr/>
        <a:lstStyle/>
        <a:p>
          <a:endParaRPr lang="en-GB"/>
        </a:p>
      </dgm:t>
    </dgm:pt>
    <dgm:pt modelId="{BE68E37B-DFD5-431E-A9A9-1B38B7149673}" type="pres">
      <dgm:prSet presAssocID="{20851C57-990B-4A63-989A-69664920D6E1}" presName="composite" presStyleCnt="0">
        <dgm:presLayoutVars>
          <dgm:chMax val="1"/>
          <dgm:dir/>
          <dgm:resizeHandles val="exact"/>
        </dgm:presLayoutVars>
      </dgm:prSet>
      <dgm:spPr/>
    </dgm:pt>
    <dgm:pt modelId="{DF203D15-1419-4DCF-9784-561C52A58C11}" type="pres">
      <dgm:prSet presAssocID="{20851C57-990B-4A63-989A-69664920D6E1}" presName="radial" presStyleCnt="0">
        <dgm:presLayoutVars>
          <dgm:animLvl val="ctr"/>
        </dgm:presLayoutVars>
      </dgm:prSet>
      <dgm:spPr/>
    </dgm:pt>
    <dgm:pt modelId="{AE321F3C-F03C-486D-AB00-41323695B137}" type="pres">
      <dgm:prSet presAssocID="{F6D34B3E-9AED-45F4-BE64-CD17C22EAE58}" presName="centerShape" presStyleLbl="vennNode1" presStyleIdx="0" presStyleCnt="8" custScaleX="107823" custScaleY="102891" custLinFactNeighborX="402" custLinFactNeighborY="4426"/>
      <dgm:spPr/>
    </dgm:pt>
    <dgm:pt modelId="{FB37F79A-4E50-4BE4-BB3C-0575092C28DB}" type="pres">
      <dgm:prSet presAssocID="{696F2D7F-59FB-4464-A317-368328C74A7A}" presName="node" presStyleLbl="vennNode1" presStyleIdx="1" presStyleCnt="8" custScaleX="180099" custScaleY="101536" custRadScaleRad="83607" custRadScaleInc="-28137">
        <dgm:presLayoutVars>
          <dgm:bulletEnabled val="1"/>
        </dgm:presLayoutVars>
      </dgm:prSet>
      <dgm:spPr/>
    </dgm:pt>
    <dgm:pt modelId="{5F94EAEF-F9F0-4C96-B0B6-799E3BC4C5EE}" type="pres">
      <dgm:prSet presAssocID="{B8E6770B-85FB-4D63-B3CC-86DB3EA1F680}" presName="node" presStyleLbl="vennNode1" presStyleIdx="2" presStyleCnt="8" custScaleX="158310" custRadScaleRad="138072" custRadScaleInc="91406">
        <dgm:presLayoutVars>
          <dgm:bulletEnabled val="1"/>
        </dgm:presLayoutVars>
      </dgm:prSet>
      <dgm:spPr/>
    </dgm:pt>
    <dgm:pt modelId="{580F3632-3689-4B5D-84D3-8E7ACADC0DD7}" type="pres">
      <dgm:prSet presAssocID="{A3B6F81A-5DA3-4FE5-AF23-126A0BCABB48}" presName="node" presStyleLbl="vennNode1" presStyleIdx="3" presStyleCnt="8" custScaleX="181061" custRadScaleRad="139368" custRadScaleInc="47566">
        <dgm:presLayoutVars>
          <dgm:bulletEnabled val="1"/>
        </dgm:presLayoutVars>
      </dgm:prSet>
      <dgm:spPr/>
    </dgm:pt>
    <dgm:pt modelId="{3BCEF61A-D918-443E-8CD9-563A2DA96256}" type="pres">
      <dgm:prSet presAssocID="{6A7762BE-D3EF-4C95-B2CA-939BF0C6EEEA}" presName="node" presStyleLbl="vennNode1" presStyleIdx="4" presStyleCnt="8" custScaleX="182547" custRadScaleRad="123465" custRadScaleInc="-175712">
        <dgm:presLayoutVars>
          <dgm:bulletEnabled val="1"/>
        </dgm:presLayoutVars>
      </dgm:prSet>
      <dgm:spPr/>
    </dgm:pt>
    <dgm:pt modelId="{97DCB12D-1E86-4B72-B107-259F370EE675}" type="pres">
      <dgm:prSet presAssocID="{195FCD81-84E5-429B-BC08-B0ED50CC133A}" presName="node" presStyleLbl="vennNode1" presStyleIdx="5" presStyleCnt="8" custScaleX="201660" custRadScaleRad="131931" custRadScaleInc="146868">
        <dgm:presLayoutVars>
          <dgm:bulletEnabled val="1"/>
        </dgm:presLayoutVars>
      </dgm:prSet>
      <dgm:spPr/>
    </dgm:pt>
    <dgm:pt modelId="{70273144-7CBC-4FB6-A27F-F974DB9E1848}" type="pres">
      <dgm:prSet presAssocID="{0FD28095-E5D6-4B5F-BC8B-259B4F3F3F05}" presName="node" presStyleLbl="vennNode1" presStyleIdx="6" presStyleCnt="8" custScaleX="222504" custScaleY="75423" custRadScaleRad="102881" custRadScaleInc="-120945">
        <dgm:presLayoutVars>
          <dgm:bulletEnabled val="1"/>
        </dgm:presLayoutVars>
      </dgm:prSet>
      <dgm:spPr/>
    </dgm:pt>
    <dgm:pt modelId="{03608388-2939-4AFC-832A-1F4094AE6286}" type="pres">
      <dgm:prSet presAssocID="{C04016EA-8BE7-4D0B-BB18-FA25F7295A4B}" presName="node" presStyleLbl="vennNode1" presStyleIdx="7" presStyleCnt="8" custScaleX="193085" custRadScaleRad="141608" custRadScaleInc="-117354">
        <dgm:presLayoutVars>
          <dgm:bulletEnabled val="1"/>
        </dgm:presLayoutVars>
      </dgm:prSet>
      <dgm:spPr/>
    </dgm:pt>
  </dgm:ptLst>
  <dgm:cxnLst>
    <dgm:cxn modelId="{60584D03-7E1C-4B70-88FA-829AFE54662C}" type="presOf" srcId="{A3B6F81A-5DA3-4FE5-AF23-126A0BCABB48}" destId="{580F3632-3689-4B5D-84D3-8E7ACADC0DD7}" srcOrd="0" destOrd="0" presId="urn:microsoft.com/office/officeart/2005/8/layout/radial3"/>
    <dgm:cxn modelId="{EF6BFD10-23A6-42B4-92BB-D9BE29CD65B3}" type="presOf" srcId="{20851C57-990B-4A63-989A-69664920D6E1}" destId="{BE68E37B-DFD5-431E-A9A9-1B38B7149673}" srcOrd="0" destOrd="0" presId="urn:microsoft.com/office/officeart/2005/8/layout/radial3"/>
    <dgm:cxn modelId="{51723913-18D7-4E9D-954D-4287089C444B}" type="presOf" srcId="{195FCD81-84E5-429B-BC08-B0ED50CC133A}" destId="{97DCB12D-1E86-4B72-B107-259F370EE675}" srcOrd="0" destOrd="0" presId="urn:microsoft.com/office/officeart/2005/8/layout/radial3"/>
    <dgm:cxn modelId="{23C3E61C-DC96-48EA-868A-F65E17AB6D0E}" type="presOf" srcId="{6A7762BE-D3EF-4C95-B2CA-939BF0C6EEEA}" destId="{3BCEF61A-D918-443E-8CD9-563A2DA96256}" srcOrd="0" destOrd="0" presId="urn:microsoft.com/office/officeart/2005/8/layout/radial3"/>
    <dgm:cxn modelId="{588D8120-7117-4BCE-9C17-990701F2E704}" srcId="{F6D34B3E-9AED-45F4-BE64-CD17C22EAE58}" destId="{A3B6F81A-5DA3-4FE5-AF23-126A0BCABB48}" srcOrd="2" destOrd="0" parTransId="{5B665103-1E61-4E94-8C5C-5D665D92EBA7}" sibTransId="{D62A7045-E216-4A06-9FF1-98AD6C44E09A}"/>
    <dgm:cxn modelId="{ED285C2B-6630-45D9-B5D6-616D09816176}" type="presOf" srcId="{C04016EA-8BE7-4D0B-BB18-FA25F7295A4B}" destId="{03608388-2939-4AFC-832A-1F4094AE6286}" srcOrd="0" destOrd="0" presId="urn:microsoft.com/office/officeart/2005/8/layout/radial3"/>
    <dgm:cxn modelId="{9A4AD42B-C47E-4E55-8CDD-BC371F1E845C}" srcId="{F6D34B3E-9AED-45F4-BE64-CD17C22EAE58}" destId="{696F2D7F-59FB-4464-A317-368328C74A7A}" srcOrd="0" destOrd="0" parTransId="{E60F0BC9-77AE-4B5A-9DB8-642E7982FBEF}" sibTransId="{9FBAE926-AE9F-470F-A96F-221B0A018E8D}"/>
    <dgm:cxn modelId="{E12BC82D-E47B-4D40-B5B0-806A49D83781}" srcId="{F6D34B3E-9AED-45F4-BE64-CD17C22EAE58}" destId="{B8E6770B-85FB-4D63-B3CC-86DB3EA1F680}" srcOrd="1" destOrd="0" parTransId="{121CC65D-06AE-4040-8C32-0E806AD451E3}" sibTransId="{C19C6EC4-08A2-4D36-A093-19D3066CF1C9}"/>
    <dgm:cxn modelId="{5EB81647-9AD1-46C5-B8AE-F8CC3EF2091B}" srcId="{20851C57-990B-4A63-989A-69664920D6E1}" destId="{F6D34B3E-9AED-45F4-BE64-CD17C22EAE58}" srcOrd="0" destOrd="0" parTransId="{09DEE112-E3D3-458C-84B8-7FD659B776F4}" sibTransId="{079B5064-8257-4A1D-9069-346D332F0086}"/>
    <dgm:cxn modelId="{DA63B37C-14D1-439B-B447-978769BF5BB0}" srcId="{F6D34B3E-9AED-45F4-BE64-CD17C22EAE58}" destId="{6A7762BE-D3EF-4C95-B2CA-939BF0C6EEEA}" srcOrd="3" destOrd="0" parTransId="{597572EA-950B-4E0F-BAAA-F3E48B1C056B}" sibTransId="{CB44E2AB-CBB1-4BD3-AD2D-DC6560B26B21}"/>
    <dgm:cxn modelId="{58CE9884-DC9D-4A1D-99FB-B9AEE7FEA7EB}" type="presOf" srcId="{696F2D7F-59FB-4464-A317-368328C74A7A}" destId="{FB37F79A-4E50-4BE4-BB3C-0575092C28DB}" srcOrd="0" destOrd="0" presId="urn:microsoft.com/office/officeart/2005/8/layout/radial3"/>
    <dgm:cxn modelId="{7CE1B684-2E28-4040-8A07-6C88BF6A2867}" type="presOf" srcId="{B8E6770B-85FB-4D63-B3CC-86DB3EA1F680}" destId="{5F94EAEF-F9F0-4C96-B0B6-799E3BC4C5EE}" srcOrd="0" destOrd="0" presId="urn:microsoft.com/office/officeart/2005/8/layout/radial3"/>
    <dgm:cxn modelId="{ACCF77C5-3356-4F56-879B-1AA27A366437}" srcId="{F6D34B3E-9AED-45F4-BE64-CD17C22EAE58}" destId="{C04016EA-8BE7-4D0B-BB18-FA25F7295A4B}" srcOrd="6" destOrd="0" parTransId="{DCC13166-2B65-4D17-8C06-D4D9873DFB1B}" sibTransId="{78D90790-1C83-496B-B88A-8E5D9A4887D2}"/>
    <dgm:cxn modelId="{EAEC13C7-FB5A-45D7-8BA2-EF421EE674D6}" srcId="{F6D34B3E-9AED-45F4-BE64-CD17C22EAE58}" destId="{195FCD81-84E5-429B-BC08-B0ED50CC133A}" srcOrd="4" destOrd="0" parTransId="{F98FC690-0849-46CE-B83D-1AFFAA091FEB}" sibTransId="{860D563A-276C-4068-99EC-013E4F7AD174}"/>
    <dgm:cxn modelId="{282551DE-C3C1-4D33-B289-DD647F8ECCFC}" type="presOf" srcId="{F6D34B3E-9AED-45F4-BE64-CD17C22EAE58}" destId="{AE321F3C-F03C-486D-AB00-41323695B137}" srcOrd="0" destOrd="0" presId="urn:microsoft.com/office/officeart/2005/8/layout/radial3"/>
    <dgm:cxn modelId="{A19B6CED-73FB-4AC8-9183-9E4F1BD04082}" type="presOf" srcId="{0FD28095-E5D6-4B5F-BC8B-259B4F3F3F05}" destId="{70273144-7CBC-4FB6-A27F-F974DB9E1848}" srcOrd="0" destOrd="0" presId="urn:microsoft.com/office/officeart/2005/8/layout/radial3"/>
    <dgm:cxn modelId="{DE0558F2-83C4-40C8-A6D5-7C788C6AD424}" srcId="{F6D34B3E-9AED-45F4-BE64-CD17C22EAE58}" destId="{0FD28095-E5D6-4B5F-BC8B-259B4F3F3F05}" srcOrd="5" destOrd="0" parTransId="{30BD8A60-B7E6-4A4E-971C-68D4F795473F}" sibTransId="{D2D859FE-1E55-4DA3-B40A-0203745111E6}"/>
    <dgm:cxn modelId="{20446FB9-0AA4-46EF-B28C-D73BE2D04CF9}" type="presParOf" srcId="{BE68E37B-DFD5-431E-A9A9-1B38B7149673}" destId="{DF203D15-1419-4DCF-9784-561C52A58C11}" srcOrd="0" destOrd="0" presId="urn:microsoft.com/office/officeart/2005/8/layout/radial3"/>
    <dgm:cxn modelId="{6DB7AFED-CCAE-4EE5-891E-4B8D41EA21F6}" type="presParOf" srcId="{DF203D15-1419-4DCF-9784-561C52A58C11}" destId="{AE321F3C-F03C-486D-AB00-41323695B137}" srcOrd="0" destOrd="0" presId="urn:microsoft.com/office/officeart/2005/8/layout/radial3"/>
    <dgm:cxn modelId="{4A4151A8-DC44-4E4D-9C36-885ADE782610}" type="presParOf" srcId="{DF203D15-1419-4DCF-9784-561C52A58C11}" destId="{FB37F79A-4E50-4BE4-BB3C-0575092C28DB}" srcOrd="1" destOrd="0" presId="urn:microsoft.com/office/officeart/2005/8/layout/radial3"/>
    <dgm:cxn modelId="{078E043C-ABD0-4448-9F14-0A6E2D53150C}" type="presParOf" srcId="{DF203D15-1419-4DCF-9784-561C52A58C11}" destId="{5F94EAEF-F9F0-4C96-B0B6-799E3BC4C5EE}" srcOrd="2" destOrd="0" presId="urn:microsoft.com/office/officeart/2005/8/layout/radial3"/>
    <dgm:cxn modelId="{ADEBDAD5-971C-477F-A9A9-3A205AD36DC4}" type="presParOf" srcId="{DF203D15-1419-4DCF-9784-561C52A58C11}" destId="{580F3632-3689-4B5D-84D3-8E7ACADC0DD7}" srcOrd="3" destOrd="0" presId="urn:microsoft.com/office/officeart/2005/8/layout/radial3"/>
    <dgm:cxn modelId="{8204260E-E21C-4296-A327-235481CC5863}" type="presParOf" srcId="{DF203D15-1419-4DCF-9784-561C52A58C11}" destId="{3BCEF61A-D918-443E-8CD9-563A2DA96256}" srcOrd="4" destOrd="0" presId="urn:microsoft.com/office/officeart/2005/8/layout/radial3"/>
    <dgm:cxn modelId="{C0134576-AFDA-4895-A581-77B2557D3211}" type="presParOf" srcId="{DF203D15-1419-4DCF-9784-561C52A58C11}" destId="{97DCB12D-1E86-4B72-B107-259F370EE675}" srcOrd="5" destOrd="0" presId="urn:microsoft.com/office/officeart/2005/8/layout/radial3"/>
    <dgm:cxn modelId="{4185FEED-52B4-44E1-B87E-97FE94DEFA8E}" type="presParOf" srcId="{DF203D15-1419-4DCF-9784-561C52A58C11}" destId="{70273144-7CBC-4FB6-A27F-F974DB9E1848}" srcOrd="6" destOrd="0" presId="urn:microsoft.com/office/officeart/2005/8/layout/radial3"/>
    <dgm:cxn modelId="{CD4885C2-60FD-49EC-BFE9-5F930E581339}" type="presParOf" srcId="{DF203D15-1419-4DCF-9784-561C52A58C11}" destId="{03608388-2939-4AFC-832A-1F4094AE6286}"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C8B3D3-2674-4D88-87EF-93B2899911B0}" type="doc">
      <dgm:prSet loTypeId="urn:microsoft.com/office/officeart/2005/8/layout/target1" loCatId="relationship" qsTypeId="urn:microsoft.com/office/officeart/2005/8/quickstyle/simple1" qsCatId="simple" csTypeId="urn:microsoft.com/office/officeart/2005/8/colors/colorful4" csCatId="colorful" phldr="1"/>
      <dgm:spPr/>
    </dgm:pt>
    <dgm:pt modelId="{4FB6B6C8-40E9-421F-A840-066E07AD79FA}">
      <dgm:prSet phldrT="[Text]" custT="1"/>
      <dgm:spPr/>
      <dgm:t>
        <a:bodyPr/>
        <a:lstStyle/>
        <a:p>
          <a:r>
            <a:rPr lang="en-GB" sz="2000" dirty="0">
              <a:latin typeface="Comic Sans MS" panose="030F0702030302020204" pitchFamily="66" charset="0"/>
            </a:rPr>
            <a:t>Child</a:t>
          </a:r>
        </a:p>
      </dgm:t>
    </dgm:pt>
    <dgm:pt modelId="{D1F235B6-5456-4736-A80A-4D5DAD9658FC}" type="parTrans" cxnId="{CEF2DE38-B29F-46C9-BBDD-5D0485BC51F3}">
      <dgm:prSet/>
      <dgm:spPr/>
      <dgm:t>
        <a:bodyPr/>
        <a:lstStyle/>
        <a:p>
          <a:endParaRPr lang="en-GB"/>
        </a:p>
      </dgm:t>
    </dgm:pt>
    <dgm:pt modelId="{DC8D195F-2ADD-47FD-9400-133A87ED0D04}" type="sibTrans" cxnId="{CEF2DE38-B29F-46C9-BBDD-5D0485BC51F3}">
      <dgm:prSet/>
      <dgm:spPr/>
      <dgm:t>
        <a:bodyPr/>
        <a:lstStyle/>
        <a:p>
          <a:endParaRPr lang="en-GB"/>
        </a:p>
      </dgm:t>
    </dgm:pt>
    <dgm:pt modelId="{B946D388-2AF7-4680-B908-827A0D1D5E67}">
      <dgm:prSet phldrT="[Text]" custT="1"/>
      <dgm:spPr/>
      <dgm:t>
        <a:bodyPr/>
        <a:lstStyle/>
        <a:p>
          <a:r>
            <a:rPr lang="en-GB" sz="2000" b="1" dirty="0">
              <a:latin typeface="Comic Sans MS" panose="030F0702030302020204" pitchFamily="66" charset="0"/>
            </a:rPr>
            <a:t>Primary Socialisation – </a:t>
          </a:r>
          <a:r>
            <a:rPr lang="en-GB" sz="2000" dirty="0">
              <a:latin typeface="Comic Sans MS" panose="030F0702030302020204" pitchFamily="66" charset="0"/>
            </a:rPr>
            <a:t>family, carers</a:t>
          </a:r>
        </a:p>
      </dgm:t>
    </dgm:pt>
    <dgm:pt modelId="{EC9031E8-2F9D-453E-8E42-FAFB1F917A73}" type="parTrans" cxnId="{E3424982-E5FC-4BC5-94EC-DC8516E5A0E4}">
      <dgm:prSet/>
      <dgm:spPr/>
      <dgm:t>
        <a:bodyPr/>
        <a:lstStyle/>
        <a:p>
          <a:endParaRPr lang="en-GB"/>
        </a:p>
      </dgm:t>
    </dgm:pt>
    <dgm:pt modelId="{587054D4-8E96-4596-BE35-BC58F14333D6}" type="sibTrans" cxnId="{E3424982-E5FC-4BC5-94EC-DC8516E5A0E4}">
      <dgm:prSet/>
      <dgm:spPr/>
      <dgm:t>
        <a:bodyPr/>
        <a:lstStyle/>
        <a:p>
          <a:endParaRPr lang="en-GB"/>
        </a:p>
      </dgm:t>
    </dgm:pt>
    <dgm:pt modelId="{64B34D29-856E-4F5E-A91C-F6846DD490C3}">
      <dgm:prSet phldrT="[Text]" custT="1"/>
      <dgm:spPr/>
      <dgm:t>
        <a:bodyPr/>
        <a:lstStyle/>
        <a:p>
          <a:r>
            <a:rPr lang="en-GB" sz="2000" b="1" dirty="0">
              <a:latin typeface="Comic Sans MS" panose="030F0702030302020204" pitchFamily="66" charset="0"/>
            </a:rPr>
            <a:t>Secondary Socialisation- </a:t>
          </a:r>
          <a:r>
            <a:rPr lang="en-GB" sz="2000" b="0" dirty="0">
              <a:latin typeface="Comic Sans MS" panose="030F0702030302020204" pitchFamily="66" charset="0"/>
            </a:rPr>
            <a:t>School,  Peers</a:t>
          </a:r>
        </a:p>
      </dgm:t>
    </dgm:pt>
    <dgm:pt modelId="{3D93C217-A163-41BF-98A5-66956520E518}" type="parTrans" cxnId="{8840E767-8190-4D3C-B365-A48E3558A5F6}">
      <dgm:prSet/>
      <dgm:spPr/>
      <dgm:t>
        <a:bodyPr/>
        <a:lstStyle/>
        <a:p>
          <a:endParaRPr lang="en-GB"/>
        </a:p>
      </dgm:t>
    </dgm:pt>
    <dgm:pt modelId="{2980355C-6FF0-45E8-8BF1-0B6C79BBB665}" type="sibTrans" cxnId="{8840E767-8190-4D3C-B365-A48E3558A5F6}">
      <dgm:prSet/>
      <dgm:spPr/>
      <dgm:t>
        <a:bodyPr/>
        <a:lstStyle/>
        <a:p>
          <a:endParaRPr lang="en-GB"/>
        </a:p>
      </dgm:t>
    </dgm:pt>
    <dgm:pt modelId="{8CA2A674-4F02-48F4-875A-DE792DDDC606}" type="pres">
      <dgm:prSet presAssocID="{F6C8B3D3-2674-4D88-87EF-93B2899911B0}" presName="composite" presStyleCnt="0">
        <dgm:presLayoutVars>
          <dgm:chMax val="5"/>
          <dgm:dir/>
          <dgm:resizeHandles val="exact"/>
        </dgm:presLayoutVars>
      </dgm:prSet>
      <dgm:spPr/>
    </dgm:pt>
    <dgm:pt modelId="{3BA6B1B6-B06D-483B-A7A8-9D748AEB4E8B}" type="pres">
      <dgm:prSet presAssocID="{4FB6B6C8-40E9-421F-A840-066E07AD79FA}" presName="circle1" presStyleLbl="lnNode1" presStyleIdx="0" presStyleCnt="3"/>
      <dgm:spPr/>
    </dgm:pt>
    <dgm:pt modelId="{2E17812C-FC11-4A41-8A99-E04755CC2835}" type="pres">
      <dgm:prSet presAssocID="{4FB6B6C8-40E9-421F-A840-066E07AD79FA}" presName="text1" presStyleLbl="revTx" presStyleIdx="0" presStyleCnt="3">
        <dgm:presLayoutVars>
          <dgm:bulletEnabled val="1"/>
        </dgm:presLayoutVars>
      </dgm:prSet>
      <dgm:spPr/>
    </dgm:pt>
    <dgm:pt modelId="{C86E8B97-820B-422C-B438-782041B17B2F}" type="pres">
      <dgm:prSet presAssocID="{4FB6B6C8-40E9-421F-A840-066E07AD79FA}" presName="line1" presStyleLbl="callout" presStyleIdx="0" presStyleCnt="6"/>
      <dgm:spPr/>
    </dgm:pt>
    <dgm:pt modelId="{ABD5C7FC-5EE4-4B52-9941-CFE4D66A023A}" type="pres">
      <dgm:prSet presAssocID="{4FB6B6C8-40E9-421F-A840-066E07AD79FA}" presName="d1" presStyleLbl="callout" presStyleIdx="1" presStyleCnt="6"/>
      <dgm:spPr/>
    </dgm:pt>
    <dgm:pt modelId="{875DDB0D-F7AE-4888-8B30-EC41F617CB99}" type="pres">
      <dgm:prSet presAssocID="{B946D388-2AF7-4680-B908-827A0D1D5E67}" presName="circle2" presStyleLbl="lnNode1" presStyleIdx="1" presStyleCnt="3"/>
      <dgm:spPr/>
    </dgm:pt>
    <dgm:pt modelId="{F37ED180-3815-4315-96BD-A687054BE4F8}" type="pres">
      <dgm:prSet presAssocID="{B946D388-2AF7-4680-B908-827A0D1D5E67}" presName="text2" presStyleLbl="revTx" presStyleIdx="1" presStyleCnt="3" custScaleX="127800">
        <dgm:presLayoutVars>
          <dgm:bulletEnabled val="1"/>
        </dgm:presLayoutVars>
      </dgm:prSet>
      <dgm:spPr/>
    </dgm:pt>
    <dgm:pt modelId="{AFFE1E96-0A92-4F27-9DB2-6C9852B0F534}" type="pres">
      <dgm:prSet presAssocID="{B946D388-2AF7-4680-B908-827A0D1D5E67}" presName="line2" presStyleLbl="callout" presStyleIdx="2" presStyleCnt="6"/>
      <dgm:spPr/>
    </dgm:pt>
    <dgm:pt modelId="{C120CF5F-C966-4A66-B2EE-DC3DAF39EE08}" type="pres">
      <dgm:prSet presAssocID="{B946D388-2AF7-4680-B908-827A0D1D5E67}" presName="d2" presStyleLbl="callout" presStyleIdx="3" presStyleCnt="6"/>
      <dgm:spPr/>
    </dgm:pt>
    <dgm:pt modelId="{27C9A4A9-1AC1-4135-BA88-453AB3192C3A}" type="pres">
      <dgm:prSet presAssocID="{64B34D29-856E-4F5E-A91C-F6846DD490C3}" presName="circle3" presStyleLbl="lnNode1" presStyleIdx="2" presStyleCnt="3"/>
      <dgm:spPr/>
    </dgm:pt>
    <dgm:pt modelId="{089FE63C-2128-4528-B5A0-B2110758436B}" type="pres">
      <dgm:prSet presAssocID="{64B34D29-856E-4F5E-A91C-F6846DD490C3}" presName="text3" presStyleLbl="revTx" presStyleIdx="2" presStyleCnt="3" custScaleX="136362" custLinFactNeighborX="890" custLinFactNeighborY="47270">
        <dgm:presLayoutVars>
          <dgm:bulletEnabled val="1"/>
        </dgm:presLayoutVars>
      </dgm:prSet>
      <dgm:spPr/>
    </dgm:pt>
    <dgm:pt modelId="{85B180C8-1732-454B-ACF8-65292C00D04C}" type="pres">
      <dgm:prSet presAssocID="{64B34D29-856E-4F5E-A91C-F6846DD490C3}" presName="line3" presStyleLbl="callout" presStyleIdx="4" presStyleCnt="6"/>
      <dgm:spPr/>
    </dgm:pt>
    <dgm:pt modelId="{26352228-4C4C-4B97-98FD-FC60449632BB}" type="pres">
      <dgm:prSet presAssocID="{64B34D29-856E-4F5E-A91C-F6846DD490C3}" presName="d3" presStyleLbl="callout" presStyleIdx="5" presStyleCnt="6"/>
      <dgm:spPr/>
    </dgm:pt>
  </dgm:ptLst>
  <dgm:cxnLst>
    <dgm:cxn modelId="{192B8B03-62B0-4EBE-8B56-89B2B3589C18}" type="presOf" srcId="{4FB6B6C8-40E9-421F-A840-066E07AD79FA}" destId="{2E17812C-FC11-4A41-8A99-E04755CC2835}" srcOrd="0" destOrd="0" presId="urn:microsoft.com/office/officeart/2005/8/layout/target1"/>
    <dgm:cxn modelId="{F801F62C-1452-4780-B90E-D6B343D2AF84}" type="presOf" srcId="{F6C8B3D3-2674-4D88-87EF-93B2899911B0}" destId="{8CA2A674-4F02-48F4-875A-DE792DDDC606}" srcOrd="0" destOrd="0" presId="urn:microsoft.com/office/officeart/2005/8/layout/target1"/>
    <dgm:cxn modelId="{CEF2DE38-B29F-46C9-BBDD-5D0485BC51F3}" srcId="{F6C8B3D3-2674-4D88-87EF-93B2899911B0}" destId="{4FB6B6C8-40E9-421F-A840-066E07AD79FA}" srcOrd="0" destOrd="0" parTransId="{D1F235B6-5456-4736-A80A-4D5DAD9658FC}" sibTransId="{DC8D195F-2ADD-47FD-9400-133A87ED0D04}"/>
    <dgm:cxn modelId="{F9A17743-CB6A-47E9-8BEF-48CB67800B08}" type="presOf" srcId="{B946D388-2AF7-4680-B908-827A0D1D5E67}" destId="{F37ED180-3815-4315-96BD-A687054BE4F8}" srcOrd="0" destOrd="0" presId="urn:microsoft.com/office/officeart/2005/8/layout/target1"/>
    <dgm:cxn modelId="{8840E767-8190-4D3C-B365-A48E3558A5F6}" srcId="{F6C8B3D3-2674-4D88-87EF-93B2899911B0}" destId="{64B34D29-856E-4F5E-A91C-F6846DD490C3}" srcOrd="2" destOrd="0" parTransId="{3D93C217-A163-41BF-98A5-66956520E518}" sibTransId="{2980355C-6FF0-45E8-8BF1-0B6C79BBB665}"/>
    <dgm:cxn modelId="{E3424982-E5FC-4BC5-94EC-DC8516E5A0E4}" srcId="{F6C8B3D3-2674-4D88-87EF-93B2899911B0}" destId="{B946D388-2AF7-4680-B908-827A0D1D5E67}" srcOrd="1" destOrd="0" parTransId="{EC9031E8-2F9D-453E-8E42-FAFB1F917A73}" sibTransId="{587054D4-8E96-4596-BE35-BC58F14333D6}"/>
    <dgm:cxn modelId="{9C0A298C-05D9-4492-8587-7E9586A975E8}" type="presOf" srcId="{64B34D29-856E-4F5E-A91C-F6846DD490C3}" destId="{089FE63C-2128-4528-B5A0-B2110758436B}" srcOrd="0" destOrd="0" presId="urn:microsoft.com/office/officeart/2005/8/layout/target1"/>
    <dgm:cxn modelId="{8E02C6ED-0BC9-4DA1-BF62-AAE0600B2370}" type="presParOf" srcId="{8CA2A674-4F02-48F4-875A-DE792DDDC606}" destId="{3BA6B1B6-B06D-483B-A7A8-9D748AEB4E8B}" srcOrd="0" destOrd="0" presId="urn:microsoft.com/office/officeart/2005/8/layout/target1"/>
    <dgm:cxn modelId="{26573D23-0268-4244-AB00-BF311E0A4565}" type="presParOf" srcId="{8CA2A674-4F02-48F4-875A-DE792DDDC606}" destId="{2E17812C-FC11-4A41-8A99-E04755CC2835}" srcOrd="1" destOrd="0" presId="urn:microsoft.com/office/officeart/2005/8/layout/target1"/>
    <dgm:cxn modelId="{BF70AA0F-524E-43E2-8114-1E0DDDA69EE0}" type="presParOf" srcId="{8CA2A674-4F02-48F4-875A-DE792DDDC606}" destId="{C86E8B97-820B-422C-B438-782041B17B2F}" srcOrd="2" destOrd="0" presId="urn:microsoft.com/office/officeart/2005/8/layout/target1"/>
    <dgm:cxn modelId="{FC0C4F38-0486-421A-A4BC-76D9C8F720A4}" type="presParOf" srcId="{8CA2A674-4F02-48F4-875A-DE792DDDC606}" destId="{ABD5C7FC-5EE4-4B52-9941-CFE4D66A023A}" srcOrd="3" destOrd="0" presId="urn:microsoft.com/office/officeart/2005/8/layout/target1"/>
    <dgm:cxn modelId="{543E9FF1-5909-4222-8135-AC9F80ACD16E}" type="presParOf" srcId="{8CA2A674-4F02-48F4-875A-DE792DDDC606}" destId="{875DDB0D-F7AE-4888-8B30-EC41F617CB99}" srcOrd="4" destOrd="0" presId="urn:microsoft.com/office/officeart/2005/8/layout/target1"/>
    <dgm:cxn modelId="{FCEBF162-DA7F-49D2-900F-0DBDA1713FD3}" type="presParOf" srcId="{8CA2A674-4F02-48F4-875A-DE792DDDC606}" destId="{F37ED180-3815-4315-96BD-A687054BE4F8}" srcOrd="5" destOrd="0" presId="urn:microsoft.com/office/officeart/2005/8/layout/target1"/>
    <dgm:cxn modelId="{CD59BC75-0971-482A-9DB1-764EEDBF4F47}" type="presParOf" srcId="{8CA2A674-4F02-48F4-875A-DE792DDDC606}" destId="{AFFE1E96-0A92-4F27-9DB2-6C9852B0F534}" srcOrd="6" destOrd="0" presId="urn:microsoft.com/office/officeart/2005/8/layout/target1"/>
    <dgm:cxn modelId="{B99B21B5-FA96-456C-870B-1300F77AF1A7}" type="presParOf" srcId="{8CA2A674-4F02-48F4-875A-DE792DDDC606}" destId="{C120CF5F-C966-4A66-B2EE-DC3DAF39EE08}" srcOrd="7" destOrd="0" presId="urn:microsoft.com/office/officeart/2005/8/layout/target1"/>
    <dgm:cxn modelId="{56F60A06-8E35-494D-96A6-F125E602544D}" type="presParOf" srcId="{8CA2A674-4F02-48F4-875A-DE792DDDC606}" destId="{27C9A4A9-1AC1-4135-BA88-453AB3192C3A}" srcOrd="8" destOrd="0" presId="urn:microsoft.com/office/officeart/2005/8/layout/target1"/>
    <dgm:cxn modelId="{EEC3F450-857C-4937-8896-ED163C402157}" type="presParOf" srcId="{8CA2A674-4F02-48F4-875A-DE792DDDC606}" destId="{089FE63C-2128-4528-B5A0-B2110758436B}" srcOrd="9" destOrd="0" presId="urn:microsoft.com/office/officeart/2005/8/layout/target1"/>
    <dgm:cxn modelId="{C742229D-7EFE-4516-948B-3C0E29F6BED3}" type="presParOf" srcId="{8CA2A674-4F02-48F4-875A-DE792DDDC606}" destId="{85B180C8-1732-454B-ACF8-65292C00D04C}" srcOrd="10" destOrd="0" presId="urn:microsoft.com/office/officeart/2005/8/layout/target1"/>
    <dgm:cxn modelId="{C9151108-6E68-4AFA-A3CD-74159BC7230F}" type="presParOf" srcId="{8CA2A674-4F02-48F4-875A-DE792DDDC606}" destId="{26352228-4C4C-4B97-98FD-FC60449632BB}"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6B9802-28FB-41DC-BA2F-0D802AC41CB1}"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GB"/>
        </a:p>
      </dgm:t>
    </dgm:pt>
    <dgm:pt modelId="{41C0B6A4-F575-450D-82E3-1BC04F4EA3E6}">
      <dgm:prSet phldrT="[Text]"/>
      <dgm:spPr/>
      <dgm:t>
        <a:bodyPr/>
        <a:lstStyle/>
        <a:p>
          <a:r>
            <a:rPr lang="en-GB" dirty="0">
              <a:solidFill>
                <a:schemeClr val="tx1"/>
              </a:solidFill>
              <a:latin typeface="Comic Sans MS" pitchFamily="66" charset="0"/>
            </a:rPr>
            <a:t>Nutrition</a:t>
          </a:r>
        </a:p>
      </dgm:t>
    </dgm:pt>
    <dgm:pt modelId="{6CF5F473-F0BA-4EA2-B7C8-1FCE446035B8}" type="parTrans" cxnId="{AEBDF6B9-D13F-4184-A885-B480B1787989}">
      <dgm:prSet/>
      <dgm:spPr/>
      <dgm:t>
        <a:bodyPr/>
        <a:lstStyle/>
        <a:p>
          <a:endParaRPr lang="en-GB"/>
        </a:p>
      </dgm:t>
    </dgm:pt>
    <dgm:pt modelId="{8BEBCC7C-3133-41F4-B351-1E7AF881FB73}" type="sibTrans" cxnId="{AEBDF6B9-D13F-4184-A885-B480B1787989}">
      <dgm:prSet/>
      <dgm:spPr/>
      <dgm:t>
        <a:bodyPr/>
        <a:lstStyle/>
        <a:p>
          <a:endParaRPr lang="en-GB"/>
        </a:p>
      </dgm:t>
    </dgm:pt>
    <dgm:pt modelId="{97FC8D0E-A899-4F5E-9C56-E1C246921E96}">
      <dgm:prSet phldrT="[Text]"/>
      <dgm:spPr/>
      <dgm:t>
        <a:bodyPr/>
        <a:lstStyle/>
        <a:p>
          <a:r>
            <a:rPr lang="en-GB" dirty="0">
              <a:solidFill>
                <a:schemeClr val="tx1"/>
              </a:solidFill>
              <a:latin typeface="Comic Sans MS" pitchFamily="66" charset="0"/>
            </a:rPr>
            <a:t>Use &amp; misuse of Drugs</a:t>
          </a:r>
        </a:p>
      </dgm:t>
    </dgm:pt>
    <dgm:pt modelId="{1E834E1C-3EC3-4225-B798-A39B221E6E23}" type="parTrans" cxnId="{D6A83B3C-C64E-4AB0-B9ED-D54281EB273A}">
      <dgm:prSet/>
      <dgm:spPr/>
      <dgm:t>
        <a:bodyPr/>
        <a:lstStyle/>
        <a:p>
          <a:endParaRPr lang="en-GB"/>
        </a:p>
      </dgm:t>
    </dgm:pt>
    <dgm:pt modelId="{DCDC5816-4816-478A-AEFC-52161BDA0671}" type="sibTrans" cxnId="{D6A83B3C-C64E-4AB0-B9ED-D54281EB273A}">
      <dgm:prSet/>
      <dgm:spPr/>
      <dgm:t>
        <a:bodyPr/>
        <a:lstStyle/>
        <a:p>
          <a:endParaRPr lang="en-GB"/>
        </a:p>
      </dgm:t>
    </dgm:pt>
    <dgm:pt modelId="{E47F6401-E1C1-4ABC-9A58-87ABEE4FA6C6}">
      <dgm:prSet phldrT="[Text]" phldr="1"/>
      <dgm:spPr/>
      <dgm:t>
        <a:bodyPr/>
        <a:lstStyle/>
        <a:p>
          <a:endParaRPr lang="en-GB" dirty="0"/>
        </a:p>
      </dgm:t>
    </dgm:pt>
    <dgm:pt modelId="{F4292A9E-C003-4DC6-984D-D1C6EEC0EB2B}" type="sibTrans" cxnId="{ABE91210-0806-43C3-9963-36024C7176D7}">
      <dgm:prSet/>
      <dgm:spPr/>
      <dgm:t>
        <a:bodyPr/>
        <a:lstStyle/>
        <a:p>
          <a:endParaRPr lang="en-GB"/>
        </a:p>
      </dgm:t>
    </dgm:pt>
    <dgm:pt modelId="{52BE2357-74BA-433E-98BD-88C6732D1B4A}" type="parTrans" cxnId="{ABE91210-0806-43C3-9963-36024C7176D7}">
      <dgm:prSet/>
      <dgm:spPr/>
      <dgm:t>
        <a:bodyPr/>
        <a:lstStyle/>
        <a:p>
          <a:endParaRPr lang="en-GB"/>
        </a:p>
      </dgm:t>
    </dgm:pt>
    <dgm:pt modelId="{637D111E-5B92-4391-A922-4551EAE14722}" type="pres">
      <dgm:prSet presAssocID="{FF6B9802-28FB-41DC-BA2F-0D802AC41CB1}" presName="linearFlow" presStyleCnt="0">
        <dgm:presLayoutVars>
          <dgm:dir/>
          <dgm:resizeHandles val="exact"/>
        </dgm:presLayoutVars>
      </dgm:prSet>
      <dgm:spPr/>
    </dgm:pt>
    <dgm:pt modelId="{2DECF1D2-B40E-4CF8-852B-D3F43A23C4CB}" type="pres">
      <dgm:prSet presAssocID="{41C0B6A4-F575-450D-82E3-1BC04F4EA3E6}" presName="comp" presStyleCnt="0"/>
      <dgm:spPr/>
    </dgm:pt>
    <dgm:pt modelId="{2AC8ABED-29A8-40B3-B8E2-9E69185E9984}" type="pres">
      <dgm:prSet presAssocID="{41C0B6A4-F575-450D-82E3-1BC04F4EA3E6}" presName="rect2" presStyleLbl="node1" presStyleIdx="0" presStyleCnt="3">
        <dgm:presLayoutVars>
          <dgm:bulletEnabled val="1"/>
        </dgm:presLayoutVars>
      </dgm:prSet>
      <dgm:spPr/>
    </dgm:pt>
    <dgm:pt modelId="{3B454363-8B9A-40A7-8F52-04E8FB312958}" type="pres">
      <dgm:prSet presAssocID="{41C0B6A4-F575-450D-82E3-1BC04F4EA3E6}" presName="rect1" presStyleLbl="lnNode1" presStyleIdx="0" presStyleCnt="3"/>
      <dgm:spPr/>
    </dgm:pt>
    <dgm:pt modelId="{4BC81670-6CAA-4EA3-A465-075F86F741E5}" type="pres">
      <dgm:prSet presAssocID="{8BEBCC7C-3133-41F4-B351-1E7AF881FB73}" presName="sibTrans" presStyleCnt="0"/>
      <dgm:spPr/>
    </dgm:pt>
    <dgm:pt modelId="{477B8EE7-B546-4E73-AC8E-DF031CD9CEFF}" type="pres">
      <dgm:prSet presAssocID="{97FC8D0E-A899-4F5E-9C56-E1C246921E96}" presName="comp" presStyleCnt="0"/>
      <dgm:spPr/>
    </dgm:pt>
    <dgm:pt modelId="{F6E6350C-15A9-45EC-A0FA-5E43A1C9EE16}" type="pres">
      <dgm:prSet presAssocID="{97FC8D0E-A899-4F5E-9C56-E1C246921E96}" presName="rect2" presStyleLbl="node1" presStyleIdx="1" presStyleCnt="3">
        <dgm:presLayoutVars>
          <dgm:bulletEnabled val="1"/>
        </dgm:presLayoutVars>
      </dgm:prSet>
      <dgm:spPr/>
    </dgm:pt>
    <dgm:pt modelId="{61115EE9-5236-4C2A-8284-2D0267453249}" type="pres">
      <dgm:prSet presAssocID="{97FC8D0E-A899-4F5E-9C56-E1C246921E96}" presName="rect1" presStyleLbl="lnNode1" presStyleIdx="1" presStyleCnt="3" custScaleX="115896" custScaleY="123553" custLinFactNeighborX="17102" custLinFactNeighborY="-9339"/>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2B4B28F0-93F8-403D-9585-49C4848C50F4}" type="pres">
      <dgm:prSet presAssocID="{DCDC5816-4816-478A-AEFC-52161BDA0671}" presName="sibTrans" presStyleCnt="0"/>
      <dgm:spPr/>
    </dgm:pt>
    <dgm:pt modelId="{D9052ABC-CE93-4717-B29F-3D0FA4F5E69F}" type="pres">
      <dgm:prSet presAssocID="{E47F6401-E1C1-4ABC-9A58-87ABEE4FA6C6}" presName="comp" presStyleCnt="0"/>
      <dgm:spPr/>
    </dgm:pt>
    <dgm:pt modelId="{A70FB171-6D03-49C4-88C2-89A0CA8020D7}" type="pres">
      <dgm:prSet presAssocID="{E47F6401-E1C1-4ABC-9A58-87ABEE4FA6C6}" presName="rect2" presStyleLbl="node1" presStyleIdx="2" presStyleCnt="3">
        <dgm:presLayoutVars>
          <dgm:bulletEnabled val="1"/>
        </dgm:presLayoutVars>
      </dgm:prSet>
      <dgm:spPr/>
    </dgm:pt>
    <dgm:pt modelId="{C65DC375-E6BE-4E8D-A5D8-51FA98F79D76}" type="pres">
      <dgm:prSet presAssocID="{E47F6401-E1C1-4ABC-9A58-87ABEE4FA6C6}" presName="rect1" presStyleLbl="lnNode1" presStyleIdx="2"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Lst>
  <dgm:cxnLst>
    <dgm:cxn modelId="{ABE91210-0806-43C3-9963-36024C7176D7}" srcId="{FF6B9802-28FB-41DC-BA2F-0D802AC41CB1}" destId="{E47F6401-E1C1-4ABC-9A58-87ABEE4FA6C6}" srcOrd="2" destOrd="0" parTransId="{52BE2357-74BA-433E-98BD-88C6732D1B4A}" sibTransId="{F4292A9E-C003-4DC6-984D-D1C6EEC0EB2B}"/>
    <dgm:cxn modelId="{D6A83B3C-C64E-4AB0-B9ED-D54281EB273A}" srcId="{FF6B9802-28FB-41DC-BA2F-0D802AC41CB1}" destId="{97FC8D0E-A899-4F5E-9C56-E1C246921E96}" srcOrd="1" destOrd="0" parTransId="{1E834E1C-3EC3-4225-B798-A39B221E6E23}" sibTransId="{DCDC5816-4816-478A-AEFC-52161BDA0671}"/>
    <dgm:cxn modelId="{42CC7D42-8439-4D17-AC1A-326EFAA46787}" type="presOf" srcId="{97FC8D0E-A899-4F5E-9C56-E1C246921E96}" destId="{F6E6350C-15A9-45EC-A0FA-5E43A1C9EE16}" srcOrd="0" destOrd="0" presId="urn:microsoft.com/office/officeart/2008/layout/AlternatingPictureBlocks"/>
    <dgm:cxn modelId="{BFAB9C82-6693-48AE-B2EE-671E676ED37E}" type="presOf" srcId="{FF6B9802-28FB-41DC-BA2F-0D802AC41CB1}" destId="{637D111E-5B92-4391-A922-4551EAE14722}" srcOrd="0" destOrd="0" presId="urn:microsoft.com/office/officeart/2008/layout/AlternatingPictureBlocks"/>
    <dgm:cxn modelId="{AEBDF6B9-D13F-4184-A885-B480B1787989}" srcId="{FF6B9802-28FB-41DC-BA2F-0D802AC41CB1}" destId="{41C0B6A4-F575-450D-82E3-1BC04F4EA3E6}" srcOrd="0" destOrd="0" parTransId="{6CF5F473-F0BA-4EA2-B7C8-1FCE446035B8}" sibTransId="{8BEBCC7C-3133-41F4-B351-1E7AF881FB73}"/>
    <dgm:cxn modelId="{CAC59EC8-1285-409F-8A85-65EB68AB5E2A}" type="presOf" srcId="{E47F6401-E1C1-4ABC-9A58-87ABEE4FA6C6}" destId="{A70FB171-6D03-49C4-88C2-89A0CA8020D7}" srcOrd="0" destOrd="0" presId="urn:microsoft.com/office/officeart/2008/layout/AlternatingPictureBlocks"/>
    <dgm:cxn modelId="{77C598F9-D9E3-4B50-A545-FC9EDDDE9F0C}" type="presOf" srcId="{41C0B6A4-F575-450D-82E3-1BC04F4EA3E6}" destId="{2AC8ABED-29A8-40B3-B8E2-9E69185E9984}" srcOrd="0" destOrd="0" presId="urn:microsoft.com/office/officeart/2008/layout/AlternatingPictureBlocks"/>
    <dgm:cxn modelId="{886C5218-6DA3-47B0-BD12-30FDC25A09AD}" type="presParOf" srcId="{637D111E-5B92-4391-A922-4551EAE14722}" destId="{2DECF1D2-B40E-4CF8-852B-D3F43A23C4CB}" srcOrd="0" destOrd="0" presId="urn:microsoft.com/office/officeart/2008/layout/AlternatingPictureBlocks"/>
    <dgm:cxn modelId="{479FB50E-861E-46EB-886F-2BC22803276C}" type="presParOf" srcId="{2DECF1D2-B40E-4CF8-852B-D3F43A23C4CB}" destId="{2AC8ABED-29A8-40B3-B8E2-9E69185E9984}" srcOrd="0" destOrd="0" presId="urn:microsoft.com/office/officeart/2008/layout/AlternatingPictureBlocks"/>
    <dgm:cxn modelId="{EEA4C75E-6A30-4A63-8DA9-0F543EEA90C8}" type="presParOf" srcId="{2DECF1D2-B40E-4CF8-852B-D3F43A23C4CB}" destId="{3B454363-8B9A-40A7-8F52-04E8FB312958}" srcOrd="1" destOrd="0" presId="urn:microsoft.com/office/officeart/2008/layout/AlternatingPictureBlocks"/>
    <dgm:cxn modelId="{B6359700-D1BF-4215-AA6D-15F5F4F69D9E}" type="presParOf" srcId="{637D111E-5B92-4391-A922-4551EAE14722}" destId="{4BC81670-6CAA-4EA3-A465-075F86F741E5}" srcOrd="1" destOrd="0" presId="urn:microsoft.com/office/officeart/2008/layout/AlternatingPictureBlocks"/>
    <dgm:cxn modelId="{133A8BA8-F6A3-4AAA-84FF-330ED4173C78}" type="presParOf" srcId="{637D111E-5B92-4391-A922-4551EAE14722}" destId="{477B8EE7-B546-4E73-AC8E-DF031CD9CEFF}" srcOrd="2" destOrd="0" presId="urn:microsoft.com/office/officeart/2008/layout/AlternatingPictureBlocks"/>
    <dgm:cxn modelId="{091DA444-DCF0-4C7A-AB66-832D9DACB1F1}" type="presParOf" srcId="{477B8EE7-B546-4E73-AC8E-DF031CD9CEFF}" destId="{F6E6350C-15A9-45EC-A0FA-5E43A1C9EE16}" srcOrd="0" destOrd="0" presId="urn:microsoft.com/office/officeart/2008/layout/AlternatingPictureBlocks"/>
    <dgm:cxn modelId="{95FF3332-6AB0-4EAB-95B6-B625A48FA294}" type="presParOf" srcId="{477B8EE7-B546-4E73-AC8E-DF031CD9CEFF}" destId="{61115EE9-5236-4C2A-8284-2D0267453249}" srcOrd="1" destOrd="0" presId="urn:microsoft.com/office/officeart/2008/layout/AlternatingPictureBlocks"/>
    <dgm:cxn modelId="{98C69AAF-6F65-4989-A0DA-F9ADD18BFF82}" type="presParOf" srcId="{637D111E-5B92-4391-A922-4551EAE14722}" destId="{2B4B28F0-93F8-403D-9585-49C4848C50F4}" srcOrd="3" destOrd="0" presId="urn:microsoft.com/office/officeart/2008/layout/AlternatingPictureBlocks"/>
    <dgm:cxn modelId="{EE0D9714-121F-4B20-9796-D4D242919691}" type="presParOf" srcId="{637D111E-5B92-4391-A922-4551EAE14722}" destId="{D9052ABC-CE93-4717-B29F-3D0FA4F5E69F}" srcOrd="4" destOrd="0" presId="urn:microsoft.com/office/officeart/2008/layout/AlternatingPictureBlocks"/>
    <dgm:cxn modelId="{DF733526-492E-4F26-8E8E-DE86FE08ECBB}" type="presParOf" srcId="{D9052ABC-CE93-4717-B29F-3D0FA4F5E69F}" destId="{A70FB171-6D03-49C4-88C2-89A0CA8020D7}" srcOrd="0" destOrd="0" presId="urn:microsoft.com/office/officeart/2008/layout/AlternatingPictureBlocks"/>
    <dgm:cxn modelId="{DED62D4B-147A-45F3-9AD4-95A1846724F1}" type="presParOf" srcId="{D9052ABC-CE93-4717-B29F-3D0FA4F5E69F}" destId="{C65DC375-E6BE-4E8D-A5D8-51FA98F79D76}"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836AC-89E0-4B69-B88F-52EADF7F1711}">
      <dsp:nvSpPr>
        <dsp:cNvPr id="0" name=""/>
        <dsp:cNvSpPr/>
      </dsp:nvSpPr>
      <dsp:spPr>
        <a:xfrm>
          <a:off x="4107937" y="43513"/>
          <a:ext cx="2262695" cy="226269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omic Sans MS" panose="030F0702030302020204" pitchFamily="66" charset="0"/>
            </a:rPr>
            <a:t>Environmental</a:t>
          </a:r>
        </a:p>
      </dsp:txBody>
      <dsp:txXfrm>
        <a:off x="4369017" y="348107"/>
        <a:ext cx="1740535" cy="717970"/>
      </dsp:txXfrm>
    </dsp:sp>
    <dsp:sp modelId="{EF7D8E18-53A0-44AC-B223-4E15A7F1837B}">
      <dsp:nvSpPr>
        <dsp:cNvPr id="0" name=""/>
        <dsp:cNvSpPr/>
      </dsp:nvSpPr>
      <dsp:spPr>
        <a:xfrm>
          <a:off x="4816993" y="1063486"/>
          <a:ext cx="2875207" cy="2262695"/>
        </a:xfrm>
        <a:prstGeom prst="ellipse">
          <a:avLst/>
        </a:prstGeom>
        <a:solidFill>
          <a:schemeClr val="accent4">
            <a:alpha val="50000"/>
            <a:hueOff val="6807678"/>
            <a:satOff val="-7995"/>
            <a:lumOff val="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omic Sans MS" panose="030F0702030302020204" pitchFamily="66" charset="0"/>
            </a:rPr>
            <a:t>Societal factors</a:t>
          </a:r>
        </a:p>
      </dsp:txBody>
      <dsp:txXfrm>
        <a:off x="6365182" y="1324566"/>
        <a:ext cx="1105849" cy="1740535"/>
      </dsp:txXfrm>
    </dsp:sp>
    <dsp:sp modelId="{65921219-019C-4976-9970-0C5D9C925FED}">
      <dsp:nvSpPr>
        <dsp:cNvPr id="0" name=""/>
        <dsp:cNvSpPr/>
      </dsp:nvSpPr>
      <dsp:spPr>
        <a:xfrm>
          <a:off x="4107937" y="2045128"/>
          <a:ext cx="2262695" cy="2262695"/>
        </a:xfrm>
        <a:prstGeom prst="ellipse">
          <a:avLst/>
        </a:prstGeom>
        <a:solidFill>
          <a:schemeClr val="accent4">
            <a:alpha val="50000"/>
            <a:hueOff val="13615356"/>
            <a:satOff val="-15991"/>
            <a:lumOff val="61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omic Sans MS" panose="030F0702030302020204" pitchFamily="66" charset="0"/>
            </a:rPr>
            <a:t>Socioeconomic Factors</a:t>
          </a:r>
        </a:p>
      </dsp:txBody>
      <dsp:txXfrm>
        <a:off x="4369017" y="3285260"/>
        <a:ext cx="1740535" cy="717970"/>
      </dsp:txXfrm>
    </dsp:sp>
    <dsp:sp modelId="{801AFF53-8AB8-4A6C-9830-1194C21CDBC1}">
      <dsp:nvSpPr>
        <dsp:cNvPr id="0" name=""/>
        <dsp:cNvSpPr/>
      </dsp:nvSpPr>
      <dsp:spPr>
        <a:xfrm>
          <a:off x="2837903" y="1044321"/>
          <a:ext cx="2801149" cy="2262695"/>
        </a:xfrm>
        <a:prstGeom prst="ellipse">
          <a:avLst/>
        </a:prstGeom>
        <a:solidFill>
          <a:schemeClr val="accent4">
            <a:alpha val="50000"/>
            <a:hueOff val="20423033"/>
            <a:satOff val="-23986"/>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053376" y="1305401"/>
        <a:ext cx="1077365" cy="1740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665A7-4E00-48D9-80B4-EDBD9243AD32}">
      <dsp:nvSpPr>
        <dsp:cNvPr id="0" name=""/>
        <dsp:cNvSpPr/>
      </dsp:nvSpPr>
      <dsp:spPr>
        <a:xfrm>
          <a:off x="2451"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latin typeface="Comic Sans MS" panose="030F0702030302020204" pitchFamily="66" charset="0"/>
            </a:rPr>
            <a:t>Pollution</a:t>
          </a:r>
        </a:p>
      </dsp:txBody>
      <dsp:txXfrm>
        <a:off x="2451" y="1740535"/>
        <a:ext cx="2569852" cy="1740535"/>
      </dsp:txXfrm>
    </dsp:sp>
    <dsp:sp modelId="{4D37CBD9-2129-46A7-BC47-F2EFB8544419}">
      <dsp:nvSpPr>
        <dsp:cNvPr id="0" name=""/>
        <dsp:cNvSpPr/>
      </dsp:nvSpPr>
      <dsp:spPr>
        <a:xfrm>
          <a:off x="562880" y="261080"/>
          <a:ext cx="1448995" cy="144899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5A2D03-9339-471C-8B5A-F39E57617DF4}">
      <dsp:nvSpPr>
        <dsp:cNvPr id="0" name=""/>
        <dsp:cNvSpPr/>
      </dsp:nvSpPr>
      <dsp:spPr>
        <a:xfrm>
          <a:off x="2649399"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kern="1200" dirty="0">
              <a:solidFill>
                <a:schemeClr val="tx1"/>
              </a:solidFill>
              <a:latin typeface="Comic Sans MS" panose="030F0702030302020204" pitchFamily="66" charset="0"/>
            </a:rPr>
            <a:t>Housing Conditions</a:t>
          </a:r>
        </a:p>
      </dsp:txBody>
      <dsp:txXfrm>
        <a:off x="2649399" y="1740535"/>
        <a:ext cx="2569852" cy="1740535"/>
      </dsp:txXfrm>
    </dsp:sp>
    <dsp:sp modelId="{084E58CE-1D61-4DEC-9A0C-D6E940591283}">
      <dsp:nvSpPr>
        <dsp:cNvPr id="0" name=""/>
        <dsp:cNvSpPr/>
      </dsp:nvSpPr>
      <dsp:spPr>
        <a:xfrm>
          <a:off x="3209828" y="261080"/>
          <a:ext cx="1448995" cy="14489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FE32B-6EB6-42BA-AA1B-F4A958617E56}">
      <dsp:nvSpPr>
        <dsp:cNvPr id="0" name=""/>
        <dsp:cNvSpPr/>
      </dsp:nvSpPr>
      <dsp:spPr>
        <a:xfrm>
          <a:off x="5296347"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400" kern="1200" dirty="0">
              <a:solidFill>
                <a:schemeClr val="tx1"/>
              </a:solidFill>
              <a:latin typeface="Comic Sans MS" panose="030F0702030302020204" pitchFamily="66" charset="0"/>
            </a:rPr>
            <a:t>Access to Health &amp; Social Care Services</a:t>
          </a:r>
        </a:p>
        <a:p>
          <a:pPr lvl="0" algn="ctr" defTabSz="755650">
            <a:lnSpc>
              <a:spcPct val="90000"/>
            </a:lnSpc>
            <a:spcBef>
              <a:spcPct val="0"/>
            </a:spcBef>
            <a:spcAft>
              <a:spcPct val="35000"/>
            </a:spcAft>
            <a:buNone/>
          </a:pPr>
          <a:endParaRPr lang="en-GB" sz="1700" kern="1200" dirty="0"/>
        </a:p>
      </dsp:txBody>
      <dsp:txXfrm>
        <a:off x="5296347" y="1740535"/>
        <a:ext cx="2569852" cy="1740535"/>
      </dsp:txXfrm>
    </dsp:sp>
    <dsp:sp modelId="{122978F4-07BB-4EE1-8548-A3F0F103887F}">
      <dsp:nvSpPr>
        <dsp:cNvPr id="0" name=""/>
        <dsp:cNvSpPr/>
      </dsp:nvSpPr>
      <dsp:spPr>
        <a:xfrm>
          <a:off x="5856776" y="261080"/>
          <a:ext cx="1448995" cy="144899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0E6A8-6766-4620-8703-C2D90961479A}">
      <dsp:nvSpPr>
        <dsp:cNvPr id="0" name=""/>
        <dsp:cNvSpPr/>
      </dsp:nvSpPr>
      <dsp:spPr>
        <a:xfrm>
          <a:off x="7943295"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GB" sz="6100" kern="1200"/>
        </a:p>
      </dsp:txBody>
      <dsp:txXfrm>
        <a:off x="7943295" y="1740535"/>
        <a:ext cx="2569852" cy="1740535"/>
      </dsp:txXfrm>
    </dsp:sp>
    <dsp:sp modelId="{B2034F4B-48F2-43A8-8C5E-F428D998F1E4}">
      <dsp:nvSpPr>
        <dsp:cNvPr id="0" name=""/>
        <dsp:cNvSpPr/>
      </dsp:nvSpPr>
      <dsp:spPr>
        <a:xfrm>
          <a:off x="8503724" y="261080"/>
          <a:ext cx="1448995" cy="1448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1FD09-D9B8-4A8B-9D7C-74298B07B3B0}">
      <dsp:nvSpPr>
        <dsp:cNvPr id="0" name=""/>
        <dsp:cNvSpPr/>
      </dsp:nvSpPr>
      <dsp:spPr>
        <a:xfrm>
          <a:off x="420623" y="3481070"/>
          <a:ext cx="967435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495FD-230B-4681-AA3A-7F3568A7DA4D}">
      <dsp:nvSpPr>
        <dsp:cNvPr id="0" name=""/>
        <dsp:cNvSpPr/>
      </dsp:nvSpPr>
      <dsp:spPr>
        <a:xfrm>
          <a:off x="1595038" y="965277"/>
          <a:ext cx="2404727" cy="240472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omic Sans MS" panose="030F0702030302020204" pitchFamily="66" charset="0"/>
            </a:rPr>
            <a:t>Lower</a:t>
          </a:r>
        </a:p>
        <a:p>
          <a:pPr marL="0" lvl="0" indent="0" algn="ctr" defTabSz="889000">
            <a:lnSpc>
              <a:spcPct val="90000"/>
            </a:lnSpc>
            <a:spcBef>
              <a:spcPct val="0"/>
            </a:spcBef>
            <a:spcAft>
              <a:spcPct val="35000"/>
            </a:spcAft>
            <a:buNone/>
          </a:pPr>
          <a:r>
            <a:rPr lang="en-GB" sz="2000" b="1" kern="1200" dirty="0">
              <a:latin typeface="Comic Sans MS" panose="030F0702030302020204" pitchFamily="66" charset="0"/>
            </a:rPr>
            <a:t>Socio-economic class</a:t>
          </a:r>
        </a:p>
      </dsp:txBody>
      <dsp:txXfrm>
        <a:off x="1947202" y="1317441"/>
        <a:ext cx="1700399" cy="1700399"/>
      </dsp:txXfrm>
    </dsp:sp>
    <dsp:sp modelId="{25923EA6-959E-4816-A479-E48349515992}">
      <dsp:nvSpPr>
        <dsp:cNvPr id="0" name=""/>
        <dsp:cNvSpPr/>
      </dsp:nvSpPr>
      <dsp:spPr>
        <a:xfrm>
          <a:off x="1731275" y="0"/>
          <a:ext cx="1593961" cy="1202363"/>
        </a:xfrm>
        <a:prstGeom prst="ellipse">
          <a:avLst/>
        </a:prstGeom>
        <a:solidFill>
          <a:schemeClr val="accent5">
            <a:alpha val="50000"/>
            <a:hueOff val="-2665390"/>
            <a:satOff val="1515"/>
            <a:lumOff val="-12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omic Sans MS" panose="030F0702030302020204" pitchFamily="66" charset="0"/>
            </a:rPr>
            <a:t>Lower income</a:t>
          </a:r>
        </a:p>
      </dsp:txBody>
      <dsp:txXfrm>
        <a:off x="1964705" y="176082"/>
        <a:ext cx="1127101" cy="850199"/>
      </dsp:txXfrm>
    </dsp:sp>
    <dsp:sp modelId="{03DF90C4-A375-4A04-AB28-23808461564B}">
      <dsp:nvSpPr>
        <dsp:cNvPr id="0" name=""/>
        <dsp:cNvSpPr/>
      </dsp:nvSpPr>
      <dsp:spPr>
        <a:xfrm>
          <a:off x="3257631" y="2300689"/>
          <a:ext cx="1775686" cy="1202363"/>
        </a:xfrm>
        <a:prstGeom prst="ellipse">
          <a:avLst/>
        </a:prstGeom>
        <a:solidFill>
          <a:schemeClr val="accent5">
            <a:alpha val="50000"/>
            <a:hueOff val="-5330780"/>
            <a:satOff val="3030"/>
            <a:lumOff val="-2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mic Sans MS" panose="030F0702030302020204" pitchFamily="66" charset="0"/>
            </a:rPr>
            <a:t>Less money for food </a:t>
          </a:r>
        </a:p>
      </dsp:txBody>
      <dsp:txXfrm>
        <a:off x="3517674" y="2476771"/>
        <a:ext cx="1255600" cy="850199"/>
      </dsp:txXfrm>
    </dsp:sp>
    <dsp:sp modelId="{F147419A-66FC-46D9-9114-39C68053B20D}">
      <dsp:nvSpPr>
        <dsp:cNvPr id="0" name=""/>
        <dsp:cNvSpPr/>
      </dsp:nvSpPr>
      <dsp:spPr>
        <a:xfrm>
          <a:off x="3521088" y="1223901"/>
          <a:ext cx="1812911" cy="1202363"/>
        </a:xfrm>
        <a:prstGeom prst="ellipse">
          <a:avLst/>
        </a:prstGeom>
        <a:solidFill>
          <a:schemeClr val="accent5">
            <a:alpha val="50000"/>
            <a:hueOff val="-7996170"/>
            <a:satOff val="4545"/>
            <a:lumOff val="-3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mic Sans MS" panose="030F0702030302020204" pitchFamily="66" charset="0"/>
            </a:rPr>
            <a:t>Poorer quality housing</a:t>
          </a:r>
        </a:p>
      </dsp:txBody>
      <dsp:txXfrm>
        <a:off x="3786583" y="1399983"/>
        <a:ext cx="1281921" cy="850199"/>
      </dsp:txXfrm>
    </dsp:sp>
    <dsp:sp modelId="{EF65E83A-7500-47EE-9549-A96E5C25EC46}">
      <dsp:nvSpPr>
        <dsp:cNvPr id="0" name=""/>
        <dsp:cNvSpPr/>
      </dsp:nvSpPr>
      <dsp:spPr>
        <a:xfrm>
          <a:off x="2302171" y="3084916"/>
          <a:ext cx="1804856" cy="1202363"/>
        </a:xfrm>
        <a:prstGeom prst="ellipse">
          <a:avLst/>
        </a:prstGeom>
        <a:solidFill>
          <a:schemeClr val="accent5">
            <a:alpha val="50000"/>
            <a:hueOff val="-10661560"/>
            <a:satOff val="6060"/>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mic Sans MS" panose="030F0702030302020204" pitchFamily="66" charset="0"/>
            </a:rPr>
            <a:t>Poorer education</a:t>
          </a:r>
        </a:p>
      </dsp:txBody>
      <dsp:txXfrm>
        <a:off x="2566486" y="3260998"/>
        <a:ext cx="1276226" cy="850199"/>
      </dsp:txXfrm>
    </dsp:sp>
    <dsp:sp modelId="{207E0EE4-F02D-45C0-901C-312741B81558}">
      <dsp:nvSpPr>
        <dsp:cNvPr id="0" name=""/>
        <dsp:cNvSpPr/>
      </dsp:nvSpPr>
      <dsp:spPr>
        <a:xfrm>
          <a:off x="754653" y="2972422"/>
          <a:ext cx="1973655" cy="1202363"/>
        </a:xfrm>
        <a:prstGeom prst="ellipse">
          <a:avLst/>
        </a:prstGeom>
        <a:solidFill>
          <a:schemeClr val="accent5">
            <a:alpha val="50000"/>
            <a:hueOff val="-13326951"/>
            <a:satOff val="7574"/>
            <a:lumOff val="-62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omic Sans MS" panose="030F0702030302020204" pitchFamily="66" charset="0"/>
            </a:rPr>
            <a:t>Poorer access to health care</a:t>
          </a:r>
        </a:p>
      </dsp:txBody>
      <dsp:txXfrm>
        <a:off x="1043688" y="3148504"/>
        <a:ext cx="1395585" cy="850199"/>
      </dsp:txXfrm>
    </dsp:sp>
    <dsp:sp modelId="{BDA01085-F107-4992-9DF3-67BEBF7C8A1A}">
      <dsp:nvSpPr>
        <dsp:cNvPr id="0" name=""/>
        <dsp:cNvSpPr/>
      </dsp:nvSpPr>
      <dsp:spPr>
        <a:xfrm>
          <a:off x="103026" y="1881797"/>
          <a:ext cx="2272948" cy="1153944"/>
        </a:xfrm>
        <a:prstGeom prst="ellipse">
          <a:avLst/>
        </a:prstGeom>
        <a:solidFill>
          <a:schemeClr val="accent5">
            <a:alpha val="50000"/>
            <a:hueOff val="-15992340"/>
            <a:satOff val="9089"/>
            <a:lumOff val="-7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omic Sans MS" panose="030F0702030302020204" pitchFamily="66" charset="0"/>
            </a:rPr>
            <a:t>Less access to recreational activities</a:t>
          </a:r>
        </a:p>
      </dsp:txBody>
      <dsp:txXfrm>
        <a:off x="435892" y="2050788"/>
        <a:ext cx="1607216" cy="815962"/>
      </dsp:txXfrm>
    </dsp:sp>
    <dsp:sp modelId="{AC7D24ED-B6B4-4CEE-93AB-2B6BE29C3EA0}">
      <dsp:nvSpPr>
        <dsp:cNvPr id="0" name=""/>
        <dsp:cNvSpPr/>
      </dsp:nvSpPr>
      <dsp:spPr>
        <a:xfrm>
          <a:off x="2999478" y="378927"/>
          <a:ext cx="2334521" cy="921840"/>
        </a:xfrm>
        <a:prstGeom prst="ellipse">
          <a:avLst/>
        </a:prstGeom>
        <a:solidFill>
          <a:schemeClr val="accent5">
            <a:alpha val="50000"/>
            <a:hueOff val="-18657731"/>
            <a:satOff val="10604"/>
            <a:lumOff val="-8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omic Sans MS" panose="030F0702030302020204" pitchFamily="66" charset="0"/>
            </a:rPr>
            <a:t>Local area likely to have more pollution</a:t>
          </a:r>
        </a:p>
      </dsp:txBody>
      <dsp:txXfrm>
        <a:off x="3341361" y="513927"/>
        <a:ext cx="1650755" cy="651840"/>
      </dsp:txXfrm>
    </dsp:sp>
    <dsp:sp modelId="{B68D109D-7092-4465-AE1C-910220928588}">
      <dsp:nvSpPr>
        <dsp:cNvPr id="0" name=""/>
        <dsp:cNvSpPr/>
      </dsp:nvSpPr>
      <dsp:spPr>
        <a:xfrm>
          <a:off x="0" y="972698"/>
          <a:ext cx="2515068" cy="893091"/>
        </a:xfrm>
        <a:prstGeom prst="ellipse">
          <a:avLst/>
        </a:prstGeom>
        <a:solidFill>
          <a:schemeClr val="accent5">
            <a:alpha val="50000"/>
            <a:hueOff val="-21323121"/>
            <a:satOff val="12119"/>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mic Sans MS" panose="030F0702030302020204" pitchFamily="66" charset="0"/>
            </a:rPr>
            <a:t>Discrimination</a:t>
          </a:r>
        </a:p>
      </dsp:txBody>
      <dsp:txXfrm>
        <a:off x="368323" y="1103488"/>
        <a:ext cx="1778422" cy="631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B12DA-37C1-4402-8E91-7939FEBFCA88}">
      <dsp:nvSpPr>
        <dsp:cNvPr id="0" name=""/>
        <dsp:cNvSpPr/>
      </dsp:nvSpPr>
      <dsp:spPr>
        <a:xfrm>
          <a:off x="1073548" y="1140135"/>
          <a:ext cx="2399413" cy="23995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b="1" kern="1200" dirty="0">
              <a:solidFill>
                <a:schemeClr val="tx1"/>
              </a:solidFill>
              <a:latin typeface="Comic Sans MS" panose="030F0702030302020204" pitchFamily="66" charset="0"/>
            </a:rPr>
            <a:t>Economic</a:t>
          </a:r>
        </a:p>
      </dsp:txBody>
      <dsp:txXfrm>
        <a:off x="1424934" y="1491538"/>
        <a:ext cx="1696641" cy="1696726"/>
      </dsp:txXfrm>
    </dsp:sp>
    <dsp:sp modelId="{F01A8BA7-F917-4F38-A0A0-987BD79B7255}">
      <dsp:nvSpPr>
        <dsp:cNvPr id="0" name=""/>
        <dsp:cNvSpPr/>
      </dsp:nvSpPr>
      <dsp:spPr>
        <a:xfrm>
          <a:off x="567404" y="-38017"/>
          <a:ext cx="4836822" cy="5042094"/>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B223CF-1199-4B6B-8FBC-B3F01BF0F532}">
      <dsp:nvSpPr>
        <dsp:cNvPr id="0" name=""/>
        <dsp:cNvSpPr/>
      </dsp:nvSpPr>
      <dsp:spPr>
        <a:xfrm>
          <a:off x="3849712" y="117192"/>
          <a:ext cx="1878305" cy="12857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81DB76-CAEC-459D-990D-18AA479436FF}">
      <dsp:nvSpPr>
        <dsp:cNvPr id="0" name=""/>
        <dsp:cNvSpPr/>
      </dsp:nvSpPr>
      <dsp:spPr>
        <a:xfrm>
          <a:off x="5512351" y="349977"/>
          <a:ext cx="5003248" cy="124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GB" sz="2400" kern="1200" dirty="0">
              <a:latin typeface="Comic Sans MS" panose="030F0702030302020204" pitchFamily="66" charset="0"/>
            </a:rPr>
            <a:t>Income &amp; Expenditure</a:t>
          </a:r>
        </a:p>
        <a:p>
          <a:pPr marL="0" lvl="0" indent="0" algn="l" defTabSz="1066800">
            <a:lnSpc>
              <a:spcPct val="90000"/>
            </a:lnSpc>
            <a:spcBef>
              <a:spcPct val="0"/>
            </a:spcBef>
            <a:spcAft>
              <a:spcPct val="10000"/>
            </a:spcAft>
            <a:buNone/>
          </a:pPr>
          <a:r>
            <a:rPr lang="en-GB" sz="2000" kern="1200" dirty="0">
              <a:latin typeface="Comic Sans MS" panose="030F0702030302020204" pitchFamily="66" charset="0"/>
            </a:rPr>
            <a:t>(including the impact of low income)</a:t>
          </a:r>
        </a:p>
      </dsp:txBody>
      <dsp:txXfrm>
        <a:off x="5512351" y="349977"/>
        <a:ext cx="5003248" cy="1244388"/>
      </dsp:txXfrm>
    </dsp:sp>
    <dsp:sp modelId="{EA33119F-20C6-4242-BC5E-48BEADB059EB}">
      <dsp:nvSpPr>
        <dsp:cNvPr id="0" name=""/>
        <dsp:cNvSpPr/>
      </dsp:nvSpPr>
      <dsp:spPr>
        <a:xfrm>
          <a:off x="5015249" y="1436994"/>
          <a:ext cx="1770475" cy="12857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385A0E-C7A4-4CD3-876B-ED5DC285FECD}">
      <dsp:nvSpPr>
        <dsp:cNvPr id="0" name=""/>
        <dsp:cNvSpPr/>
      </dsp:nvSpPr>
      <dsp:spPr>
        <a:xfrm>
          <a:off x="7325743" y="1571058"/>
          <a:ext cx="1720523" cy="124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GB" sz="2400" kern="1200" dirty="0">
              <a:latin typeface="Comic Sans MS" panose="030F0702030302020204" pitchFamily="66" charset="0"/>
            </a:rPr>
            <a:t>Education</a:t>
          </a:r>
        </a:p>
      </dsp:txBody>
      <dsp:txXfrm>
        <a:off x="7325743" y="1571058"/>
        <a:ext cx="1720523" cy="1244388"/>
      </dsp:txXfrm>
    </dsp:sp>
    <dsp:sp modelId="{D6835870-8FAB-4B80-B298-698F84F0ACC5}">
      <dsp:nvSpPr>
        <dsp:cNvPr id="0" name=""/>
        <dsp:cNvSpPr/>
      </dsp:nvSpPr>
      <dsp:spPr>
        <a:xfrm>
          <a:off x="4736769" y="2964209"/>
          <a:ext cx="1765050" cy="128573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205C03-4374-4BBE-9C5E-B72B574C2A5D}">
      <dsp:nvSpPr>
        <dsp:cNvPr id="0" name=""/>
        <dsp:cNvSpPr/>
      </dsp:nvSpPr>
      <dsp:spPr>
        <a:xfrm>
          <a:off x="6542919" y="2959487"/>
          <a:ext cx="3193653" cy="124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GB" sz="2400" kern="1200" dirty="0">
              <a:latin typeface="Comic Sans MS" panose="030F0702030302020204" pitchFamily="66" charset="0"/>
            </a:rPr>
            <a:t>Employment</a:t>
          </a:r>
        </a:p>
      </dsp:txBody>
      <dsp:txXfrm>
        <a:off x="6542919" y="2959487"/>
        <a:ext cx="3193653" cy="1244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1F3C-F03C-486D-AB00-41323695B137}">
      <dsp:nvSpPr>
        <dsp:cNvPr id="0" name=""/>
        <dsp:cNvSpPr/>
      </dsp:nvSpPr>
      <dsp:spPr>
        <a:xfrm>
          <a:off x="4073769" y="1137731"/>
          <a:ext cx="2648269" cy="25271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GB" sz="3500" kern="1200" dirty="0">
              <a:latin typeface="Comic Sans MS" panose="030F0702030302020204" pitchFamily="66" charset="0"/>
            </a:rPr>
            <a:t>Society &amp; Family</a:t>
          </a:r>
        </a:p>
      </dsp:txBody>
      <dsp:txXfrm>
        <a:off x="4461599" y="1507821"/>
        <a:ext cx="1872609" cy="1786952"/>
      </dsp:txXfrm>
    </dsp:sp>
    <dsp:sp modelId="{FB37F79A-4E50-4BE4-BB3C-0575092C28DB}">
      <dsp:nvSpPr>
        <dsp:cNvPr id="0" name=""/>
        <dsp:cNvSpPr/>
      </dsp:nvSpPr>
      <dsp:spPr>
        <a:xfrm>
          <a:off x="3944818" y="340563"/>
          <a:ext cx="2211729" cy="124692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mic Sans MS" panose="030F0702030302020204" pitchFamily="66" charset="0"/>
            </a:rPr>
            <a:t>Culture</a:t>
          </a:r>
        </a:p>
      </dsp:txBody>
      <dsp:txXfrm>
        <a:off x="4268718" y="523171"/>
        <a:ext cx="1563929" cy="881710"/>
      </dsp:txXfrm>
    </dsp:sp>
    <dsp:sp modelId="{5F94EAEF-F9F0-4C96-B0B6-799E3BC4C5EE}">
      <dsp:nvSpPr>
        <dsp:cNvPr id="0" name=""/>
        <dsp:cNvSpPr/>
      </dsp:nvSpPr>
      <dsp:spPr>
        <a:xfrm>
          <a:off x="6598759" y="1969825"/>
          <a:ext cx="1944146" cy="1228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a:latin typeface="Comic Sans MS" panose="030F0702030302020204" pitchFamily="66" charset="0"/>
            </a:rPr>
            <a:t>Value &amp; attitudes</a:t>
          </a:r>
        </a:p>
        <a:p>
          <a:pPr lvl="0" algn="ctr" defTabSz="1200150">
            <a:lnSpc>
              <a:spcPct val="90000"/>
            </a:lnSpc>
            <a:spcBef>
              <a:spcPct val="0"/>
            </a:spcBef>
            <a:spcAft>
              <a:spcPct val="35000"/>
            </a:spcAft>
            <a:buNone/>
          </a:pPr>
          <a:endParaRPr lang="en-GB" sz="1100" kern="1200" dirty="0"/>
        </a:p>
      </dsp:txBody>
      <dsp:txXfrm>
        <a:off x="6883473" y="2149671"/>
        <a:ext cx="1374718" cy="868371"/>
      </dsp:txXfrm>
    </dsp:sp>
    <dsp:sp modelId="{580F3632-3689-4B5D-84D3-8E7ACADC0DD7}">
      <dsp:nvSpPr>
        <dsp:cNvPr id="0" name=""/>
        <dsp:cNvSpPr/>
      </dsp:nvSpPr>
      <dsp:spPr>
        <a:xfrm>
          <a:off x="6047067" y="2997835"/>
          <a:ext cx="2223543" cy="1228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mic Sans MS" panose="030F0702030302020204" pitchFamily="66" charset="0"/>
            </a:rPr>
            <a:t>Bullying</a:t>
          </a:r>
        </a:p>
      </dsp:txBody>
      <dsp:txXfrm>
        <a:off x="6372697" y="3177681"/>
        <a:ext cx="1572283" cy="868371"/>
      </dsp:txXfrm>
    </dsp:sp>
    <dsp:sp modelId="{3BCEF61A-D918-443E-8CD9-563A2DA96256}">
      <dsp:nvSpPr>
        <dsp:cNvPr id="0" name=""/>
        <dsp:cNvSpPr/>
      </dsp:nvSpPr>
      <dsp:spPr>
        <a:xfrm>
          <a:off x="6038886" y="776909"/>
          <a:ext cx="2241792" cy="1228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mic Sans MS" panose="030F0702030302020204" pitchFamily="66" charset="0"/>
            </a:rPr>
            <a:t>Family</a:t>
          </a:r>
        </a:p>
        <a:p>
          <a:pPr marL="0" lvl="0" indent="0" algn="ctr" defTabSz="889000">
            <a:lnSpc>
              <a:spcPct val="90000"/>
            </a:lnSpc>
            <a:spcBef>
              <a:spcPct val="0"/>
            </a:spcBef>
            <a:spcAft>
              <a:spcPct val="35000"/>
            </a:spcAft>
            <a:buNone/>
          </a:pPr>
          <a:r>
            <a:rPr lang="en-GB" sz="2000" kern="1200" dirty="0">
              <a:latin typeface="Comic Sans MS" panose="030F0702030302020204" pitchFamily="66" charset="0"/>
            </a:rPr>
            <a:t>Support</a:t>
          </a:r>
        </a:p>
      </dsp:txBody>
      <dsp:txXfrm>
        <a:off x="6367189" y="956755"/>
        <a:ext cx="1585186" cy="868371"/>
      </dsp:txXfrm>
    </dsp:sp>
    <dsp:sp modelId="{97DCB12D-1E86-4B72-B107-259F370EE675}">
      <dsp:nvSpPr>
        <dsp:cNvPr id="0" name=""/>
        <dsp:cNvSpPr/>
      </dsp:nvSpPr>
      <dsp:spPr>
        <a:xfrm>
          <a:off x="2075893" y="1233808"/>
          <a:ext cx="2476512" cy="1228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mic Sans MS" panose="030F0702030302020204" pitchFamily="66" charset="0"/>
            </a:rPr>
            <a:t>Family Dysfunction</a:t>
          </a:r>
        </a:p>
      </dsp:txBody>
      <dsp:txXfrm>
        <a:off x="2438570" y="1413654"/>
        <a:ext cx="1751158" cy="868371"/>
      </dsp:txXfrm>
    </dsp:sp>
    <dsp:sp modelId="{70273144-7CBC-4FB6-A27F-F974DB9E1848}">
      <dsp:nvSpPr>
        <dsp:cNvPr id="0" name=""/>
        <dsp:cNvSpPr/>
      </dsp:nvSpPr>
      <dsp:spPr>
        <a:xfrm>
          <a:off x="3594237" y="3387344"/>
          <a:ext cx="2732489" cy="9262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mic Sans MS" panose="030F0702030302020204" pitchFamily="66" charset="0"/>
            </a:rPr>
            <a:t>Discrimination</a:t>
          </a:r>
        </a:p>
      </dsp:txBody>
      <dsp:txXfrm>
        <a:off x="3994401" y="3522989"/>
        <a:ext cx="1932161" cy="654952"/>
      </dsp:txXfrm>
    </dsp:sp>
    <dsp:sp modelId="{03608388-2939-4AFC-832A-1F4094AE6286}">
      <dsp:nvSpPr>
        <dsp:cNvPr id="0" name=""/>
        <dsp:cNvSpPr/>
      </dsp:nvSpPr>
      <dsp:spPr>
        <a:xfrm>
          <a:off x="2094940" y="2486570"/>
          <a:ext cx="2371205" cy="1228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GB" sz="5200" kern="1200"/>
        </a:p>
      </dsp:txBody>
      <dsp:txXfrm>
        <a:off x="2442195" y="2666416"/>
        <a:ext cx="1676695" cy="8683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9A4A9-1AC1-4135-BA88-453AB3192C3A}">
      <dsp:nvSpPr>
        <dsp:cNvPr id="0" name=""/>
        <dsp:cNvSpPr/>
      </dsp:nvSpPr>
      <dsp:spPr>
        <a:xfrm>
          <a:off x="2389879" y="1087834"/>
          <a:ext cx="3263503" cy="3263503"/>
        </a:xfrm>
        <a:prstGeom prst="ellips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DDB0D-F7AE-4888-8B30-EC41F617CB99}">
      <dsp:nvSpPr>
        <dsp:cNvPr id="0" name=""/>
        <dsp:cNvSpPr/>
      </dsp:nvSpPr>
      <dsp:spPr>
        <a:xfrm>
          <a:off x="3042580" y="1740535"/>
          <a:ext cx="1958102" cy="1958102"/>
        </a:xfrm>
        <a:prstGeom prst="ellipse">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6B1B6-B06D-483B-A7A8-9D748AEB4E8B}">
      <dsp:nvSpPr>
        <dsp:cNvPr id="0" name=""/>
        <dsp:cNvSpPr/>
      </dsp:nvSpPr>
      <dsp:spPr>
        <a:xfrm>
          <a:off x="3695280" y="2393235"/>
          <a:ext cx="652700" cy="6527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17812C-FC11-4A41-8A99-E04755CC2835}">
      <dsp:nvSpPr>
        <dsp:cNvPr id="0" name=""/>
        <dsp:cNvSpPr/>
      </dsp:nvSpPr>
      <dsp:spPr>
        <a:xfrm>
          <a:off x="6197300" y="0"/>
          <a:ext cx="1631751"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Comic Sans MS" panose="030F0702030302020204" pitchFamily="66" charset="0"/>
            </a:rPr>
            <a:t>Child</a:t>
          </a:r>
        </a:p>
      </dsp:txBody>
      <dsp:txXfrm>
        <a:off x="6197300" y="0"/>
        <a:ext cx="1631751" cy="951855"/>
      </dsp:txXfrm>
    </dsp:sp>
    <dsp:sp modelId="{C86E8B97-820B-422C-B438-782041B17B2F}">
      <dsp:nvSpPr>
        <dsp:cNvPr id="0" name=""/>
        <dsp:cNvSpPr/>
      </dsp:nvSpPr>
      <dsp:spPr>
        <a:xfrm>
          <a:off x="5789362" y="475927"/>
          <a:ext cx="407937"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D5C7FC-5EE4-4B52-9941-CFE4D66A023A}">
      <dsp:nvSpPr>
        <dsp:cNvPr id="0" name=""/>
        <dsp:cNvSpPr/>
      </dsp:nvSpPr>
      <dsp:spPr>
        <a:xfrm rot="5400000">
          <a:off x="3783123" y="714979"/>
          <a:ext cx="2243114" cy="1766099"/>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7ED180-3815-4315-96BD-A687054BE4F8}">
      <dsp:nvSpPr>
        <dsp:cNvPr id="0" name=""/>
        <dsp:cNvSpPr/>
      </dsp:nvSpPr>
      <dsp:spPr>
        <a:xfrm>
          <a:off x="5970486" y="951855"/>
          <a:ext cx="2085378"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Comic Sans MS" panose="030F0702030302020204" pitchFamily="66" charset="0"/>
            </a:rPr>
            <a:t>Primary Socialisation – </a:t>
          </a:r>
          <a:r>
            <a:rPr lang="en-GB" sz="2000" kern="1200" dirty="0">
              <a:latin typeface="Comic Sans MS" panose="030F0702030302020204" pitchFamily="66" charset="0"/>
            </a:rPr>
            <a:t>family, carers</a:t>
          </a:r>
        </a:p>
      </dsp:txBody>
      <dsp:txXfrm>
        <a:off x="5970486" y="951855"/>
        <a:ext cx="2085378" cy="951855"/>
      </dsp:txXfrm>
    </dsp:sp>
    <dsp:sp modelId="{AFFE1E96-0A92-4F27-9DB2-6C9852B0F534}">
      <dsp:nvSpPr>
        <dsp:cNvPr id="0" name=""/>
        <dsp:cNvSpPr/>
      </dsp:nvSpPr>
      <dsp:spPr>
        <a:xfrm>
          <a:off x="5789362" y="1427782"/>
          <a:ext cx="407937"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20CF5F-C966-4A66-B2EE-DC3DAF39EE08}">
      <dsp:nvSpPr>
        <dsp:cNvPr id="0" name=""/>
        <dsp:cNvSpPr/>
      </dsp:nvSpPr>
      <dsp:spPr>
        <a:xfrm rot="5400000">
          <a:off x="4264598" y="1651985"/>
          <a:ext cx="1747932" cy="129833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9FE63C-2128-4528-B5A0-B2110758436B}">
      <dsp:nvSpPr>
        <dsp:cNvPr id="0" name=""/>
        <dsp:cNvSpPr/>
      </dsp:nvSpPr>
      <dsp:spPr>
        <a:xfrm>
          <a:off x="5915153" y="2353652"/>
          <a:ext cx="2225089"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Comic Sans MS" panose="030F0702030302020204" pitchFamily="66" charset="0"/>
            </a:rPr>
            <a:t>Secondary Socialisation- </a:t>
          </a:r>
          <a:r>
            <a:rPr lang="en-GB" sz="2000" b="0" kern="1200" dirty="0">
              <a:latin typeface="Comic Sans MS" panose="030F0702030302020204" pitchFamily="66" charset="0"/>
            </a:rPr>
            <a:t>School,  Peers</a:t>
          </a:r>
        </a:p>
      </dsp:txBody>
      <dsp:txXfrm>
        <a:off x="5915153" y="2353652"/>
        <a:ext cx="2225089" cy="951855"/>
      </dsp:txXfrm>
    </dsp:sp>
    <dsp:sp modelId="{85B180C8-1732-454B-ACF8-65292C00D04C}">
      <dsp:nvSpPr>
        <dsp:cNvPr id="0" name=""/>
        <dsp:cNvSpPr/>
      </dsp:nvSpPr>
      <dsp:spPr>
        <a:xfrm>
          <a:off x="5789362" y="2379637"/>
          <a:ext cx="407937"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352228-4C4C-4B97-98FD-FC60449632BB}">
      <dsp:nvSpPr>
        <dsp:cNvPr id="0" name=""/>
        <dsp:cNvSpPr/>
      </dsp:nvSpPr>
      <dsp:spPr>
        <a:xfrm rot="5400000">
          <a:off x="4746672" y="2588230"/>
          <a:ext cx="1248834" cy="830561"/>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8ABED-29A8-40B3-B8E2-9E69185E9984}">
      <dsp:nvSpPr>
        <dsp:cNvPr id="0" name=""/>
        <dsp:cNvSpPr/>
      </dsp:nvSpPr>
      <dsp:spPr>
        <a:xfrm>
          <a:off x="4573464" y="964"/>
          <a:ext cx="2697087" cy="1219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tx1"/>
              </a:solidFill>
              <a:latin typeface="Comic Sans MS" pitchFamily="66" charset="0"/>
            </a:rPr>
            <a:t>Nutrition</a:t>
          </a:r>
        </a:p>
      </dsp:txBody>
      <dsp:txXfrm>
        <a:off x="4573464" y="964"/>
        <a:ext cx="2697087" cy="1219849"/>
      </dsp:txXfrm>
    </dsp:sp>
    <dsp:sp modelId="{3B454363-8B9A-40A7-8F52-04E8FB312958}">
      <dsp:nvSpPr>
        <dsp:cNvPr id="0" name=""/>
        <dsp:cNvSpPr/>
      </dsp:nvSpPr>
      <dsp:spPr>
        <a:xfrm>
          <a:off x="3245048" y="964"/>
          <a:ext cx="1207650" cy="1219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6350C-15A9-45EC-A0FA-5E43A1C9EE16}">
      <dsp:nvSpPr>
        <dsp:cNvPr id="0" name=""/>
        <dsp:cNvSpPr/>
      </dsp:nvSpPr>
      <dsp:spPr>
        <a:xfrm>
          <a:off x="3197056" y="1565744"/>
          <a:ext cx="2697087" cy="1219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tx1"/>
              </a:solidFill>
              <a:latin typeface="Comic Sans MS" pitchFamily="66" charset="0"/>
            </a:rPr>
            <a:t>Use &amp; misuse of Drugs</a:t>
          </a:r>
        </a:p>
      </dsp:txBody>
      <dsp:txXfrm>
        <a:off x="3197056" y="1565744"/>
        <a:ext cx="2697087" cy="1219849"/>
      </dsp:txXfrm>
    </dsp:sp>
    <dsp:sp modelId="{61115EE9-5236-4C2A-8284-2D0267453249}">
      <dsp:nvSpPr>
        <dsp:cNvPr id="0" name=""/>
        <dsp:cNvSpPr/>
      </dsp:nvSpPr>
      <dsp:spPr>
        <a:xfrm>
          <a:off x="6125456" y="1308166"/>
          <a:ext cx="1399619" cy="15071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FB171-6D03-49C4-88C2-89A0CA8020D7}">
      <dsp:nvSpPr>
        <dsp:cNvPr id="0" name=""/>
        <dsp:cNvSpPr/>
      </dsp:nvSpPr>
      <dsp:spPr>
        <a:xfrm>
          <a:off x="4573464" y="3130524"/>
          <a:ext cx="2697087" cy="1219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4573464" y="3130524"/>
        <a:ext cx="2697087" cy="1219849"/>
      </dsp:txXfrm>
    </dsp:sp>
    <dsp:sp modelId="{C65DC375-E6BE-4E8D-A5D8-51FA98F79D76}">
      <dsp:nvSpPr>
        <dsp:cNvPr id="0" name=""/>
        <dsp:cNvSpPr/>
      </dsp:nvSpPr>
      <dsp:spPr>
        <a:xfrm>
          <a:off x="3245048" y="3130524"/>
          <a:ext cx="1207650" cy="121984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4C4F12-1442-4BD2-A17E-F8FF589115B7}" type="datetimeFigureOut">
              <a:rPr lang="en-GB" smtClean="0"/>
              <a:t>28/01/2019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43283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4C4F12-1442-4BD2-A17E-F8FF589115B7}" type="datetimeFigureOut">
              <a:rPr lang="en-GB" smtClean="0"/>
              <a:t>28/01/2019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273601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4C4F12-1442-4BD2-A17E-F8FF589115B7}" type="datetimeFigureOut">
              <a:rPr lang="en-GB" smtClean="0"/>
              <a:t>28/01/2019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75698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4C4F12-1442-4BD2-A17E-F8FF589115B7}" type="datetimeFigureOut">
              <a:rPr lang="en-GB" smtClean="0"/>
              <a:t>28/01/2019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404425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4C4F12-1442-4BD2-A17E-F8FF589115B7}" type="datetimeFigureOut">
              <a:rPr lang="en-GB" smtClean="0"/>
              <a:t>28/01/2019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428334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24C4F12-1442-4BD2-A17E-F8FF589115B7}" type="datetimeFigureOut">
              <a:rPr lang="en-GB" smtClean="0"/>
              <a:t>28/01/2019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99614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24C4F12-1442-4BD2-A17E-F8FF589115B7}" type="datetimeFigureOut">
              <a:rPr lang="en-GB" smtClean="0"/>
              <a:t>28/01/2019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18835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24C4F12-1442-4BD2-A17E-F8FF589115B7}" type="datetimeFigureOut">
              <a:rPr lang="en-GB" smtClean="0"/>
              <a:t>28/01/2019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278553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C4F12-1442-4BD2-A17E-F8FF589115B7}" type="datetimeFigureOut">
              <a:rPr lang="en-GB" smtClean="0"/>
              <a:t>28/01/2019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370070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4C4F12-1442-4BD2-A17E-F8FF589115B7}" type="datetimeFigureOut">
              <a:rPr lang="en-GB" smtClean="0"/>
              <a:t>28/01/2019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202960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4C4F12-1442-4BD2-A17E-F8FF589115B7}" type="datetimeFigureOut">
              <a:rPr lang="en-GB" smtClean="0"/>
              <a:t>28/01/2019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0703A2-3162-4B2C-9C0C-0C0035A1A245}" type="slidenum">
              <a:rPr lang="en-GB" smtClean="0"/>
              <a:t>‹#›</a:t>
            </a:fld>
            <a:endParaRPr lang="en-GB"/>
          </a:p>
        </p:txBody>
      </p:sp>
    </p:spTree>
    <p:extLst>
      <p:ext uri="{BB962C8B-B14F-4D97-AF65-F5344CB8AC3E}">
        <p14:creationId xmlns:p14="http://schemas.microsoft.com/office/powerpoint/2010/main" val="184757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C4F12-1442-4BD2-A17E-F8FF589115B7}" type="datetimeFigureOut">
              <a:rPr lang="en-GB" smtClean="0"/>
              <a:t>28/01/2019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703A2-3162-4B2C-9C0C-0C0035A1A245}" type="slidenum">
              <a:rPr lang="en-GB" smtClean="0"/>
              <a:t>‹#›</a:t>
            </a:fld>
            <a:endParaRPr lang="en-GB"/>
          </a:p>
        </p:txBody>
      </p:sp>
    </p:spTree>
    <p:extLst>
      <p:ext uri="{BB962C8B-B14F-4D97-AF65-F5344CB8AC3E}">
        <p14:creationId xmlns:p14="http://schemas.microsoft.com/office/powerpoint/2010/main" val="299902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ncoa.org/improve-health/chronic-conditions/a-look-at-how-the-environment.html#sthash.vFxljPzG.dpuf"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news.bbc.co.uk/1/hi/health/4706604.stm" TargetMode="External"/><Relationship Id="rId2" Type="http://schemas.openxmlformats.org/officeDocument/2006/relationships/hyperlink" Target="http://www.bbc.co.uk/news/uk-northern-ireland-15842510" TargetMode="Externa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hyperlink" Target="http://www.bbc.co.uk/news/health-22198464"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W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Layout" Target="../diagrams/layout5.xml"/><Relationship Id="rId7" Type="http://schemas.openxmlformats.org/officeDocument/2006/relationships/image" Target="../media/image2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25.png"/><Relationship Id="rId5" Type="http://schemas.openxmlformats.org/officeDocument/2006/relationships/diagramColors" Target="../diagrams/colors5.xml"/><Relationship Id="rId10" Type="http://schemas.openxmlformats.org/officeDocument/2006/relationships/image" Target="../media/image24.png"/><Relationship Id="rId4" Type="http://schemas.openxmlformats.org/officeDocument/2006/relationships/diagramQuickStyle" Target="../diagrams/quickStyle5.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ubmed/17564515" TargetMode="External"/><Relationship Id="rId2" Type="http://schemas.openxmlformats.org/officeDocument/2006/relationships/hyperlink" Target="http://www.sciencedaily.com/releases/2011/02/110217110947.htm" TargetMode="Externa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hyperlink" Target="http://www.csef.it/WP/wp320.pdf"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7.xml"/><Relationship Id="rId7" Type="http://schemas.openxmlformats.org/officeDocument/2006/relationships/image" Target="../media/image2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euro.who.int/en/health-topics/Life-stages/healthy-ageing/data-and-statistics/risk-factors-of-ill-health-among-older-peopl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hs.uk/video/Pages/Alcoholrisksinover60s.aspx?searchtype=Tag&amp;searchterm=Older+people&amp;offset=33&amp;" TargetMode="External"/><Relationship Id="rId2" Type="http://schemas.openxmlformats.org/officeDocument/2006/relationships/hyperlink" Target="http://www.nhs.uk/video/Pages/Stayingactiveover60.aspx?searchtype=Tag&amp;searchterm=Older+people&amp;offset=33&amp;"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hyperlink" Target="http://www.nhs.uk/video/Pages/Osteoarthritisrealstory.aspx?searchtype=Tag&amp;searchterm=Older+people&amp;offset=33&amp;" TargetMode="External"/><Relationship Id="rId7" Type="http://schemas.openxmlformats.org/officeDocument/2006/relationships/hyperlink" Target="http://www.nhs.uk/video/Pages/Osteoporosisrealstory.aspx?searchtype=Tag&amp;searchterm=Older+people&amp;offset=1&amp;-" TargetMode="External"/><Relationship Id="rId2" Type="http://schemas.openxmlformats.org/officeDocument/2006/relationships/hyperlink" Target="http://www.nhs.uk/video/Pages/CHD.aspx?searchtype=Tag&amp;searchterm=Heart_vascular&amp;offset=33&amp;" TargetMode="External"/><Relationship Id="rId1" Type="http://schemas.openxmlformats.org/officeDocument/2006/relationships/slideLayout" Target="../slideLayouts/slideLayout2.xml"/><Relationship Id="rId6" Type="http://schemas.openxmlformats.org/officeDocument/2006/relationships/hyperlink" Target="http://www.nhs.uk/video/Pages/Cataractanimation.aspx?searchtype=Tag&amp;searchterm=Eyes+and+sight&amp;" TargetMode="External"/><Relationship Id="rId5" Type="http://schemas.openxmlformats.org/officeDocument/2006/relationships/hyperlink" Target="http://www.nhs.uk/video/Pages/Alzheimerrealstory.aspx?searchtype=Tag&amp;searchterm=Older+people&amp;offset=1&amp;" TargetMode="External"/><Relationship Id="rId4" Type="http://schemas.openxmlformats.org/officeDocument/2006/relationships/hyperlink" Target="http://www.nhs.uk/video/Pages/Livingwithdementia.aspx?searchtype=Tag&amp;searchterm=Older+people&amp;offset=1&amp;"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35.WMF"/><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bbc.co.uk/news/uk-22007058"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hyperlink" Target="http://www.bbc.co.uk/learningzone/clips/summary-of-health-inequalities-in-the-uk/5080.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hyperlink" Target="http://www.bbc.co.uk/learningzone/clips/social-issues-young-people-from-deprived-areas/3842.html" TargetMode="External"/><Relationship Id="rId3" Type="http://schemas.openxmlformats.org/officeDocument/2006/relationships/diagramLayout" Target="../diagrams/layout3.xml"/><Relationship Id="rId7" Type="http://schemas.openxmlformats.org/officeDocument/2006/relationships/image" Target="../media/image10.jp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hyperlink" Target="http://www.dailymail.co.uk/news/article-2258375/Estate-Rochdale-people-benefits-named-deprived-area-England-fifth-year-row.html#ixzz2gyIkFDa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latin typeface="Comic Sans MS" pitchFamily="66" charset="0"/>
              </a:rPr>
              <a:t>Environmental factors on the development of individuals</a:t>
            </a: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2" y="4600049"/>
            <a:ext cx="2926080" cy="18559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4718685"/>
            <a:ext cx="3196348" cy="191780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0159" y="5020926"/>
            <a:ext cx="2419899" cy="1615568"/>
          </a:xfrm>
          <a:prstGeom prst="rect">
            <a:avLst/>
          </a:prstGeom>
        </p:spPr>
      </p:pic>
    </p:spTree>
    <p:extLst>
      <p:ext uri="{BB962C8B-B14F-4D97-AF65-F5344CB8AC3E}">
        <p14:creationId xmlns:p14="http://schemas.microsoft.com/office/powerpoint/2010/main" val="2401541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Housing</a:t>
            </a:r>
            <a:r>
              <a:rPr lang="en-GB" dirty="0"/>
              <a:t> </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latin typeface="Comic Sans MS" panose="030F0702030302020204" pitchFamily="66" charset="0"/>
              </a:rPr>
              <a:t>Poor quality housing is associated with poor health</a:t>
            </a:r>
          </a:p>
          <a:p>
            <a:r>
              <a:rPr lang="en-GB" dirty="0">
                <a:latin typeface="Comic Sans MS" panose="030F0702030302020204" pitchFamily="66" charset="0"/>
              </a:rPr>
              <a:t>Dampness – may increase the risk of allergies </a:t>
            </a:r>
            <a:r>
              <a:rPr lang="en-GB" dirty="0" err="1">
                <a:latin typeface="Comic Sans MS" panose="030F0702030302020204" pitchFamily="66" charset="0"/>
              </a:rPr>
              <a:t>eg</a:t>
            </a:r>
            <a:r>
              <a:rPr lang="en-GB" dirty="0">
                <a:latin typeface="Comic Sans MS" panose="030F0702030302020204" pitchFamily="66" charset="0"/>
              </a:rPr>
              <a:t> asthma</a:t>
            </a:r>
          </a:p>
          <a:p>
            <a:r>
              <a:rPr lang="en-GB" dirty="0">
                <a:latin typeface="Comic Sans MS" panose="030F0702030302020204" pitchFamily="66" charset="0"/>
              </a:rPr>
              <a:t>Poor lighting, poor maintenance – accidents</a:t>
            </a:r>
          </a:p>
          <a:p>
            <a:r>
              <a:rPr lang="en-GB" dirty="0">
                <a:latin typeface="Comic Sans MS" panose="030F0702030302020204" pitchFamily="66" charset="0"/>
              </a:rPr>
              <a:t>Overcrowding – stress, poor sleep</a:t>
            </a:r>
          </a:p>
          <a:p>
            <a:pPr marL="0" indent="0">
              <a:buNone/>
            </a:pPr>
            <a:r>
              <a:rPr lang="en-GB" dirty="0">
                <a:solidFill>
                  <a:srgbClr val="FF0000"/>
                </a:solidFill>
                <a:latin typeface="Comic Sans MS" panose="030F0702030302020204" pitchFamily="66" charset="0"/>
              </a:rPr>
              <a:t>People on low incomes more likely to live in poorer quality housing.</a:t>
            </a:r>
          </a:p>
          <a:p>
            <a:pPr marL="0" indent="0">
              <a:buNone/>
            </a:pPr>
            <a:r>
              <a:rPr lang="en-GB" dirty="0">
                <a:solidFill>
                  <a:srgbClr val="0070C0"/>
                </a:solidFill>
                <a:latin typeface="Comic Sans MS" panose="030F0702030302020204" pitchFamily="66" charset="0"/>
              </a:rPr>
              <a:t>Implications of housing for the elderly </a:t>
            </a:r>
          </a:p>
          <a:p>
            <a:pPr>
              <a:buFontTx/>
              <a:buChar char="-"/>
            </a:pPr>
            <a:r>
              <a:rPr lang="en-GB" dirty="0">
                <a:latin typeface="Comic Sans MS" panose="030F0702030302020204" pitchFamily="66" charset="0"/>
              </a:rPr>
              <a:t>vary</a:t>
            </a:r>
          </a:p>
          <a:p>
            <a:pPr>
              <a:buFontTx/>
              <a:buChar char="-"/>
            </a:pPr>
            <a:r>
              <a:rPr lang="en-GB" dirty="0">
                <a:latin typeface="Comic Sans MS" panose="030F0702030302020204" pitchFamily="66" charset="0"/>
              </a:rPr>
              <a:t>Home owners - maintenance costs on a lower income</a:t>
            </a:r>
          </a:p>
          <a:p>
            <a:pPr>
              <a:buFontTx/>
              <a:buChar char="-"/>
            </a:pPr>
            <a:r>
              <a:rPr lang="en-GB" dirty="0">
                <a:latin typeface="Comic Sans MS" panose="030F0702030302020204" pitchFamily="66" charset="0"/>
              </a:rPr>
              <a:t>Health disorders and increasing age – may need adaptations to enable them to continue to live independently.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7053" y="365126"/>
            <a:ext cx="1642742" cy="1460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1538" y="1825624"/>
            <a:ext cx="1608257" cy="1329700"/>
          </a:xfrm>
          <a:prstGeom prst="rect">
            <a:avLst/>
          </a:prstGeom>
        </p:spPr>
      </p:pic>
    </p:spTree>
    <p:extLst>
      <p:ext uri="{BB962C8B-B14F-4D97-AF65-F5344CB8AC3E}">
        <p14:creationId xmlns:p14="http://schemas.microsoft.com/office/powerpoint/2010/main" val="283660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latin typeface="Comic Sans MS" pitchFamily="66" charset="0"/>
              </a:rPr>
              <a:t>Environmental Factors &amp; their effects on ageing.</a:t>
            </a:r>
          </a:p>
        </p:txBody>
      </p:sp>
      <p:sp>
        <p:nvSpPr>
          <p:cNvPr id="3" name="Content Placeholder 2"/>
          <p:cNvSpPr>
            <a:spLocks noGrp="1"/>
          </p:cNvSpPr>
          <p:nvPr>
            <p:ph idx="1"/>
          </p:nvPr>
        </p:nvSpPr>
        <p:spPr/>
        <p:txBody>
          <a:bodyPr>
            <a:normAutofit/>
          </a:bodyPr>
          <a:lstStyle/>
          <a:p>
            <a:r>
              <a:rPr lang="en-GB" dirty="0">
                <a:latin typeface="Comic Sans MS" pitchFamily="66" charset="0"/>
              </a:rPr>
              <a:t>Where you live and how advantaged is your local community is important affects not only your quality of life but also your life expectancy.</a:t>
            </a:r>
          </a:p>
          <a:p>
            <a:pPr marL="0" indent="0">
              <a:buNone/>
            </a:pPr>
            <a:r>
              <a:rPr lang="en-GB" dirty="0">
                <a:solidFill>
                  <a:srgbClr val="FF0000"/>
                </a:solidFill>
                <a:latin typeface="Comic Sans MS" pitchFamily="66" charset="0"/>
              </a:rPr>
              <a:t>WHY?</a:t>
            </a:r>
          </a:p>
          <a:p>
            <a:pPr>
              <a:buFontTx/>
              <a:buChar char="-"/>
            </a:pPr>
            <a:r>
              <a:rPr lang="en-GB" dirty="0">
                <a:latin typeface="Comic Sans MS" pitchFamily="66" charset="0"/>
              </a:rPr>
              <a:t>exposure to toxins and infections, </a:t>
            </a:r>
          </a:p>
          <a:p>
            <a:pPr>
              <a:buFontTx/>
              <a:buChar char="-"/>
            </a:pPr>
            <a:r>
              <a:rPr lang="en-GB" dirty="0">
                <a:latin typeface="Comic Sans MS" pitchFamily="66" charset="0"/>
              </a:rPr>
              <a:t>psychological issues, such as depression (with resultant lack of motivation to live a healthy lifestyle).</a:t>
            </a:r>
            <a:endParaRPr lang="en-GB" dirty="0">
              <a:effectLst/>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383" y="5104905"/>
            <a:ext cx="1598174" cy="1133144"/>
          </a:xfrm>
          <a:prstGeom prst="rect">
            <a:avLst/>
          </a:prstGeom>
        </p:spPr>
      </p:pic>
    </p:spTree>
    <p:extLst>
      <p:ext uri="{BB962C8B-B14F-4D97-AF65-F5344CB8AC3E}">
        <p14:creationId xmlns:p14="http://schemas.microsoft.com/office/powerpoint/2010/main" val="6262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Pollution</a:t>
            </a:r>
          </a:p>
        </p:txBody>
      </p:sp>
      <p:sp>
        <p:nvSpPr>
          <p:cNvPr id="3" name="Content Placeholder 2"/>
          <p:cNvSpPr>
            <a:spLocks noGrp="1"/>
          </p:cNvSpPr>
          <p:nvPr>
            <p:ph idx="1"/>
          </p:nvPr>
        </p:nvSpPr>
        <p:spPr/>
        <p:txBody>
          <a:bodyPr>
            <a:normAutofit/>
          </a:bodyPr>
          <a:lstStyle/>
          <a:p>
            <a:r>
              <a:rPr lang="en-GB" dirty="0">
                <a:latin typeface="Comic Sans MS" panose="030F0702030302020204" pitchFamily="66" charset="0"/>
              </a:rPr>
              <a:t>“Exposure to toxic chemicals and other environmental pollutants, and socioeconomic stress can alter biochemical pathways influencing the risk of Alzheimer's, Parkinson's  and other chronic illnesses such as diabetes, obesity, cardiovascular disease” (</a:t>
            </a:r>
            <a:r>
              <a:rPr lang="en-GB" dirty="0" err="1">
                <a:latin typeface="Comic Sans MS" panose="030F0702030302020204" pitchFamily="66" charset="0"/>
              </a:rPr>
              <a:t>ncoa</a:t>
            </a:r>
            <a:r>
              <a:rPr lang="en-GB" dirty="0">
                <a:latin typeface="Comic Sans MS" panose="030F0702030302020204" pitchFamily="66" charset="0"/>
              </a:rPr>
              <a:t> 2013) </a:t>
            </a:r>
          </a:p>
          <a:p>
            <a:r>
              <a:rPr lang="en-GB" sz="1600" i="1" dirty="0">
                <a:latin typeface="Comic Sans MS" panose="030F0702030302020204" pitchFamily="66" charset="0"/>
              </a:rPr>
              <a:t>Ref: </a:t>
            </a:r>
            <a:r>
              <a:rPr lang="en-GB" sz="2600" dirty="0">
                <a:latin typeface="Comic Sans MS" panose="030F0702030302020204" pitchFamily="66" charset="0"/>
                <a:hlinkClick r:id="rId2"/>
              </a:rPr>
              <a:t>http://www.ncoa.org/improve-health/chronic-conditions/a-look-at-how-the-environment.html#sthash.vFxljPzG.dpuf</a:t>
            </a:r>
            <a:r>
              <a:rPr lang="en-GB" sz="2600" dirty="0">
                <a:latin typeface="Comic Sans MS" panose="030F0702030302020204" pitchFamily="66" charset="0"/>
              </a:rPr>
              <a:t> </a:t>
            </a:r>
          </a:p>
          <a:p>
            <a:endParaRPr lang="en-GB" sz="2600" dirty="0">
              <a:latin typeface="Comic Sans MS" panose="030F0702030302020204" pitchFamily="66" charset="0"/>
            </a:endParaRPr>
          </a:p>
          <a:p>
            <a:pPr marL="0" indent="0">
              <a:buNone/>
            </a:pPr>
            <a:endParaRPr lang="en-GB" sz="2600"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22" y="5039866"/>
            <a:ext cx="2070355" cy="13780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7727" y="5039866"/>
            <a:ext cx="1906073" cy="1429555"/>
          </a:xfrm>
          <a:prstGeom prst="rect">
            <a:avLst/>
          </a:prstGeom>
        </p:spPr>
      </p:pic>
    </p:spTree>
    <p:extLst>
      <p:ext uri="{BB962C8B-B14F-4D97-AF65-F5344CB8AC3E}">
        <p14:creationId xmlns:p14="http://schemas.microsoft.com/office/powerpoint/2010/main" val="195055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solidFill>
                  <a:srgbClr val="00B0F0"/>
                </a:solidFill>
                <a:latin typeface="Comic Sans MS" pitchFamily="66" charset="0"/>
              </a:rPr>
              <a:t>Reduction in harmful working practices &amp; their effects on ageing.</a:t>
            </a:r>
          </a:p>
        </p:txBody>
      </p:sp>
      <p:sp>
        <p:nvSpPr>
          <p:cNvPr id="3" name="Content Placeholder 2"/>
          <p:cNvSpPr>
            <a:spLocks noGrp="1"/>
          </p:cNvSpPr>
          <p:nvPr>
            <p:ph idx="1"/>
          </p:nvPr>
        </p:nvSpPr>
        <p:spPr/>
        <p:txBody>
          <a:bodyPr>
            <a:normAutofit/>
          </a:bodyPr>
          <a:lstStyle/>
          <a:p>
            <a:r>
              <a:rPr lang="en-GB" dirty="0">
                <a:latin typeface="Comic Sans MS" pitchFamily="66" charset="0"/>
              </a:rPr>
              <a:t>Legislation -Health &amp; Safety, Clean Air Act </a:t>
            </a:r>
            <a:r>
              <a:rPr lang="en-GB" dirty="0" err="1">
                <a:latin typeface="Comic Sans MS" pitchFamily="66" charset="0"/>
              </a:rPr>
              <a:t>etc</a:t>
            </a:r>
            <a:endParaRPr lang="en-GB" dirty="0">
              <a:latin typeface="Comic Sans MS" pitchFamily="66" charset="0"/>
            </a:endParaRPr>
          </a:p>
          <a:p>
            <a:r>
              <a:rPr lang="en-GB" dirty="0">
                <a:latin typeface="Comic Sans MS" pitchFamily="66" charset="0"/>
              </a:rPr>
              <a:t>Development of unions- protection for workers</a:t>
            </a:r>
          </a:p>
          <a:p>
            <a:r>
              <a:rPr lang="en-GB" sz="2400" dirty="0">
                <a:latin typeface="Comic Sans MS" pitchFamily="66" charset="0"/>
              </a:rPr>
              <a:t>Positive effects – safer working practices, reduction in heavy industry – decrease in serious injuries.</a:t>
            </a:r>
          </a:p>
          <a:p>
            <a:r>
              <a:rPr lang="en-GB" sz="2400" dirty="0">
                <a:latin typeface="Comic Sans MS" pitchFamily="66" charset="0"/>
              </a:rPr>
              <a:t>A negative effect – the closure of heavy industry has led to increases in redundancy the can affect a persons mental and physical health due to early retirement and disengagement from society.</a:t>
            </a:r>
          </a:p>
          <a:p>
            <a:endParaRPr lang="en-GB" sz="2400" dirty="0">
              <a:latin typeface="Comic Sans MS" pitchFamily="66" charset="0"/>
            </a:endParaRPr>
          </a:p>
          <a:p>
            <a:endParaRPr lang="en-GB" sz="2400" dirty="0">
              <a:latin typeface="Comic Sans MS" pitchFamily="66" charset="0"/>
            </a:endParaRPr>
          </a:p>
          <a:p>
            <a:endParaRPr lang="en-GB" dirty="0">
              <a:latin typeface="Comic Sans MS" pitchFamily="66" charset="0"/>
            </a:endParaRPr>
          </a:p>
        </p:txBody>
      </p:sp>
      <p:pic>
        <p:nvPicPr>
          <p:cNvPr id="2050" name="Picture 2" descr="c:\tempie\Content.IE5\3FMBXI04\MC9004420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3805" y="1201923"/>
            <a:ext cx="1000848" cy="124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5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latin typeface="Comic Sans MS" pitchFamily="66" charset="0"/>
              </a:rPr>
              <a:t>Improvements in Health Care &amp; their effects on ageing.</a:t>
            </a:r>
          </a:p>
        </p:txBody>
      </p:sp>
      <p:sp>
        <p:nvSpPr>
          <p:cNvPr id="3" name="Content Placeholder 2"/>
          <p:cNvSpPr>
            <a:spLocks noGrp="1"/>
          </p:cNvSpPr>
          <p:nvPr>
            <p:ph idx="1"/>
          </p:nvPr>
        </p:nvSpPr>
        <p:spPr/>
        <p:txBody>
          <a:bodyPr>
            <a:normAutofit lnSpcReduction="10000"/>
          </a:bodyPr>
          <a:lstStyle/>
          <a:p>
            <a:r>
              <a:rPr lang="en-GB" dirty="0">
                <a:latin typeface="Comic Sans MS" pitchFamily="66" charset="0"/>
              </a:rPr>
              <a:t>How have improvements in Health Care influenced ageing?</a:t>
            </a:r>
          </a:p>
          <a:p>
            <a:endParaRPr lang="en-GB" dirty="0">
              <a:latin typeface="Comic Sans MS" pitchFamily="66" charset="0"/>
            </a:endParaRPr>
          </a:p>
          <a:p>
            <a:r>
              <a:rPr lang="en-GB" dirty="0">
                <a:latin typeface="Comic Sans MS" pitchFamily="66" charset="0"/>
              </a:rPr>
              <a:t>Are improvements in Health Care always positive?</a:t>
            </a:r>
          </a:p>
          <a:p>
            <a:endParaRPr lang="en-GB" dirty="0">
              <a:latin typeface="Comic Sans MS" pitchFamily="66" charset="0"/>
            </a:endParaRPr>
          </a:p>
          <a:p>
            <a:r>
              <a:rPr lang="en-GB" i="1" dirty="0">
                <a:latin typeface="Comic Sans MS" pitchFamily="66" charset="0"/>
              </a:rPr>
              <a:t>Read the articles below the help you examine some of the issues.</a:t>
            </a:r>
          </a:p>
          <a:p>
            <a:r>
              <a:rPr lang="en-GB" dirty="0">
                <a:latin typeface="Comic Sans MS" pitchFamily="66" charset="0"/>
                <a:hlinkClick r:id="rId2"/>
              </a:rPr>
              <a:t>http://www.bbc.co.uk/news/uk-northern-ireland-15842510</a:t>
            </a:r>
            <a:r>
              <a:rPr lang="en-GB" dirty="0">
                <a:latin typeface="Comic Sans MS" pitchFamily="66" charset="0"/>
              </a:rPr>
              <a:t> </a:t>
            </a:r>
          </a:p>
          <a:p>
            <a:r>
              <a:rPr lang="en-GB" dirty="0">
                <a:latin typeface="Comic Sans MS" pitchFamily="66" charset="0"/>
                <a:hlinkClick r:id="rId3"/>
              </a:rPr>
              <a:t>http://news.bbc.co.uk/1/hi/health/4706604.stm</a:t>
            </a:r>
            <a:r>
              <a:rPr lang="en-GB" dirty="0">
                <a:latin typeface="Comic Sans MS" pitchFamily="66" charset="0"/>
              </a:rPr>
              <a:t> </a:t>
            </a:r>
          </a:p>
          <a:p>
            <a:r>
              <a:rPr lang="en-GB" dirty="0">
                <a:latin typeface="Comic Sans MS" pitchFamily="66" charset="0"/>
                <a:hlinkClick r:id="rId4"/>
              </a:rPr>
              <a:t>http://www.bbc.co.uk/news/health-22198464</a:t>
            </a:r>
            <a:r>
              <a:rPr lang="en-GB" dirty="0">
                <a:latin typeface="Comic Sans MS" pitchFamily="66" charset="0"/>
              </a:rPr>
              <a:t> </a:t>
            </a:r>
          </a:p>
        </p:txBody>
      </p:sp>
      <p:pic>
        <p:nvPicPr>
          <p:cNvPr id="3074" name="Picture 2" descr="c:\tempie\Content.IE5\PK2KVDLK\MC9004420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6361" y="5351827"/>
            <a:ext cx="1243335" cy="141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9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Socioeconomic Factors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7599361"/>
              </p:ext>
            </p:extLst>
          </p:nvPr>
        </p:nvGraphicFramePr>
        <p:xfrm>
          <a:off x="838200" y="1573491"/>
          <a:ext cx="10515600" cy="5042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owchart: Connector 6"/>
          <p:cNvSpPr/>
          <p:nvPr/>
        </p:nvSpPr>
        <p:spPr>
          <a:xfrm>
            <a:off x="4121240" y="5576552"/>
            <a:ext cx="1732208" cy="1056068"/>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20000"/>
                  <a:lumOff val="80000"/>
                </a:schemeClr>
              </a:solidFill>
            </a:endParaRPr>
          </a:p>
        </p:txBody>
      </p:sp>
      <p:sp>
        <p:nvSpPr>
          <p:cNvPr id="8" name="TextBox 7"/>
          <p:cNvSpPr txBox="1"/>
          <p:nvPr/>
        </p:nvSpPr>
        <p:spPr>
          <a:xfrm>
            <a:off x="6362164" y="5969254"/>
            <a:ext cx="4796506" cy="461665"/>
          </a:xfrm>
          <a:prstGeom prst="rect">
            <a:avLst/>
          </a:prstGeom>
          <a:noFill/>
        </p:spPr>
        <p:txBody>
          <a:bodyPr wrap="none" rtlCol="0">
            <a:spAutoFit/>
          </a:bodyPr>
          <a:lstStyle/>
          <a:p>
            <a:r>
              <a:rPr lang="en-GB" sz="2400" dirty="0">
                <a:latin typeface="Comic Sans MS" panose="030F0702030302020204" pitchFamily="66" charset="0"/>
              </a:rPr>
              <a:t>Access to recreational facilities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2729" y="5677402"/>
            <a:ext cx="629229" cy="854367"/>
          </a:xfrm>
          <a:prstGeom prst="rect">
            <a:avLst/>
          </a:prstGeom>
        </p:spPr>
      </p:pic>
    </p:spTree>
    <p:extLst>
      <p:ext uri="{BB962C8B-B14F-4D97-AF65-F5344CB8AC3E}">
        <p14:creationId xmlns:p14="http://schemas.microsoft.com/office/powerpoint/2010/main" val="152415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Socioeconomic factors</a:t>
            </a:r>
          </a:p>
        </p:txBody>
      </p:sp>
      <p:sp>
        <p:nvSpPr>
          <p:cNvPr id="3" name="Content Placeholder 2"/>
          <p:cNvSpPr>
            <a:spLocks noGrp="1"/>
          </p:cNvSpPr>
          <p:nvPr>
            <p:ph idx="1"/>
          </p:nvPr>
        </p:nvSpPr>
        <p:spPr/>
        <p:txBody>
          <a:bodyPr/>
          <a:lstStyle/>
          <a:p>
            <a:r>
              <a:rPr lang="en-GB" dirty="0">
                <a:latin typeface="Comic Sans MS" panose="030F0702030302020204" pitchFamily="66" charset="0"/>
              </a:rPr>
              <a:t>These determine whether people can afford to take part in society</a:t>
            </a:r>
          </a:p>
          <a:p>
            <a:pPr marL="0" indent="0">
              <a:buNone/>
            </a:pPr>
            <a:endParaRPr lang="en-GB" dirty="0">
              <a:latin typeface="Comic Sans MS" panose="030F0702030302020204" pitchFamily="66" charset="0"/>
            </a:endParaRPr>
          </a:p>
          <a:p>
            <a:r>
              <a:rPr lang="en-GB" dirty="0">
                <a:latin typeface="Comic Sans MS" panose="030F0702030302020204" pitchFamily="66" charset="0"/>
              </a:rPr>
              <a:t>There is a strong link between education, academic achievement, future employment and earning potential.</a:t>
            </a:r>
          </a:p>
          <a:p>
            <a:pPr marL="0" indent="0">
              <a:buNone/>
            </a:pPr>
            <a:endParaRPr lang="en-GB" dirty="0">
              <a:latin typeface="Comic Sans MS" panose="030F0702030302020204" pitchFamily="66" charset="0"/>
            </a:endParaRPr>
          </a:p>
          <a:p>
            <a:r>
              <a:rPr lang="en-GB" dirty="0">
                <a:latin typeface="Comic Sans MS" panose="030F0702030302020204" pitchFamily="66" charset="0"/>
              </a:rPr>
              <a:t>Those on a higher income are likely to have more disposable income for holidays, going out, leisure activities.</a:t>
            </a:r>
          </a:p>
          <a:p>
            <a:endParaRPr lang="en-GB" dirty="0"/>
          </a:p>
        </p:txBody>
      </p:sp>
    </p:spTree>
    <p:extLst>
      <p:ext uri="{BB962C8B-B14F-4D97-AF65-F5344CB8AC3E}">
        <p14:creationId xmlns:p14="http://schemas.microsoft.com/office/powerpoint/2010/main" val="271182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latin typeface="Comic Sans MS" panose="030F0702030302020204" pitchFamily="66" charset="0"/>
              </a:rPr>
              <a:t>Socioeconomic factors and their effects on ageing</a:t>
            </a:r>
          </a:p>
        </p:txBody>
      </p:sp>
      <p:sp>
        <p:nvSpPr>
          <p:cNvPr id="3" name="Content Placeholder 2"/>
          <p:cNvSpPr>
            <a:spLocks noGrp="1"/>
          </p:cNvSpPr>
          <p:nvPr>
            <p:ph idx="1"/>
          </p:nvPr>
        </p:nvSpPr>
        <p:spPr/>
        <p:txBody>
          <a:bodyPr>
            <a:normAutofit fontScale="40000" lnSpcReduction="20000"/>
          </a:bodyPr>
          <a:lstStyle/>
          <a:p>
            <a:r>
              <a:rPr lang="en-GB" sz="9600" dirty="0">
                <a:latin typeface="Comic Sans MS" panose="030F0702030302020204" pitchFamily="66" charset="0"/>
              </a:rPr>
              <a:t>Income during working life can affect the ability to maintain an active lifestyle in retirement. (pension &amp; savings) </a:t>
            </a:r>
          </a:p>
          <a:p>
            <a:r>
              <a:rPr lang="en-GB" sz="9600" dirty="0">
                <a:latin typeface="Comic Sans MS" panose="030F0702030302020204" pitchFamily="66" charset="0"/>
              </a:rPr>
              <a:t>The top fifth of pensioners has income 3.8 times greater than the lowest fifth (Rasheed et al 2012)</a:t>
            </a:r>
          </a:p>
          <a:p>
            <a:r>
              <a:rPr lang="en-GB" sz="9600" dirty="0">
                <a:latin typeface="Comic Sans MS" panose="030F0702030302020204" pitchFamily="66" charset="0"/>
              </a:rPr>
              <a:t>In later life, people are particularly vulnerable to changes of their income situation. </a:t>
            </a:r>
          </a:p>
          <a:p>
            <a:endParaRPr lang="en-GB" sz="6000"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1354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Comic Sans MS" panose="030F0702030302020204" pitchFamily="66" charset="0"/>
              </a:rPr>
              <a:t>This report is available on Connect</a:t>
            </a:r>
          </a:p>
        </p:txBody>
      </p:sp>
      <p:sp>
        <p:nvSpPr>
          <p:cNvPr id="3" name="Content Placeholder 2"/>
          <p:cNvSpPr>
            <a:spLocks noGrp="1"/>
          </p:cNvSpPr>
          <p:nvPr>
            <p:ph idx="1"/>
          </p:nvPr>
        </p:nvSpPr>
        <p:spPr/>
        <p:txBody>
          <a:bodyPr>
            <a:normAutofit fontScale="85000" lnSpcReduction="10000"/>
          </a:bodyPr>
          <a:lstStyle/>
          <a:p>
            <a:pPr marL="0" indent="0">
              <a:buNone/>
            </a:pPr>
            <a:r>
              <a:rPr lang="en-GB" dirty="0">
                <a:solidFill>
                  <a:srgbClr val="002060"/>
                </a:solidFill>
                <a:latin typeface="Comic Sans MS" panose="030F0702030302020204" pitchFamily="66" charset="0"/>
              </a:rPr>
              <a:t>In Britain, there is a long-standing correlation between old age and poverty. Older age pensioners are more likely to be affected by poverty than paid workers with widowed women at greatest risk  as shown in the ‘Wealth of the Nation 2005’ report that both poverty and wealth correlate with population structure. In  wealthy areas there are higher proportions of middle-aged whereas, poor neighbourhoods have a high proportion of children and older persons. The Department of Work and Pensions states there has been a reduction in pensioner poverty over the past decade. However nearly a quarter of all British pensioners continue to live in poverty, meaning that a significant proportion of British older people are excluded  from full participation in social life.</a:t>
            </a:r>
          </a:p>
          <a:p>
            <a:pPr marL="0" indent="0">
              <a:buNone/>
            </a:pPr>
            <a:r>
              <a:rPr lang="en-GB" sz="1900" dirty="0">
                <a:latin typeface="Comic Sans MS" panose="030F0702030302020204" pitchFamily="66" charset="0"/>
              </a:rPr>
              <a:t>REF: Hoff A (2008) Tackling Poverty and Social Exclusion of Older People – Lessons from  </a:t>
            </a:r>
          </a:p>
          <a:p>
            <a:pPr marL="0" indent="0">
              <a:buNone/>
            </a:pPr>
            <a:r>
              <a:rPr lang="en-GB" sz="1900" dirty="0">
                <a:latin typeface="Comic Sans MS" panose="030F0702030302020204" pitchFamily="66" charset="0"/>
              </a:rPr>
              <a:t>                                 </a:t>
            </a:r>
            <a:r>
              <a:rPr lang="en-GB" sz="1900" dirty="0" err="1">
                <a:latin typeface="Comic Sans MS" panose="030F0702030302020204" pitchFamily="66" charset="0"/>
              </a:rPr>
              <a:t>Europe.Working</a:t>
            </a:r>
            <a:r>
              <a:rPr lang="en-GB" sz="1900" dirty="0">
                <a:latin typeface="Comic Sans MS" panose="030F0702030302020204" pitchFamily="66" charset="0"/>
              </a:rPr>
              <a:t> paper 308 </a:t>
            </a:r>
          </a:p>
          <a:p>
            <a:pPr marL="0" indent="0">
              <a:buNone/>
            </a:pPr>
            <a:r>
              <a:rPr lang="en-GB" sz="1900" dirty="0">
                <a:latin typeface="Comic Sans MS" panose="030F0702030302020204" pitchFamily="66" charset="0"/>
              </a:rPr>
              <a:t>	                 Oxford Institute of Ageing</a:t>
            </a:r>
          </a:p>
          <a:p>
            <a:endParaRPr lang="en-GB" dirty="0"/>
          </a:p>
        </p:txBody>
      </p:sp>
    </p:spTree>
    <p:extLst>
      <p:ext uri="{BB962C8B-B14F-4D97-AF65-F5344CB8AC3E}">
        <p14:creationId xmlns:p14="http://schemas.microsoft.com/office/powerpoint/2010/main" val="3350053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Societal factors</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2532190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357093" y="4527583"/>
            <a:ext cx="1590500" cy="400110"/>
          </a:xfrm>
          <a:prstGeom prst="rect">
            <a:avLst/>
          </a:prstGeom>
          <a:noFill/>
        </p:spPr>
        <p:txBody>
          <a:bodyPr wrap="none" rtlCol="0">
            <a:spAutoFit/>
          </a:bodyPr>
          <a:lstStyle/>
          <a:p>
            <a:r>
              <a:rPr lang="en-GB" sz="2000" dirty="0">
                <a:latin typeface="Comic Sans MS" panose="030F0702030302020204" pitchFamily="66" charset="0"/>
              </a:rPr>
              <a:t>Peer groups</a:t>
            </a:r>
          </a:p>
        </p:txBody>
      </p:sp>
      <p:pic>
        <p:nvPicPr>
          <p:cNvPr id="2050" name="Picture 2" descr="c:\tempie\Content.IE5\LGGTS7PN\MP90043931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5400" y="1166334"/>
            <a:ext cx="1463040" cy="219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548" y="2449307"/>
            <a:ext cx="1828800" cy="1819275"/>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326" y="5087492"/>
            <a:ext cx="2203767" cy="1322260"/>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59604" y="5257799"/>
            <a:ext cx="1822683" cy="1212913"/>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32653" y="823380"/>
            <a:ext cx="2007387" cy="1439259"/>
          </a:xfrm>
          <a:prstGeom prst="rect">
            <a:avLst/>
          </a:prstGeom>
        </p:spPr>
      </p:pic>
    </p:spTree>
    <p:extLst>
      <p:ext uri="{BB962C8B-B14F-4D97-AF65-F5344CB8AC3E}">
        <p14:creationId xmlns:p14="http://schemas.microsoft.com/office/powerpoint/2010/main" val="109200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Learning Outcomes</a:t>
            </a:r>
          </a:p>
        </p:txBody>
      </p:sp>
      <p:sp>
        <p:nvSpPr>
          <p:cNvPr id="3" name="Content Placeholder 2"/>
          <p:cNvSpPr>
            <a:spLocks noGrp="1"/>
          </p:cNvSpPr>
          <p:nvPr>
            <p:ph idx="1"/>
          </p:nvPr>
        </p:nvSpPr>
        <p:spPr/>
        <p:txBody>
          <a:bodyPr/>
          <a:lstStyle/>
          <a:p>
            <a:r>
              <a:rPr lang="en-GB" dirty="0">
                <a:latin typeface="Comic Sans MS" panose="030F0702030302020204" pitchFamily="66" charset="0"/>
              </a:rPr>
              <a:t>To be able to explain how social classification may affect the environmental influences on development.</a:t>
            </a:r>
          </a:p>
          <a:p>
            <a:r>
              <a:rPr lang="en-GB" dirty="0">
                <a:latin typeface="Comic Sans MS" panose="030F0702030302020204" pitchFamily="66" charset="0"/>
              </a:rPr>
              <a:t>To be able to explain the environmental effects on the development of the individual.</a:t>
            </a:r>
          </a:p>
          <a:p>
            <a:r>
              <a:rPr lang="en-GB" dirty="0">
                <a:latin typeface="Comic Sans MS" panose="030F0702030302020204" pitchFamily="66" charset="0"/>
              </a:rPr>
              <a:t>To be able to explain the socio-economical effects on the development of the individual.</a:t>
            </a:r>
          </a:p>
          <a:p>
            <a:r>
              <a:rPr lang="en-GB" dirty="0">
                <a:latin typeface="Comic Sans MS" panose="030F0702030302020204" pitchFamily="66" charset="0"/>
              </a:rPr>
              <a:t>To be able to explain the life style factors and their effects on the development of the individual.</a:t>
            </a:r>
          </a:p>
        </p:txBody>
      </p:sp>
    </p:spTree>
    <p:extLst>
      <p:ext uri="{BB962C8B-B14F-4D97-AF65-F5344CB8AC3E}">
        <p14:creationId xmlns:p14="http://schemas.microsoft.com/office/powerpoint/2010/main" val="2799160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GB" b="1" dirty="0">
                <a:latin typeface="Comic Sans MS" panose="030F0702030302020204" pitchFamily="66" charset="0"/>
              </a:rPr>
              <a:t>Values and attitudes </a:t>
            </a:r>
            <a:r>
              <a:rPr lang="en-GB" dirty="0">
                <a:latin typeface="Comic Sans MS" panose="030F0702030302020204" pitchFamily="66" charset="0"/>
              </a:rPr>
              <a:t>– affect life style choices, health behaviours and the way we form and maintain relationships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4727237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34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51551"/>
          </a:xfrm>
        </p:spPr>
        <p:txBody>
          <a:bodyPr>
            <a:normAutofit fontScale="90000"/>
          </a:bodyPr>
          <a:lstStyle/>
          <a:p>
            <a:r>
              <a:rPr lang="en-GB" dirty="0">
                <a:solidFill>
                  <a:srgbClr val="0070C0"/>
                </a:solidFill>
                <a:latin typeface="Comic Sans MS" panose="030F0702030302020204" pitchFamily="66" charset="0"/>
              </a:rPr>
              <a:t>Relationships &amp; Social Activity and their effects on ageing.</a:t>
            </a:r>
          </a:p>
        </p:txBody>
      </p:sp>
      <p:sp>
        <p:nvSpPr>
          <p:cNvPr id="4" name="Text Placeholder 3"/>
          <p:cNvSpPr>
            <a:spLocks noGrp="1"/>
          </p:cNvSpPr>
          <p:nvPr>
            <p:ph type="body" idx="1"/>
          </p:nvPr>
        </p:nvSpPr>
        <p:spPr>
          <a:xfrm>
            <a:off x="1981200" y="1535112"/>
            <a:ext cx="4040188" cy="1533848"/>
          </a:xfrm>
        </p:spPr>
        <p:txBody>
          <a:bodyPr>
            <a:normAutofit fontScale="55000" lnSpcReduction="20000"/>
          </a:bodyPr>
          <a:lstStyle/>
          <a:p>
            <a:endParaRPr lang="en-GB" dirty="0"/>
          </a:p>
          <a:p>
            <a:r>
              <a:rPr lang="en-GB" sz="4400" dirty="0">
                <a:latin typeface="Comic Sans MS" panose="030F0702030302020204" pitchFamily="66" charset="0"/>
              </a:rPr>
              <a:t>Positive - A network of family , friends and a partner provide emotional support</a:t>
            </a:r>
          </a:p>
          <a:p>
            <a:endParaRPr lang="en-GB" dirty="0"/>
          </a:p>
        </p:txBody>
      </p:sp>
      <p:sp>
        <p:nvSpPr>
          <p:cNvPr id="5" name="Content Placeholder 4"/>
          <p:cNvSpPr>
            <a:spLocks noGrp="1"/>
          </p:cNvSpPr>
          <p:nvPr>
            <p:ph sz="half" idx="2"/>
          </p:nvPr>
        </p:nvSpPr>
        <p:spPr>
          <a:xfrm>
            <a:off x="1981200" y="2924944"/>
            <a:ext cx="4040188" cy="2664297"/>
          </a:xfrm>
        </p:spPr>
        <p:txBody>
          <a:bodyPr/>
          <a:lstStyle/>
          <a:p>
            <a:r>
              <a:rPr lang="en-GB" dirty="0">
                <a:latin typeface="Comic Sans MS" panose="030F0702030302020204" pitchFamily="66" charset="0"/>
              </a:rPr>
              <a:t>Sense of purpose</a:t>
            </a:r>
          </a:p>
          <a:p>
            <a:r>
              <a:rPr lang="en-GB" dirty="0">
                <a:latin typeface="Comic Sans MS" panose="030F0702030302020204" pitchFamily="66" charset="0"/>
              </a:rPr>
              <a:t>Control of life</a:t>
            </a:r>
          </a:p>
        </p:txBody>
      </p:sp>
      <p:sp>
        <p:nvSpPr>
          <p:cNvPr id="6" name="Text Placeholder 5"/>
          <p:cNvSpPr>
            <a:spLocks noGrp="1"/>
          </p:cNvSpPr>
          <p:nvPr>
            <p:ph type="body" sz="quarter" idx="3"/>
          </p:nvPr>
        </p:nvSpPr>
        <p:spPr>
          <a:xfrm>
            <a:off x="6169026" y="1535113"/>
            <a:ext cx="4041775" cy="1029790"/>
          </a:xfrm>
        </p:spPr>
        <p:txBody>
          <a:bodyPr>
            <a:normAutofit fontScale="92500" lnSpcReduction="20000"/>
          </a:bodyPr>
          <a:lstStyle/>
          <a:p>
            <a:endParaRPr lang="en-GB" dirty="0"/>
          </a:p>
          <a:p>
            <a:r>
              <a:rPr lang="en-GB" sz="2600" dirty="0">
                <a:latin typeface="Comic Sans MS" panose="030F0702030302020204" pitchFamily="66" charset="0"/>
              </a:rPr>
              <a:t>Negative - Few friends, no social support.</a:t>
            </a:r>
          </a:p>
          <a:p>
            <a:endParaRPr lang="en-GB" dirty="0"/>
          </a:p>
        </p:txBody>
      </p:sp>
      <p:sp>
        <p:nvSpPr>
          <p:cNvPr id="7" name="Content Placeholder 6"/>
          <p:cNvSpPr>
            <a:spLocks noGrp="1"/>
          </p:cNvSpPr>
          <p:nvPr>
            <p:ph sz="quarter" idx="4"/>
          </p:nvPr>
        </p:nvSpPr>
        <p:spPr>
          <a:xfrm>
            <a:off x="6169026" y="2924944"/>
            <a:ext cx="4041775" cy="2808313"/>
          </a:xfrm>
        </p:spPr>
        <p:txBody>
          <a:bodyPr>
            <a:normAutofit fontScale="92500"/>
          </a:bodyPr>
          <a:lstStyle/>
          <a:p>
            <a:r>
              <a:rPr lang="en-GB" dirty="0">
                <a:latin typeface="Comic Sans MS" panose="030F0702030302020204" pitchFamily="66" charset="0"/>
              </a:rPr>
              <a:t>No social protection from stress</a:t>
            </a:r>
          </a:p>
          <a:p>
            <a:r>
              <a:rPr lang="en-GB" dirty="0">
                <a:latin typeface="Comic Sans MS" panose="030F0702030302020204" pitchFamily="66" charset="0"/>
              </a:rPr>
              <a:t>Isolation</a:t>
            </a:r>
          </a:p>
          <a:p>
            <a:r>
              <a:rPr lang="en-GB" dirty="0">
                <a:latin typeface="Comic Sans MS" panose="030F0702030302020204" pitchFamily="66" charset="0"/>
              </a:rPr>
              <a:t>No sense of purpose.</a:t>
            </a:r>
          </a:p>
          <a:p>
            <a:r>
              <a:rPr lang="en-GB" dirty="0">
                <a:latin typeface="Comic Sans MS" panose="030F0702030302020204" pitchFamily="66" charset="0"/>
              </a:rPr>
              <a:t>May become withdrawn and depressed</a:t>
            </a:r>
          </a:p>
        </p:txBody>
      </p:sp>
      <p:pic>
        <p:nvPicPr>
          <p:cNvPr id="8" name="Picture 2" descr="c:\tempie\Content.IE5\3FMBXI04\MC9004420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2114" y="5478870"/>
            <a:ext cx="1000848" cy="124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58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F0000"/>
                </a:solidFill>
                <a:latin typeface="Comic Sans MS" pitchFamily="66" charset="0"/>
              </a:rPr>
              <a:t>Why are relationships and social interaction important?</a:t>
            </a:r>
          </a:p>
        </p:txBody>
      </p:sp>
      <p:sp>
        <p:nvSpPr>
          <p:cNvPr id="3" name="Content Placeholder 2"/>
          <p:cNvSpPr>
            <a:spLocks noGrp="1"/>
          </p:cNvSpPr>
          <p:nvPr>
            <p:ph idx="1"/>
          </p:nvPr>
        </p:nvSpPr>
        <p:spPr/>
        <p:txBody>
          <a:bodyPr>
            <a:normAutofit lnSpcReduction="10000"/>
          </a:bodyPr>
          <a:lstStyle/>
          <a:p>
            <a:r>
              <a:rPr lang="en-GB" b="1" dirty="0">
                <a:latin typeface="Comic Sans MS" pitchFamily="66" charset="0"/>
              </a:rPr>
              <a:t>Stress reduction.</a:t>
            </a:r>
            <a:r>
              <a:rPr lang="en-GB" dirty="0">
                <a:latin typeface="Comic Sans MS" pitchFamily="66" charset="0"/>
              </a:rPr>
              <a:t> Reduction of stress and anxiety helps to strengthen the immune system and decreases susceptibility to disease.</a:t>
            </a:r>
          </a:p>
          <a:p>
            <a:r>
              <a:rPr lang="en-GB" b="1" dirty="0">
                <a:latin typeface="Comic Sans MS" pitchFamily="66" charset="0"/>
              </a:rPr>
              <a:t>Cultivating satisfying relationships.</a:t>
            </a:r>
            <a:r>
              <a:rPr lang="en-GB" dirty="0">
                <a:latin typeface="Comic Sans MS" pitchFamily="66" charset="0"/>
              </a:rPr>
              <a:t> Social interaction and support have been found to reduce stress, help cognitive functioning, and prevent depression.</a:t>
            </a:r>
          </a:p>
          <a:p>
            <a:r>
              <a:rPr lang="en-GB" b="1" dirty="0">
                <a:latin typeface="Comic Sans MS" pitchFamily="66" charset="0"/>
              </a:rPr>
              <a:t>Challenging the mind.</a:t>
            </a:r>
            <a:r>
              <a:rPr lang="en-GB" dirty="0">
                <a:latin typeface="Comic Sans MS" pitchFamily="66" charset="0"/>
              </a:rPr>
              <a:t> Learning new skills and regular mental activity promote healthy mental functioning.</a:t>
            </a:r>
          </a:p>
          <a:p>
            <a:pPr marL="0" indent="0">
              <a:buNone/>
            </a:pPr>
            <a:r>
              <a:rPr lang="en-GB" dirty="0">
                <a:latin typeface="Comic Sans MS" pitchFamily="66" charset="0"/>
              </a:rPr>
              <a:t> 						(schools for champions.com)</a:t>
            </a:r>
          </a:p>
          <a:p>
            <a:pPr marL="0" indent="0">
              <a:buNone/>
            </a:pPr>
            <a:r>
              <a:rPr lang="en-GB" sz="2400" dirty="0"/>
              <a:t>Ref: http://www.school-for-champions.com/health/lifestyle_elderly.htm</a:t>
            </a:r>
          </a:p>
          <a:p>
            <a:endParaRPr lang="en-GB" dirty="0"/>
          </a:p>
        </p:txBody>
      </p:sp>
    </p:spTree>
    <p:extLst>
      <p:ext uri="{BB962C8B-B14F-4D97-AF65-F5344CB8AC3E}">
        <p14:creationId xmlns:p14="http://schemas.microsoft.com/office/powerpoint/2010/main" val="101963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FF0000"/>
                </a:solidFill>
                <a:latin typeface="Comic Sans MS" panose="030F0702030302020204" pitchFamily="66" charset="0"/>
              </a:rPr>
              <a:t>Additional Reading</a:t>
            </a:r>
          </a:p>
        </p:txBody>
      </p:sp>
      <p:sp>
        <p:nvSpPr>
          <p:cNvPr id="3" name="Content Placeholder 2"/>
          <p:cNvSpPr>
            <a:spLocks noGrp="1"/>
          </p:cNvSpPr>
          <p:nvPr>
            <p:ph idx="1"/>
          </p:nvPr>
        </p:nvSpPr>
        <p:spPr/>
        <p:txBody>
          <a:bodyPr/>
          <a:lstStyle/>
          <a:p>
            <a:r>
              <a:rPr lang="en-GB" dirty="0">
                <a:hlinkClick r:id="rId2"/>
              </a:rPr>
              <a:t>http://www.sciencedaily.com/releases/2011/02/110217110947.htm</a:t>
            </a:r>
            <a:endParaRPr lang="en-GB" dirty="0"/>
          </a:p>
          <a:p>
            <a:r>
              <a:rPr lang="en-GB" dirty="0">
                <a:hlinkClick r:id="rId3"/>
              </a:rPr>
              <a:t>http://www.ncbi.nlm.nih.gov/pubmed/17564515</a:t>
            </a:r>
            <a:endParaRPr lang="en-GB" dirty="0"/>
          </a:p>
          <a:p>
            <a:r>
              <a:rPr lang="en-GB" dirty="0">
                <a:hlinkClick r:id="rId4"/>
              </a:rPr>
              <a:t>http://www.csef.it/WP/wp320.pdf</a:t>
            </a:r>
            <a:endParaRPr lang="en-GB" dirty="0"/>
          </a:p>
          <a:p>
            <a:endParaRPr lang="en-GB" dirty="0"/>
          </a:p>
          <a:p>
            <a:endParaRPr lang="en-GB" dirty="0"/>
          </a:p>
          <a:p>
            <a:endParaRPr lang="en-GB" dirty="0"/>
          </a:p>
        </p:txBody>
      </p:sp>
      <p:pic>
        <p:nvPicPr>
          <p:cNvPr id="5122" name="Picture 2" descr="c:\tempie\Content.IE5\LGGTS7PN\MC9004379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4272" y="4869161"/>
            <a:ext cx="1816100" cy="173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67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Lifestyle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29992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tempie\Content.IE5\LGGTS7PN\MP90042764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9080" y="1973580"/>
            <a:ext cx="105156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0240" y="4864851"/>
            <a:ext cx="2094547" cy="1307349"/>
          </a:xfrm>
          <a:prstGeom prst="rect">
            <a:avLst/>
          </a:prstGeom>
        </p:spPr>
      </p:pic>
    </p:spTree>
    <p:extLst>
      <p:ext uri="{BB962C8B-B14F-4D97-AF65-F5344CB8AC3E}">
        <p14:creationId xmlns:p14="http://schemas.microsoft.com/office/powerpoint/2010/main" val="3084427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100" y="242888"/>
            <a:ext cx="1930400" cy="2360612"/>
          </a:xfrm>
          <a:prstGeom prst="rect">
            <a:avLst/>
          </a:prstGeom>
        </p:spPr>
      </p:pic>
      <p:sp>
        <p:nvSpPr>
          <p:cNvPr id="3" name="Content Placeholder 2"/>
          <p:cNvSpPr>
            <a:spLocks noGrp="1"/>
          </p:cNvSpPr>
          <p:nvPr>
            <p:ph idx="1"/>
          </p:nvPr>
        </p:nvSpPr>
        <p:spPr>
          <a:xfrm>
            <a:off x="838200" y="1690688"/>
            <a:ext cx="10515600" cy="4351338"/>
          </a:xfrm>
        </p:spPr>
        <p:txBody>
          <a:bodyPr>
            <a:normAutofit lnSpcReduction="10000"/>
          </a:bodyPr>
          <a:lstStyle/>
          <a:p>
            <a:pPr marL="514350" indent="-514350">
              <a:buFont typeface="+mj-lt"/>
              <a:buAutoNum type="arabicPeriod"/>
            </a:pPr>
            <a:r>
              <a:rPr lang="en-GB" dirty="0">
                <a:latin typeface="Comic Sans MS" panose="030F0702030302020204" pitchFamily="66" charset="0"/>
              </a:rPr>
              <a:t>Identify the different lifestyle factors that may have positive and negative effects on health. </a:t>
            </a:r>
            <a:r>
              <a:rPr lang="en-GB" i="1" dirty="0">
                <a:solidFill>
                  <a:srgbClr val="00B050"/>
                </a:solidFill>
                <a:latin typeface="Comic Sans MS" panose="030F0702030302020204" pitchFamily="66" charset="0"/>
              </a:rPr>
              <a:t>Be ready to feedback in 2 minutes.</a:t>
            </a:r>
          </a:p>
          <a:p>
            <a:pPr marL="514350" indent="-514350">
              <a:buFont typeface="+mj-lt"/>
              <a:buAutoNum type="arabicPeriod"/>
            </a:pPr>
            <a:r>
              <a:rPr lang="en-GB" dirty="0">
                <a:latin typeface="Comic Sans MS" panose="030F0702030302020204" pitchFamily="66" charset="0"/>
              </a:rPr>
              <a:t>Each group should now think of the positive and negative effects of the lifestyle choice they have been given and feed them back to the class  </a:t>
            </a:r>
          </a:p>
          <a:p>
            <a:pPr>
              <a:buFontTx/>
              <a:buChar char="-"/>
            </a:pPr>
            <a:r>
              <a:rPr lang="en-GB" dirty="0">
                <a:solidFill>
                  <a:srgbClr val="0070C0"/>
                </a:solidFill>
                <a:latin typeface="Comic Sans MS" panose="030F0702030302020204" pitchFamily="66" charset="0"/>
              </a:rPr>
              <a:t>Nutrition &amp; dietary choices</a:t>
            </a:r>
          </a:p>
          <a:p>
            <a:pPr>
              <a:buFontTx/>
              <a:buChar char="-"/>
            </a:pPr>
            <a:r>
              <a:rPr lang="en-GB" dirty="0">
                <a:solidFill>
                  <a:srgbClr val="0070C0"/>
                </a:solidFill>
                <a:latin typeface="Comic Sans MS" panose="030F0702030302020204" pitchFamily="66" charset="0"/>
              </a:rPr>
              <a:t>Alcohol intake</a:t>
            </a:r>
          </a:p>
          <a:p>
            <a:pPr>
              <a:buFontTx/>
              <a:buChar char="-"/>
            </a:pPr>
            <a:r>
              <a:rPr lang="en-GB" dirty="0">
                <a:solidFill>
                  <a:srgbClr val="0070C0"/>
                </a:solidFill>
                <a:latin typeface="Comic Sans MS" panose="030F0702030302020204" pitchFamily="66" charset="0"/>
              </a:rPr>
              <a:t>Smoking</a:t>
            </a:r>
          </a:p>
          <a:p>
            <a:pPr>
              <a:buFontTx/>
              <a:buChar char="-"/>
            </a:pPr>
            <a:r>
              <a:rPr lang="en-GB" dirty="0">
                <a:solidFill>
                  <a:srgbClr val="0070C0"/>
                </a:solidFill>
                <a:latin typeface="Comic Sans MS" panose="030F0702030302020204" pitchFamily="66" charset="0"/>
              </a:rPr>
              <a:t>Drugs (legal &amp; illegal)  </a:t>
            </a:r>
          </a:p>
          <a:p>
            <a:pPr marL="0" indent="0">
              <a:buNone/>
            </a:pPr>
            <a:endParaRPr lang="en-GB" dirty="0">
              <a:latin typeface="Comic Sans MS" panose="030F0702030302020204" pitchFamily="66" charset="0"/>
            </a:endParaRPr>
          </a:p>
          <a:p>
            <a:endParaRPr lang="en-GB" dirty="0"/>
          </a:p>
        </p:txBody>
      </p:sp>
      <p:sp>
        <p:nvSpPr>
          <p:cNvPr id="2" name="Title 1"/>
          <p:cNvSpPr>
            <a:spLocks noGrp="1"/>
          </p:cNvSpPr>
          <p:nvPr>
            <p:ph type="title"/>
          </p:nvPr>
        </p:nvSpPr>
        <p:spPr/>
        <p:txBody>
          <a:bodyPr/>
          <a:lstStyle/>
          <a:p>
            <a:r>
              <a:rPr lang="en-GB" dirty="0">
                <a:solidFill>
                  <a:srgbClr val="00B050"/>
                </a:solidFill>
                <a:latin typeface="Comic Sans MS" panose="030F0702030302020204" pitchFamily="66" charset="0"/>
              </a:rPr>
              <a:t>Activity:</a:t>
            </a:r>
          </a:p>
        </p:txBody>
      </p:sp>
    </p:spTree>
    <p:extLst>
      <p:ext uri="{BB962C8B-B14F-4D97-AF65-F5344CB8AC3E}">
        <p14:creationId xmlns:p14="http://schemas.microsoft.com/office/powerpoint/2010/main" val="348556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Comic Sans MS" pitchFamily="66" charset="0"/>
              </a:rPr>
              <a:t>Life style effects on ageing</a:t>
            </a:r>
          </a:p>
        </p:txBody>
      </p:sp>
      <p:sp>
        <p:nvSpPr>
          <p:cNvPr id="3" name="Content Placeholder 2"/>
          <p:cNvSpPr>
            <a:spLocks noGrp="1"/>
          </p:cNvSpPr>
          <p:nvPr>
            <p:ph idx="1"/>
          </p:nvPr>
        </p:nvSpPr>
        <p:spPr/>
        <p:txBody>
          <a:bodyPr>
            <a:normAutofit/>
          </a:bodyPr>
          <a:lstStyle/>
          <a:p>
            <a:r>
              <a:rPr lang="en-GB" dirty="0">
                <a:latin typeface="Comic Sans MS" pitchFamily="66" charset="0"/>
              </a:rPr>
              <a:t>Lifestyle factors have a greater impact than genetics </a:t>
            </a:r>
          </a:p>
          <a:p>
            <a:r>
              <a:rPr lang="en-GB" dirty="0">
                <a:latin typeface="Comic Sans MS" pitchFamily="66" charset="0"/>
              </a:rPr>
              <a:t>Healthy ageing is a lifelong process. </a:t>
            </a:r>
          </a:p>
          <a:p>
            <a:r>
              <a:rPr lang="en-GB" dirty="0">
                <a:latin typeface="Comic Sans MS" pitchFamily="66" charset="0"/>
              </a:rPr>
              <a:t>Patterns of harmful behaviour, often established early in life, can reduce the quality of life and even result in premature death. </a:t>
            </a:r>
          </a:p>
          <a:p>
            <a:r>
              <a:rPr lang="en-GB" dirty="0">
                <a:latin typeface="Comic Sans MS" pitchFamily="66" charset="0"/>
              </a:rPr>
              <a:t>Poor nutrition, physical inactivity, tobacco use and harmful use of alcohol contribute to the development of chronic health conditions.</a:t>
            </a:r>
          </a:p>
          <a:p>
            <a:r>
              <a:rPr lang="en-GB" dirty="0">
                <a:solidFill>
                  <a:srgbClr val="FF0000"/>
                </a:solidFill>
                <a:latin typeface="Comic Sans MS" pitchFamily="66" charset="0"/>
              </a:rPr>
              <a:t>What are the 5 most common health Conditions? </a:t>
            </a:r>
          </a:p>
        </p:txBody>
      </p:sp>
      <p:pic>
        <p:nvPicPr>
          <p:cNvPr id="3074" name="Picture 2" descr="c:\tempie\Content.IE5\WCIU9SQ4\MC9004343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50" y="4694122"/>
            <a:ext cx="1206500" cy="19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4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90066"/>
          </a:xfrm>
        </p:spPr>
        <p:txBody>
          <a:bodyPr>
            <a:noAutofit/>
          </a:bodyPr>
          <a:lstStyle/>
          <a:p>
            <a:r>
              <a:rPr lang="en-GB" sz="3600" dirty="0">
                <a:latin typeface="Comic Sans MS" panose="030F0702030302020204" pitchFamily="66" charset="0"/>
              </a:rPr>
              <a:t>The most common health conditions</a:t>
            </a:r>
          </a:p>
        </p:txBody>
      </p:sp>
      <p:sp>
        <p:nvSpPr>
          <p:cNvPr id="3" name="Content Placeholder 2"/>
          <p:cNvSpPr>
            <a:spLocks noGrp="1"/>
          </p:cNvSpPr>
          <p:nvPr>
            <p:ph idx="1"/>
          </p:nvPr>
        </p:nvSpPr>
        <p:spPr>
          <a:xfrm>
            <a:off x="1981200" y="1052737"/>
            <a:ext cx="8229600" cy="5073427"/>
          </a:xfrm>
        </p:spPr>
        <p:txBody>
          <a:bodyPr>
            <a:normAutofit fontScale="47500" lnSpcReduction="20000"/>
          </a:bodyPr>
          <a:lstStyle/>
          <a:p>
            <a:r>
              <a:rPr lang="en-GB" sz="5900" dirty="0">
                <a:latin typeface="Comic Sans MS" pitchFamily="66" charset="0"/>
              </a:rPr>
              <a:t>86% of the deaths in the European Region are from these conditions:</a:t>
            </a:r>
          </a:p>
          <a:p>
            <a:pPr>
              <a:buFontTx/>
              <a:buChar char="-"/>
            </a:pPr>
            <a:r>
              <a:rPr lang="en-GB" sz="5900" dirty="0">
                <a:latin typeface="Comic Sans MS" pitchFamily="66" charset="0"/>
              </a:rPr>
              <a:t>Diabetes – </a:t>
            </a:r>
            <a:r>
              <a:rPr lang="en-GB" sz="5900" dirty="0">
                <a:solidFill>
                  <a:srgbClr val="FF0000"/>
                </a:solidFill>
                <a:latin typeface="Comic Sans MS" pitchFamily="66" charset="0"/>
              </a:rPr>
              <a:t>Which type? </a:t>
            </a:r>
          </a:p>
          <a:p>
            <a:pPr>
              <a:buFontTx/>
              <a:buChar char="-"/>
            </a:pPr>
            <a:r>
              <a:rPr lang="en-GB" sz="5900" dirty="0">
                <a:latin typeface="Comic Sans MS" pitchFamily="66" charset="0"/>
              </a:rPr>
              <a:t>Cardiovascular diseases, - </a:t>
            </a:r>
            <a:r>
              <a:rPr lang="en-GB" sz="5900" dirty="0">
                <a:solidFill>
                  <a:srgbClr val="FF0000"/>
                </a:solidFill>
                <a:latin typeface="Comic Sans MS" pitchFamily="66" charset="0"/>
              </a:rPr>
              <a:t>Examples?</a:t>
            </a:r>
          </a:p>
          <a:p>
            <a:pPr>
              <a:buFontTx/>
              <a:buChar char="-"/>
            </a:pPr>
            <a:r>
              <a:rPr lang="en-GB" sz="5900" dirty="0">
                <a:latin typeface="Comic Sans MS" pitchFamily="66" charset="0"/>
              </a:rPr>
              <a:t>Cancer, - </a:t>
            </a:r>
            <a:r>
              <a:rPr lang="en-GB" sz="5900" dirty="0">
                <a:solidFill>
                  <a:srgbClr val="FF0000"/>
                </a:solidFill>
                <a:latin typeface="Comic Sans MS" pitchFamily="66" charset="0"/>
              </a:rPr>
              <a:t>Which types?</a:t>
            </a:r>
            <a:endParaRPr lang="en-GB" sz="5900" dirty="0">
              <a:latin typeface="Comic Sans MS" pitchFamily="66" charset="0"/>
            </a:endParaRPr>
          </a:p>
          <a:p>
            <a:pPr>
              <a:buFontTx/>
              <a:buChar char="-"/>
            </a:pPr>
            <a:r>
              <a:rPr lang="en-GB" sz="5900" dirty="0">
                <a:latin typeface="Comic Sans MS" pitchFamily="66" charset="0"/>
              </a:rPr>
              <a:t>Chronic respiratory diseases  - </a:t>
            </a:r>
            <a:r>
              <a:rPr lang="en-GB" sz="5900" dirty="0">
                <a:solidFill>
                  <a:srgbClr val="FF0000"/>
                </a:solidFill>
                <a:latin typeface="Comic Sans MS" pitchFamily="66" charset="0"/>
              </a:rPr>
              <a:t>Which types?</a:t>
            </a:r>
          </a:p>
          <a:p>
            <a:pPr>
              <a:buFontTx/>
              <a:buChar char="-"/>
            </a:pPr>
            <a:r>
              <a:rPr lang="en-GB" sz="5900" dirty="0">
                <a:latin typeface="Comic Sans MS" pitchFamily="66" charset="0"/>
              </a:rPr>
              <a:t>Mental disorders -</a:t>
            </a:r>
            <a:r>
              <a:rPr lang="en-GB" sz="5900" dirty="0">
                <a:solidFill>
                  <a:srgbClr val="FF0000"/>
                </a:solidFill>
                <a:latin typeface="Comic Sans MS" pitchFamily="66" charset="0"/>
              </a:rPr>
              <a:t>Which types?</a:t>
            </a:r>
          </a:p>
          <a:p>
            <a:pPr>
              <a:buFontTx/>
              <a:buChar char="-"/>
            </a:pPr>
            <a:endParaRPr lang="en-GB" sz="5900" dirty="0">
              <a:latin typeface="Comic Sans MS" pitchFamily="66" charset="0"/>
            </a:endParaRPr>
          </a:p>
          <a:p>
            <a:pPr marL="0" indent="0">
              <a:buNone/>
            </a:pPr>
            <a:r>
              <a:rPr lang="en-GB" sz="5900" dirty="0">
                <a:latin typeface="Comic Sans MS" pitchFamily="66" charset="0"/>
              </a:rPr>
              <a:t>The most disadvantaged groups carry the greatest part of this burden.</a:t>
            </a:r>
            <a:r>
              <a:rPr lang="en-GB" sz="5900" dirty="0"/>
              <a:t>  </a:t>
            </a:r>
            <a:r>
              <a:rPr lang="en-GB" sz="5900" dirty="0">
                <a:solidFill>
                  <a:srgbClr val="FF0000"/>
                </a:solidFill>
                <a:latin typeface="Comic Sans MS" pitchFamily="66" charset="0"/>
              </a:rPr>
              <a:t>Why?</a:t>
            </a:r>
          </a:p>
          <a:p>
            <a:pPr marL="0" indent="0">
              <a:buNone/>
            </a:pPr>
            <a:endParaRPr lang="en-GB" dirty="0"/>
          </a:p>
          <a:p>
            <a:pPr marL="0" indent="0">
              <a:buNone/>
            </a:pPr>
            <a:r>
              <a:rPr lang="en-GB" sz="3400" dirty="0">
                <a:solidFill>
                  <a:srgbClr val="FF0000"/>
                </a:solidFill>
              </a:rPr>
              <a:t>Further reading:</a:t>
            </a:r>
          </a:p>
          <a:p>
            <a:pPr marL="0" indent="0">
              <a:buNone/>
            </a:pPr>
            <a:r>
              <a:rPr lang="en-GB" sz="3400" dirty="0">
                <a:hlinkClick r:id="rId2"/>
              </a:rPr>
              <a:t>http://www.euro.who.int/en/health-topics/Life-stages/healthy-ageing/data-and-statistics/risk-factors-of-ill-health-among-older-people</a:t>
            </a:r>
            <a:r>
              <a:rPr lang="en-GB" sz="3400" dirty="0"/>
              <a:t> </a:t>
            </a:r>
            <a:endParaRPr lang="en-GB" sz="3400" dirty="0">
              <a:latin typeface="Comic Sans MS" pitchFamily="66" charset="0"/>
            </a:endParaRPr>
          </a:p>
          <a:p>
            <a:pPr marL="0" indent="0">
              <a:buNone/>
            </a:pPr>
            <a:endParaRPr lang="en-GB" dirty="0">
              <a:latin typeface="Comic Sans MS" pitchFamily="66" charset="0"/>
            </a:endParaRPr>
          </a:p>
          <a:p>
            <a:endParaRPr lang="en-GB" dirty="0"/>
          </a:p>
        </p:txBody>
      </p:sp>
    </p:spTree>
    <p:extLst>
      <p:ext uri="{BB962C8B-B14F-4D97-AF65-F5344CB8AC3E}">
        <p14:creationId xmlns:p14="http://schemas.microsoft.com/office/powerpoint/2010/main" val="182655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1800" dirty="0"/>
          </a:p>
        </p:txBody>
      </p:sp>
      <p:sp>
        <p:nvSpPr>
          <p:cNvPr id="3" name="Content Placeholder 2"/>
          <p:cNvSpPr>
            <a:spLocks noGrp="1"/>
          </p:cNvSpPr>
          <p:nvPr>
            <p:ph idx="1"/>
          </p:nvPr>
        </p:nvSpPr>
        <p:spPr/>
        <p:txBody>
          <a:bodyPr>
            <a:normAutofit lnSpcReduction="10000"/>
          </a:bodyPr>
          <a:lstStyle/>
          <a:p>
            <a:r>
              <a:rPr lang="en-GB" dirty="0">
                <a:latin typeface="Comic Sans MS" pitchFamily="66" charset="0"/>
              </a:rPr>
              <a:t>Although smoking or lack of exercise, for example, can have long-term effects, changing course is beneficial at any age. </a:t>
            </a:r>
          </a:p>
          <a:p>
            <a:r>
              <a:rPr lang="en-GB" dirty="0">
                <a:latin typeface="Comic Sans MS" pitchFamily="66" charset="0"/>
              </a:rPr>
              <a:t>The risk of premature death actually decreases by 50% when people stop smoking at age 60–75 years. </a:t>
            </a:r>
          </a:p>
          <a:p>
            <a:r>
              <a:rPr lang="en-GB" dirty="0">
                <a:latin typeface="Comic Sans MS" pitchFamily="66" charset="0"/>
              </a:rPr>
              <a:t>Altering our lifestyle can reduce the incidence and the effects of age related diseases. </a:t>
            </a:r>
          </a:p>
          <a:p>
            <a:r>
              <a:rPr lang="en-GB" dirty="0">
                <a:latin typeface="Comic Sans MS" pitchFamily="66" charset="0"/>
                <a:hlinkClick r:id="rId2"/>
              </a:rPr>
              <a:t>http://www.nhs.uk/video/Pages/Stayingactiveover60.aspx?searchtype=Tag&amp;searchterm=Older+people&amp;offset=33&amp;</a:t>
            </a:r>
            <a:r>
              <a:rPr lang="en-GB" dirty="0">
                <a:latin typeface="Comic Sans MS" pitchFamily="66" charset="0"/>
              </a:rPr>
              <a:t> </a:t>
            </a:r>
          </a:p>
          <a:p>
            <a:r>
              <a:rPr lang="en-GB" dirty="0">
                <a:latin typeface="Comic Sans MS" pitchFamily="66" charset="0"/>
                <a:hlinkClick r:id="rId3"/>
              </a:rPr>
              <a:t>http://www.nhs.uk/video/Pages/Alcoholrisksinover60s.aspx?searchtype=Tag&amp;searchterm=Older+people&amp;offset=33&amp;</a:t>
            </a:r>
            <a:r>
              <a:rPr lang="en-GB" dirty="0">
                <a:latin typeface="Comic Sans MS" pitchFamily="66" charset="0"/>
              </a:rPr>
              <a:t> </a:t>
            </a:r>
          </a:p>
          <a:p>
            <a:endParaRPr lang="en-GB" dirty="0">
              <a:latin typeface="Comic Sans MS" pitchFamily="66" charset="0"/>
            </a:endParaRPr>
          </a:p>
          <a:p>
            <a:endParaRPr lang="en-GB" dirty="0">
              <a:latin typeface="Comic Sans MS" pitchFamily="66" charset="0"/>
            </a:endParaRPr>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3518" y="-2945"/>
            <a:ext cx="1693634" cy="1693634"/>
          </a:xfrm>
          <a:prstGeom prst="rect">
            <a:avLst/>
          </a:prstGeom>
        </p:spPr>
      </p:pic>
    </p:spTree>
    <p:extLst>
      <p:ext uri="{BB962C8B-B14F-4D97-AF65-F5344CB8AC3E}">
        <p14:creationId xmlns:p14="http://schemas.microsoft.com/office/powerpoint/2010/main" val="409404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365125"/>
            <a:ext cx="10515600" cy="815975"/>
          </a:xfrm>
        </p:spPr>
        <p:txBody>
          <a:bodyPr>
            <a:normAutofit fontScale="90000"/>
          </a:bodyPr>
          <a:lstStyle/>
          <a:p>
            <a:r>
              <a:rPr lang="en-GB" altLang="en-US" sz="3200" dirty="0">
                <a:solidFill>
                  <a:srgbClr val="0070C0"/>
                </a:solidFill>
                <a:latin typeface="Comic Sans MS" panose="030F0702030302020204" pitchFamily="66" charset="0"/>
              </a:rPr>
              <a:t>Age Related Disease – additional information for you</a:t>
            </a:r>
            <a:br>
              <a:rPr lang="en-GB" altLang="en-US" sz="3200" dirty="0">
                <a:solidFill>
                  <a:srgbClr val="0070C0"/>
                </a:solidFill>
                <a:latin typeface="Comic Sans MS" panose="030F0702030302020204" pitchFamily="66" charset="0"/>
              </a:rPr>
            </a:br>
            <a:endParaRPr lang="en-GB" altLang="en-US" sz="2400" dirty="0">
              <a:solidFill>
                <a:srgbClr val="0070C0"/>
              </a:solidFill>
              <a:latin typeface="Comic Sans MS" panose="030F0702030302020204" pitchFamily="66" charset="0"/>
            </a:endParaRPr>
          </a:p>
        </p:txBody>
      </p:sp>
      <p:sp>
        <p:nvSpPr>
          <p:cNvPr id="3" name="Content Placeholder 2"/>
          <p:cNvSpPr>
            <a:spLocks noGrp="1"/>
          </p:cNvSpPr>
          <p:nvPr>
            <p:ph idx="1"/>
          </p:nvPr>
        </p:nvSpPr>
        <p:spPr>
          <a:xfrm>
            <a:off x="838200" y="1397000"/>
            <a:ext cx="10515600" cy="4779963"/>
          </a:xfrm>
        </p:spPr>
        <p:txBody>
          <a:bodyPr>
            <a:normAutofit fontScale="25000" lnSpcReduction="20000"/>
          </a:bodyPr>
          <a:lstStyle/>
          <a:p>
            <a:pPr marL="0" indent="0">
              <a:buNone/>
              <a:defRPr/>
            </a:pPr>
            <a:r>
              <a:rPr lang="en-GB" sz="9600" dirty="0">
                <a:solidFill>
                  <a:schemeClr val="accent3">
                    <a:lumMod val="75000"/>
                  </a:schemeClr>
                </a:solidFill>
                <a:latin typeface="Comic Sans MS" panose="030F0702030302020204" pitchFamily="66" charset="0"/>
              </a:rPr>
              <a:t>Cardiovascular disease</a:t>
            </a:r>
          </a:p>
          <a:p>
            <a:pPr marL="0" indent="0">
              <a:buNone/>
              <a:defRPr/>
            </a:pPr>
            <a:r>
              <a:rPr lang="en-GB" sz="8000" dirty="0">
                <a:solidFill>
                  <a:schemeClr val="accent3">
                    <a:lumMod val="75000"/>
                  </a:schemeClr>
                </a:solidFill>
                <a:latin typeface="Comic Sans MS" panose="030F0702030302020204" pitchFamily="66" charset="0"/>
                <a:hlinkClick r:id="rId2"/>
              </a:rPr>
              <a:t>http://www.nhs.uk/video/Pages/CHD.aspx?searchtype=Tag&amp;searchterm=Heart_vascular&amp;offset=33&amp;</a:t>
            </a:r>
            <a:r>
              <a:rPr lang="en-GB" sz="8000" dirty="0">
                <a:solidFill>
                  <a:schemeClr val="accent3">
                    <a:lumMod val="75000"/>
                  </a:schemeClr>
                </a:solidFill>
                <a:latin typeface="Comic Sans MS" panose="030F0702030302020204" pitchFamily="66" charset="0"/>
              </a:rPr>
              <a:t>  </a:t>
            </a:r>
          </a:p>
          <a:p>
            <a:pPr marL="0" indent="0">
              <a:buNone/>
              <a:defRPr/>
            </a:pPr>
            <a:r>
              <a:rPr lang="en-GB" sz="9600" dirty="0">
                <a:solidFill>
                  <a:schemeClr val="accent3">
                    <a:lumMod val="75000"/>
                  </a:schemeClr>
                </a:solidFill>
                <a:latin typeface="Comic Sans MS" panose="030F0702030302020204" pitchFamily="66" charset="0"/>
              </a:rPr>
              <a:t>Arthritis, </a:t>
            </a:r>
            <a:r>
              <a:rPr lang="en-GB" sz="8000" dirty="0">
                <a:solidFill>
                  <a:schemeClr val="accent3">
                    <a:lumMod val="75000"/>
                  </a:schemeClr>
                </a:solidFill>
                <a:latin typeface="Comic Sans MS" panose="030F0702030302020204" pitchFamily="66" charset="0"/>
                <a:hlinkClick r:id="rId3"/>
              </a:rPr>
              <a:t>http://www.nhs.uk/video/Pages/Osteoarthritisrealstory.aspx?searchtype=Tag&amp;searchterm=Older+people&amp;offset=33&amp;</a:t>
            </a:r>
            <a:endParaRPr lang="en-GB" sz="8000" dirty="0">
              <a:solidFill>
                <a:schemeClr val="accent3">
                  <a:lumMod val="75000"/>
                </a:schemeClr>
              </a:solidFill>
              <a:latin typeface="Comic Sans MS" panose="030F0702030302020204" pitchFamily="66" charset="0"/>
            </a:endParaRPr>
          </a:p>
          <a:p>
            <a:pPr marL="0" indent="0">
              <a:buNone/>
              <a:defRPr/>
            </a:pPr>
            <a:r>
              <a:rPr lang="en-GB" sz="9600" dirty="0">
                <a:solidFill>
                  <a:schemeClr val="accent3">
                    <a:lumMod val="75000"/>
                  </a:schemeClr>
                </a:solidFill>
                <a:latin typeface="Comic Sans MS" panose="030F0702030302020204" pitchFamily="66" charset="0"/>
              </a:rPr>
              <a:t>Dementia &amp; </a:t>
            </a:r>
            <a:r>
              <a:rPr lang="en-GB" sz="9600" dirty="0" err="1">
                <a:solidFill>
                  <a:schemeClr val="accent3">
                    <a:lumMod val="75000"/>
                  </a:schemeClr>
                </a:solidFill>
                <a:latin typeface="Comic Sans MS" panose="030F0702030302020204" pitchFamily="66" charset="0"/>
              </a:rPr>
              <a:t>Alzheimers</a:t>
            </a:r>
            <a:r>
              <a:rPr lang="en-GB" sz="9600" dirty="0">
                <a:solidFill>
                  <a:schemeClr val="accent3">
                    <a:lumMod val="75000"/>
                  </a:schemeClr>
                </a:solidFill>
                <a:latin typeface="Comic Sans MS" panose="030F0702030302020204" pitchFamily="66" charset="0"/>
              </a:rPr>
              <a:t>.</a:t>
            </a:r>
          </a:p>
          <a:p>
            <a:pPr marL="0" indent="0">
              <a:buNone/>
              <a:defRPr/>
            </a:pPr>
            <a:r>
              <a:rPr lang="en-GB" sz="8000" dirty="0">
                <a:solidFill>
                  <a:schemeClr val="accent3">
                    <a:lumMod val="75000"/>
                  </a:schemeClr>
                </a:solidFill>
                <a:latin typeface="Comic Sans MS" panose="030F0702030302020204" pitchFamily="66" charset="0"/>
                <a:hlinkClick r:id="rId4"/>
              </a:rPr>
              <a:t>http://www.nhs.uk/video/Pages/Livingwithdementia.aspx?searchtype=Tag&amp;searchterm=Older+people&amp;offset=1&amp;</a:t>
            </a:r>
            <a:endParaRPr lang="en-GB" sz="8000" dirty="0">
              <a:solidFill>
                <a:schemeClr val="accent3">
                  <a:lumMod val="75000"/>
                </a:schemeClr>
              </a:solidFill>
              <a:latin typeface="Comic Sans MS" panose="030F0702030302020204" pitchFamily="66" charset="0"/>
            </a:endParaRPr>
          </a:p>
          <a:p>
            <a:pPr marL="0" indent="0">
              <a:buNone/>
              <a:defRPr/>
            </a:pPr>
            <a:r>
              <a:rPr lang="en-GB" sz="8000" dirty="0">
                <a:solidFill>
                  <a:schemeClr val="accent3">
                    <a:lumMod val="75000"/>
                  </a:schemeClr>
                </a:solidFill>
                <a:latin typeface="Comic Sans MS" panose="030F0702030302020204" pitchFamily="66" charset="0"/>
                <a:hlinkClick r:id="rId5"/>
              </a:rPr>
              <a:t>http://www.nhs.uk/video/Pages/Alzheimerrealstory.aspx?searchtype=Tag&amp;searchterm=Older+people&amp;offset=1&amp;</a:t>
            </a:r>
            <a:r>
              <a:rPr lang="en-GB" sz="8000" dirty="0">
                <a:solidFill>
                  <a:schemeClr val="accent3">
                    <a:lumMod val="75000"/>
                  </a:schemeClr>
                </a:solidFill>
                <a:latin typeface="Comic Sans MS" panose="030F0702030302020204" pitchFamily="66" charset="0"/>
              </a:rPr>
              <a:t> </a:t>
            </a:r>
          </a:p>
          <a:p>
            <a:pPr marL="0" indent="0">
              <a:buNone/>
              <a:defRPr/>
            </a:pPr>
            <a:r>
              <a:rPr lang="en-GB" sz="9600" dirty="0">
                <a:solidFill>
                  <a:schemeClr val="accent3">
                    <a:lumMod val="75000"/>
                  </a:schemeClr>
                </a:solidFill>
                <a:latin typeface="Comic Sans MS" panose="030F0702030302020204" pitchFamily="66" charset="0"/>
              </a:rPr>
              <a:t>Cataracts</a:t>
            </a:r>
          </a:p>
          <a:p>
            <a:pPr marL="0" indent="0">
              <a:buNone/>
              <a:defRPr/>
            </a:pPr>
            <a:r>
              <a:rPr lang="en-GB" sz="8000" dirty="0">
                <a:solidFill>
                  <a:schemeClr val="accent3">
                    <a:lumMod val="75000"/>
                  </a:schemeClr>
                </a:solidFill>
                <a:latin typeface="Comic Sans MS" panose="030F0702030302020204" pitchFamily="66" charset="0"/>
                <a:hlinkClick r:id="rId6"/>
              </a:rPr>
              <a:t>http://www.nhs.uk/video/Pages/Cataractanimation.aspx?searchtype=Tag&amp;searchterm=Eyes+and+sight&amp;</a:t>
            </a:r>
            <a:endParaRPr lang="en-GB" sz="8000" dirty="0">
              <a:solidFill>
                <a:schemeClr val="accent3">
                  <a:lumMod val="75000"/>
                </a:schemeClr>
              </a:solidFill>
              <a:latin typeface="Comic Sans MS" panose="030F0702030302020204" pitchFamily="66" charset="0"/>
            </a:endParaRPr>
          </a:p>
          <a:p>
            <a:pPr marL="0" indent="0">
              <a:buNone/>
              <a:defRPr/>
            </a:pPr>
            <a:r>
              <a:rPr lang="en-GB" sz="9600" dirty="0">
                <a:solidFill>
                  <a:schemeClr val="accent3">
                    <a:lumMod val="75000"/>
                  </a:schemeClr>
                </a:solidFill>
                <a:latin typeface="Comic Sans MS" panose="030F0702030302020204" pitchFamily="66" charset="0"/>
              </a:rPr>
              <a:t>Osteoporosis  </a:t>
            </a:r>
            <a:r>
              <a:rPr lang="en-GB" sz="8000" dirty="0">
                <a:solidFill>
                  <a:schemeClr val="accent3">
                    <a:lumMod val="75000"/>
                  </a:schemeClr>
                </a:solidFill>
                <a:latin typeface="Comic Sans MS" panose="030F0702030302020204" pitchFamily="66" charset="0"/>
                <a:hlinkClick r:id="rId7"/>
              </a:rPr>
              <a:t>http://www.nhs.uk/video/Pages/Osteoporosisrealstory.aspx?searchtype=Tag&amp;searchterm=Older+people&amp;offset=1&amp;-</a:t>
            </a:r>
            <a:endParaRPr lang="en-GB" sz="8000" dirty="0">
              <a:solidFill>
                <a:schemeClr val="accent3">
                  <a:lumMod val="75000"/>
                </a:schemeClr>
              </a:solidFill>
              <a:latin typeface="Comic Sans MS" panose="030F0702030302020204" pitchFamily="66" charset="0"/>
            </a:endParaRPr>
          </a:p>
          <a:p>
            <a:pPr marL="0" indent="0">
              <a:buNone/>
              <a:defRPr/>
            </a:pPr>
            <a:r>
              <a:rPr lang="en-GB" sz="9600" dirty="0">
                <a:solidFill>
                  <a:schemeClr val="accent3">
                    <a:lumMod val="75000"/>
                  </a:schemeClr>
                </a:solidFill>
                <a:latin typeface="Comic Sans MS" panose="030F0702030302020204" pitchFamily="66" charset="0"/>
              </a:rPr>
              <a:t> 	</a:t>
            </a:r>
          </a:p>
          <a:p>
            <a:pPr marL="0" indent="0">
              <a:buNone/>
              <a:defRPr/>
            </a:pPr>
            <a:endParaRPr lang="en-GB" dirty="0"/>
          </a:p>
          <a:p>
            <a:pPr>
              <a:defRPr/>
            </a:pPr>
            <a:endParaRPr lang="en-GB" dirty="0"/>
          </a:p>
        </p:txBody>
      </p:sp>
      <p:pic>
        <p:nvPicPr>
          <p:cNvPr id="24580" name="Picture 2" descr="c:\tempie\Content.IE5\0PVO0IT8\MC90044556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14100" y="1027906"/>
            <a:ext cx="750889"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00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latin typeface="Comic Sans MS" panose="030F0702030302020204" pitchFamily="66" charset="0"/>
              </a:rPr>
              <a:t>The interrelationship of these Environmental Factors influence our development both positively &amp; negatively.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98413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60799" y="3788228"/>
            <a:ext cx="1269899" cy="400110"/>
          </a:xfrm>
          <a:prstGeom prst="rect">
            <a:avLst/>
          </a:prstGeom>
          <a:noFill/>
        </p:spPr>
        <p:txBody>
          <a:bodyPr wrap="none" rtlCol="0">
            <a:spAutoFit/>
          </a:bodyPr>
          <a:lstStyle/>
          <a:p>
            <a:r>
              <a:rPr lang="en-GB" sz="2000" b="1" dirty="0">
                <a:latin typeface="Comic Sans MS" panose="030F0702030302020204" pitchFamily="66" charset="0"/>
              </a:rPr>
              <a:t>Lifestyle</a:t>
            </a:r>
          </a:p>
        </p:txBody>
      </p:sp>
    </p:spTree>
    <p:extLst>
      <p:ext uri="{BB962C8B-B14F-4D97-AF65-F5344CB8AC3E}">
        <p14:creationId xmlns:p14="http://schemas.microsoft.com/office/powerpoint/2010/main" val="1134131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Working Together Task:</a:t>
            </a:r>
          </a:p>
        </p:txBody>
      </p:sp>
      <p:sp>
        <p:nvSpPr>
          <p:cNvPr id="5" name="Content Placeholder 4"/>
          <p:cNvSpPr>
            <a:spLocks noGrp="1"/>
          </p:cNvSpPr>
          <p:nvPr>
            <p:ph idx="1"/>
          </p:nvPr>
        </p:nvSpPr>
        <p:spPr/>
        <p:txBody>
          <a:bodyPr/>
          <a:lstStyle/>
          <a:p>
            <a:pPr marL="0" indent="0">
              <a:buNone/>
            </a:pPr>
            <a:r>
              <a:rPr lang="en-GB" dirty="0">
                <a:latin typeface="Comic Sans MS" panose="030F0702030302020204" pitchFamily="66" charset="0"/>
              </a:rPr>
              <a:t>Using your hand outs and the internet work together to produce a poster about how the factors you have been given can affect a persons growth and development.</a:t>
            </a:r>
          </a:p>
          <a:p>
            <a:pPr marL="0" indent="0">
              <a:buNone/>
            </a:pPr>
            <a:endParaRPr lang="en-GB" dirty="0">
              <a:latin typeface="Comic Sans MS" panose="030F0702030302020204" pitchFamily="66"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040" y="3248285"/>
            <a:ext cx="1827886" cy="150601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995" y="3248285"/>
            <a:ext cx="1520825" cy="18954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488" y="3876216"/>
            <a:ext cx="2279560" cy="2300747"/>
          </a:xfrm>
          <a:prstGeom prst="rect">
            <a:avLst/>
          </a:prstGeom>
        </p:spPr>
      </p:pic>
    </p:spTree>
    <p:extLst>
      <p:ext uri="{BB962C8B-B14F-4D97-AF65-F5344CB8AC3E}">
        <p14:creationId xmlns:p14="http://schemas.microsoft.com/office/powerpoint/2010/main" val="174656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anose="030F0702030302020204" pitchFamily="66" charset="0"/>
              </a:rPr>
              <a:t>Factors that affect our development are often linked to Social Classification</a:t>
            </a:r>
          </a:p>
        </p:txBody>
      </p:sp>
      <p:sp>
        <p:nvSpPr>
          <p:cNvPr id="6" name="Content Placeholder 5"/>
          <p:cNvSpPr>
            <a:spLocks noGrp="1"/>
          </p:cNvSpPr>
          <p:nvPr>
            <p:ph sz="half" idx="1"/>
          </p:nvPr>
        </p:nvSpPr>
        <p:spPr/>
        <p:txBody>
          <a:bodyPr>
            <a:normAutofit/>
          </a:bodyPr>
          <a:lstStyle/>
          <a:p>
            <a:r>
              <a:rPr lang="en-GB" dirty="0">
                <a:latin typeface="Comic Sans MS" panose="030F0702030302020204" pitchFamily="66" charset="0"/>
              </a:rPr>
              <a:t>The UK Office for National Statistics (ONS) produced a new socio-economic classification in 2001.</a:t>
            </a:r>
          </a:p>
          <a:p>
            <a:r>
              <a:rPr lang="en-GB" dirty="0">
                <a:latin typeface="Comic Sans MS" panose="030F0702030302020204" pitchFamily="66" charset="0"/>
              </a:rPr>
              <a:t> The reason was to provide a more comprehensive and detailed classification to take newer employment patterns into account. </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232375491"/>
              </p:ext>
            </p:extLst>
          </p:nvPr>
        </p:nvGraphicFramePr>
        <p:xfrm>
          <a:off x="6172200" y="1955798"/>
          <a:ext cx="5181600" cy="4260087"/>
        </p:xfrm>
        <a:graphic>
          <a:graphicData uri="http://schemas.openxmlformats.org/drawingml/2006/table">
            <a:tbl>
              <a:tblPr/>
              <a:tblGrid>
                <a:gridCol w="1727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tblGrid>
              <a:tr h="366623">
                <a:tc>
                  <a:txBody>
                    <a:bodyPr/>
                    <a:lstStyle/>
                    <a:p>
                      <a:r>
                        <a:rPr lang="en-GB" sz="1200" dirty="0">
                          <a:latin typeface="Comic Sans MS" panose="030F0702030302020204" pitchFamily="66" charset="0"/>
                        </a:rPr>
                        <a:t>Group</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Description</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NRS equivalent</a:t>
                      </a:r>
                    </a:p>
                  </a:txBody>
                  <a:tcPr marL="45057" marR="45057" marT="22529" marB="22529" anchor="ctr">
                    <a:lnL>
                      <a:noFill/>
                    </a:lnL>
                    <a:lnR>
                      <a:noFill/>
                    </a:lnR>
                    <a:lnT>
                      <a:noFill/>
                    </a:lnT>
                    <a:lnB>
                      <a:noFill/>
                    </a:lnB>
                  </a:tcPr>
                </a:tc>
                <a:extLst>
                  <a:ext uri="{0D108BD9-81ED-4DB2-BD59-A6C34878D82A}">
                    <a16:rowId xmlns:a16="http://schemas.microsoft.com/office/drawing/2014/main" val="10000"/>
                  </a:ext>
                </a:extLst>
              </a:tr>
              <a:tr h="642588">
                <a:tc>
                  <a:txBody>
                    <a:bodyPr/>
                    <a:lstStyle/>
                    <a:p>
                      <a:r>
                        <a:rPr lang="en-GB" sz="1200">
                          <a:latin typeface="Comic Sans MS" panose="030F0702030302020204" pitchFamily="66" charset="0"/>
                        </a:rPr>
                        <a:t>1</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Higher professional and managerial workers</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A</a:t>
                      </a:r>
                    </a:p>
                  </a:txBody>
                  <a:tcPr marL="45057" marR="45057" marT="22529" marB="22529" anchor="ctr">
                    <a:lnL>
                      <a:noFill/>
                    </a:lnL>
                    <a:lnR>
                      <a:noFill/>
                    </a:lnR>
                    <a:lnT>
                      <a:noFill/>
                    </a:lnT>
                    <a:lnB>
                      <a:noFill/>
                    </a:lnB>
                  </a:tcPr>
                </a:tc>
                <a:extLst>
                  <a:ext uri="{0D108BD9-81ED-4DB2-BD59-A6C34878D82A}">
                    <a16:rowId xmlns:a16="http://schemas.microsoft.com/office/drawing/2014/main" val="10001"/>
                  </a:ext>
                </a:extLst>
              </a:tr>
              <a:tr h="642588">
                <a:tc>
                  <a:txBody>
                    <a:bodyPr/>
                    <a:lstStyle/>
                    <a:p>
                      <a:r>
                        <a:rPr lang="en-GB" sz="1200">
                          <a:latin typeface="Comic Sans MS" panose="030F0702030302020204" pitchFamily="66" charset="0"/>
                        </a:rPr>
                        <a:t>2</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Lower managerial and professional workers</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B</a:t>
                      </a:r>
                    </a:p>
                  </a:txBody>
                  <a:tcPr marL="45057" marR="45057" marT="22529" marB="22529" anchor="ctr">
                    <a:lnL>
                      <a:noFill/>
                    </a:lnL>
                    <a:lnR>
                      <a:noFill/>
                    </a:lnR>
                    <a:lnT>
                      <a:noFill/>
                    </a:lnT>
                    <a:lnB>
                      <a:noFill/>
                    </a:lnB>
                  </a:tcPr>
                </a:tc>
                <a:extLst>
                  <a:ext uri="{0D108BD9-81ED-4DB2-BD59-A6C34878D82A}">
                    <a16:rowId xmlns:a16="http://schemas.microsoft.com/office/drawing/2014/main" val="10002"/>
                  </a:ext>
                </a:extLst>
              </a:tr>
              <a:tr h="366623">
                <a:tc>
                  <a:txBody>
                    <a:bodyPr/>
                    <a:lstStyle/>
                    <a:p>
                      <a:r>
                        <a:rPr lang="en-GB" sz="1200">
                          <a:latin typeface="Comic Sans MS" panose="030F0702030302020204" pitchFamily="66" charset="0"/>
                        </a:rPr>
                        <a:t>3</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Intermediate occupations</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C1 and C2</a:t>
                      </a:r>
                    </a:p>
                  </a:txBody>
                  <a:tcPr marL="45057" marR="45057" marT="22529" marB="22529" anchor="ctr">
                    <a:lnL>
                      <a:noFill/>
                    </a:lnL>
                    <a:lnR>
                      <a:noFill/>
                    </a:lnR>
                    <a:lnT>
                      <a:noFill/>
                    </a:lnT>
                    <a:lnB>
                      <a:noFill/>
                    </a:lnB>
                  </a:tcPr>
                </a:tc>
                <a:extLst>
                  <a:ext uri="{0D108BD9-81ED-4DB2-BD59-A6C34878D82A}">
                    <a16:rowId xmlns:a16="http://schemas.microsoft.com/office/drawing/2014/main" val="10003"/>
                  </a:ext>
                </a:extLst>
              </a:tr>
              <a:tr h="642588">
                <a:tc>
                  <a:txBody>
                    <a:bodyPr/>
                    <a:lstStyle/>
                    <a:p>
                      <a:r>
                        <a:rPr lang="en-GB" sz="1200">
                          <a:latin typeface="Comic Sans MS" panose="030F0702030302020204" pitchFamily="66" charset="0"/>
                        </a:rPr>
                        <a:t>4</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Small Employers and non professional self-employed</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C1 and C2</a:t>
                      </a:r>
                    </a:p>
                  </a:txBody>
                  <a:tcPr marL="45057" marR="45057" marT="22529" marB="22529" anchor="ctr">
                    <a:lnL>
                      <a:noFill/>
                    </a:lnL>
                    <a:lnR>
                      <a:noFill/>
                    </a:lnR>
                    <a:lnT>
                      <a:noFill/>
                    </a:lnT>
                    <a:lnB>
                      <a:noFill/>
                    </a:lnB>
                  </a:tcPr>
                </a:tc>
                <a:extLst>
                  <a:ext uri="{0D108BD9-81ED-4DB2-BD59-A6C34878D82A}">
                    <a16:rowId xmlns:a16="http://schemas.microsoft.com/office/drawing/2014/main" val="10004"/>
                  </a:ext>
                </a:extLst>
              </a:tr>
              <a:tr h="366623">
                <a:tc>
                  <a:txBody>
                    <a:bodyPr/>
                    <a:lstStyle/>
                    <a:p>
                      <a:r>
                        <a:rPr lang="en-GB" sz="1200">
                          <a:latin typeface="Comic Sans MS" panose="030F0702030302020204" pitchFamily="66" charset="0"/>
                        </a:rPr>
                        <a:t>5</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Lower Supervisory and technical</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C1 and C2</a:t>
                      </a:r>
                    </a:p>
                  </a:txBody>
                  <a:tcPr marL="45057" marR="45057" marT="22529" marB="22529" anchor="ctr">
                    <a:lnL>
                      <a:noFill/>
                    </a:lnL>
                    <a:lnR>
                      <a:noFill/>
                    </a:lnR>
                    <a:lnT>
                      <a:noFill/>
                    </a:lnT>
                    <a:lnB>
                      <a:noFill/>
                    </a:lnB>
                  </a:tcPr>
                </a:tc>
                <a:extLst>
                  <a:ext uri="{0D108BD9-81ED-4DB2-BD59-A6C34878D82A}">
                    <a16:rowId xmlns:a16="http://schemas.microsoft.com/office/drawing/2014/main" val="10005"/>
                  </a:ext>
                </a:extLst>
              </a:tr>
              <a:tr h="366623">
                <a:tc>
                  <a:txBody>
                    <a:bodyPr/>
                    <a:lstStyle/>
                    <a:p>
                      <a:r>
                        <a:rPr lang="en-GB" sz="1200">
                          <a:latin typeface="Comic Sans MS" panose="030F0702030302020204" pitchFamily="66" charset="0"/>
                        </a:rPr>
                        <a:t>6</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Semi-Routine Occupations</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D</a:t>
                      </a:r>
                    </a:p>
                  </a:txBody>
                  <a:tcPr marL="45057" marR="45057" marT="22529" marB="22529" anchor="ctr">
                    <a:lnL>
                      <a:noFill/>
                    </a:lnL>
                    <a:lnR>
                      <a:noFill/>
                    </a:lnR>
                    <a:lnT>
                      <a:noFill/>
                    </a:lnT>
                    <a:lnB>
                      <a:noFill/>
                    </a:lnB>
                  </a:tcPr>
                </a:tc>
                <a:extLst>
                  <a:ext uri="{0D108BD9-81ED-4DB2-BD59-A6C34878D82A}">
                    <a16:rowId xmlns:a16="http://schemas.microsoft.com/office/drawing/2014/main" val="10006"/>
                  </a:ext>
                </a:extLst>
              </a:tr>
              <a:tr h="366623">
                <a:tc>
                  <a:txBody>
                    <a:bodyPr/>
                    <a:lstStyle/>
                    <a:p>
                      <a:r>
                        <a:rPr lang="en-GB" sz="1200">
                          <a:latin typeface="Comic Sans MS" panose="030F0702030302020204" pitchFamily="66" charset="0"/>
                        </a:rPr>
                        <a:t>7</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Routine Occupations</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D</a:t>
                      </a:r>
                    </a:p>
                  </a:txBody>
                  <a:tcPr marL="45057" marR="45057" marT="22529" marB="22529" anchor="ctr">
                    <a:lnL>
                      <a:noFill/>
                    </a:lnL>
                    <a:lnR>
                      <a:noFill/>
                    </a:lnR>
                    <a:lnT>
                      <a:noFill/>
                    </a:lnT>
                    <a:lnB>
                      <a:noFill/>
                    </a:lnB>
                  </a:tcPr>
                </a:tc>
                <a:extLst>
                  <a:ext uri="{0D108BD9-81ED-4DB2-BD59-A6C34878D82A}">
                    <a16:rowId xmlns:a16="http://schemas.microsoft.com/office/drawing/2014/main" val="10007"/>
                  </a:ext>
                </a:extLst>
              </a:tr>
              <a:tr h="366623">
                <a:tc>
                  <a:txBody>
                    <a:bodyPr/>
                    <a:lstStyle/>
                    <a:p>
                      <a:r>
                        <a:rPr lang="en-GB" sz="1200">
                          <a:latin typeface="Comic Sans MS" panose="030F0702030302020204" pitchFamily="66" charset="0"/>
                        </a:rPr>
                        <a:t>8</a:t>
                      </a:r>
                    </a:p>
                  </a:txBody>
                  <a:tcPr marL="45057" marR="45057" marT="22529" marB="22529" anchor="ctr">
                    <a:lnL>
                      <a:noFill/>
                    </a:lnL>
                    <a:lnR>
                      <a:noFill/>
                    </a:lnR>
                    <a:lnT>
                      <a:noFill/>
                    </a:lnT>
                    <a:lnB>
                      <a:noFill/>
                    </a:lnB>
                  </a:tcPr>
                </a:tc>
                <a:tc>
                  <a:txBody>
                    <a:bodyPr/>
                    <a:lstStyle/>
                    <a:p>
                      <a:r>
                        <a:rPr lang="en-GB" sz="1200">
                          <a:latin typeface="Comic Sans MS" panose="030F0702030302020204" pitchFamily="66" charset="0"/>
                        </a:rPr>
                        <a:t>Long-term unemployed</a:t>
                      </a:r>
                    </a:p>
                  </a:txBody>
                  <a:tcPr marL="45057" marR="45057" marT="22529" marB="22529" anchor="ctr">
                    <a:lnL>
                      <a:noFill/>
                    </a:lnL>
                    <a:lnR>
                      <a:noFill/>
                    </a:lnR>
                    <a:lnT>
                      <a:noFill/>
                    </a:lnT>
                    <a:lnB>
                      <a:noFill/>
                    </a:lnB>
                  </a:tcPr>
                </a:tc>
                <a:tc>
                  <a:txBody>
                    <a:bodyPr/>
                    <a:lstStyle/>
                    <a:p>
                      <a:r>
                        <a:rPr lang="en-GB" sz="1200" dirty="0">
                          <a:latin typeface="Comic Sans MS" panose="030F0702030302020204" pitchFamily="66" charset="0"/>
                        </a:rPr>
                        <a:t>E</a:t>
                      </a:r>
                    </a:p>
                  </a:txBody>
                  <a:tcPr marL="45057" marR="45057" marT="22529" marB="22529" anchor="ctr">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9206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latin typeface="Comic Sans MS" panose="030F0702030302020204" pitchFamily="66" charset="0"/>
              </a:rPr>
              <a:t>Activity:</a:t>
            </a:r>
          </a:p>
        </p:txBody>
      </p:sp>
      <p:sp>
        <p:nvSpPr>
          <p:cNvPr id="3" name="Content Placeholder 2"/>
          <p:cNvSpPr>
            <a:spLocks noGrp="1"/>
          </p:cNvSpPr>
          <p:nvPr>
            <p:ph sz="half" idx="1"/>
          </p:nvPr>
        </p:nvSpPr>
        <p:spPr/>
        <p:txBody>
          <a:bodyPr/>
          <a:lstStyle/>
          <a:p>
            <a:r>
              <a:rPr lang="en-GB" dirty="0">
                <a:latin typeface="Comic Sans MS" panose="030F0702030302020204" pitchFamily="66" charset="0"/>
              </a:rPr>
              <a:t>Read this </a:t>
            </a:r>
          </a:p>
          <a:p>
            <a:pPr marL="0" indent="0">
              <a:buNone/>
            </a:pPr>
            <a:r>
              <a:rPr lang="en-GB" sz="2000" dirty="0">
                <a:latin typeface="Comic Sans MS" panose="030F0702030302020204" pitchFamily="66" charset="0"/>
                <a:hlinkClick r:id="rId2"/>
              </a:rPr>
              <a:t>http://www.bbc.co.uk/news/uk-22007058</a:t>
            </a:r>
            <a:r>
              <a:rPr lang="en-GB" sz="2000" dirty="0">
                <a:latin typeface="Comic Sans MS" panose="030F0702030302020204" pitchFamily="66" charset="0"/>
              </a:rPr>
              <a:t> </a:t>
            </a:r>
          </a:p>
          <a:p>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092200"/>
            <a:ext cx="5651500" cy="51435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612" y="4000500"/>
            <a:ext cx="1933575" cy="2362200"/>
          </a:xfrm>
          <a:prstGeom prst="rect">
            <a:avLst/>
          </a:prstGeom>
        </p:spPr>
      </p:pic>
    </p:spTree>
    <p:extLst>
      <p:ext uri="{BB962C8B-B14F-4D97-AF65-F5344CB8AC3E}">
        <p14:creationId xmlns:p14="http://schemas.microsoft.com/office/powerpoint/2010/main" val="88892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Social Class and its effects on health</a:t>
            </a:r>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1980 – </a:t>
            </a:r>
            <a:r>
              <a:rPr lang="en-GB" dirty="0">
                <a:solidFill>
                  <a:srgbClr val="FF0000"/>
                </a:solidFill>
                <a:latin typeface="Comic Sans MS" panose="030F0702030302020204" pitchFamily="66" charset="0"/>
              </a:rPr>
              <a:t>Black Report </a:t>
            </a:r>
            <a:r>
              <a:rPr lang="en-GB" dirty="0">
                <a:latin typeface="Comic Sans MS" panose="030F0702030302020204" pitchFamily="66" charset="0"/>
              </a:rPr>
              <a:t>demonstrated the links with social class and health.</a:t>
            </a:r>
          </a:p>
          <a:p>
            <a:r>
              <a:rPr lang="en-GB" dirty="0">
                <a:latin typeface="Comic Sans MS" panose="030F0702030302020204" pitchFamily="66" charset="0"/>
              </a:rPr>
              <a:t>The lower your social class the more likely you and your family are to have poor health.</a:t>
            </a:r>
          </a:p>
          <a:p>
            <a:r>
              <a:rPr lang="en-GB" dirty="0">
                <a:latin typeface="Comic Sans MS" panose="030F0702030302020204" pitchFamily="66" charset="0"/>
              </a:rPr>
              <a:t>1998 - </a:t>
            </a:r>
            <a:r>
              <a:rPr lang="en-GB" dirty="0">
                <a:solidFill>
                  <a:srgbClr val="FF0000"/>
                </a:solidFill>
                <a:latin typeface="Comic Sans MS" panose="030F0702030302020204" pitchFamily="66" charset="0"/>
              </a:rPr>
              <a:t>Acheson Report </a:t>
            </a:r>
            <a:r>
              <a:rPr lang="en-GB" dirty="0">
                <a:latin typeface="Comic Sans MS" panose="030F0702030302020204" pitchFamily="66" charset="0"/>
              </a:rPr>
              <a:t>– showed health is still affected by income and ill health is still more prevalent in lower socio economic groups.</a:t>
            </a:r>
            <a:r>
              <a:rPr lang="en-GB" dirty="0">
                <a:hlinkClick r:id="rId2"/>
              </a:rPr>
              <a:t> </a:t>
            </a:r>
          </a:p>
          <a:p>
            <a:r>
              <a:rPr lang="en-GB" dirty="0">
                <a:hlinkClick r:id="rId2"/>
              </a:rPr>
              <a:t>http://www.bbc.co.uk/learningzone/clips/summary-of-health-inequalities-in-the-uk/5080.html</a:t>
            </a:r>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407316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Environmental Factors.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62237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073662" y="3798277"/>
            <a:ext cx="1969476" cy="1200329"/>
          </a:xfrm>
          <a:prstGeom prst="rect">
            <a:avLst/>
          </a:prstGeom>
          <a:noFill/>
        </p:spPr>
        <p:txBody>
          <a:bodyPr wrap="square" rtlCol="0">
            <a:spAutoFit/>
          </a:bodyPr>
          <a:lstStyle/>
          <a:p>
            <a:r>
              <a:rPr lang="en-GB" sz="2400" dirty="0">
                <a:latin typeface="Comic Sans MS" pitchFamily="66" charset="0"/>
              </a:rPr>
              <a:t>Access to Recreational Facilities</a:t>
            </a:r>
          </a:p>
        </p:txBody>
      </p:sp>
    </p:spTree>
    <p:extLst>
      <p:ext uri="{BB962C8B-B14F-4D97-AF65-F5344CB8AC3E}">
        <p14:creationId xmlns:p14="http://schemas.microsoft.com/office/powerpoint/2010/main" val="6752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Why does living here affect a persons health?</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297115025"/>
              </p:ext>
            </p:extLst>
          </p:nvPr>
        </p:nvGraphicFramePr>
        <p:xfrm>
          <a:off x="6019800" y="1841679"/>
          <a:ext cx="5334000" cy="4335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235039" y="2080345"/>
            <a:ext cx="5457422" cy="3161356"/>
          </a:xfrm>
        </p:spPr>
      </p:pic>
      <p:sp>
        <p:nvSpPr>
          <p:cNvPr id="8" name="TextBox 7"/>
          <p:cNvSpPr txBox="1"/>
          <p:nvPr/>
        </p:nvSpPr>
        <p:spPr>
          <a:xfrm>
            <a:off x="334851" y="5631358"/>
            <a:ext cx="5357610" cy="646331"/>
          </a:xfrm>
          <a:prstGeom prst="rect">
            <a:avLst/>
          </a:prstGeom>
          <a:noFill/>
        </p:spPr>
        <p:txBody>
          <a:bodyPr wrap="square" rtlCol="0">
            <a:spAutoFit/>
          </a:bodyPr>
          <a:lstStyle/>
          <a:p>
            <a:r>
              <a:rPr lang="en-GB" dirty="0">
                <a:hlinkClick r:id="rId8"/>
              </a:rPr>
              <a:t>http://www.bbc.co.uk/learningzone/clips/social-issues-young-people-from-deprived-areas/3842.html</a:t>
            </a:r>
            <a:endParaRPr lang="en-GB" dirty="0"/>
          </a:p>
        </p:txBody>
      </p:sp>
    </p:spTree>
    <p:extLst>
      <p:ext uri="{BB962C8B-B14F-4D97-AF65-F5344CB8AC3E}">
        <p14:creationId xmlns:p14="http://schemas.microsoft.com/office/powerpoint/2010/main" val="70914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Further reading</a:t>
            </a:r>
          </a:p>
        </p:txBody>
      </p:sp>
      <p:sp>
        <p:nvSpPr>
          <p:cNvPr id="3" name="Content Placeholder 2"/>
          <p:cNvSpPr>
            <a:spLocks noGrp="1"/>
          </p:cNvSpPr>
          <p:nvPr>
            <p:ph sz="half" idx="1"/>
          </p:nvPr>
        </p:nvSpPr>
        <p:spPr/>
        <p:txBody>
          <a:bodyPr>
            <a:normAutofit/>
          </a:bodyPr>
          <a:lstStyle/>
          <a:p>
            <a:pPr marL="0" indent="0">
              <a:buNone/>
            </a:pPr>
            <a:r>
              <a:rPr lang="en-GB" dirty="0">
                <a:latin typeface="Comic Sans MS" panose="030F0702030302020204" pitchFamily="66" charset="0"/>
              </a:rPr>
              <a:t> </a:t>
            </a:r>
            <a:r>
              <a:rPr lang="en-GB" dirty="0">
                <a:latin typeface="Comic Sans MS" panose="030F0702030302020204" pitchFamily="66" charset="0"/>
                <a:hlinkClick r:id="rId2"/>
              </a:rPr>
              <a:t>http://www.dailymail.co.uk/news/article-2258375/Estate-Rochdale-people-benefits-named-deprived-area-England-fifth-year-row.html#ixzz2gyIkFDaE</a:t>
            </a:r>
            <a:r>
              <a:rPr lang="en-GB" dirty="0">
                <a:latin typeface="Comic Sans MS" panose="030F0702030302020204" pitchFamily="66" charset="0"/>
              </a:rPr>
              <a:t> </a:t>
            </a:r>
            <a:endParaRPr lang="en-GB" b="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287501573"/>
              </p:ext>
            </p:extLst>
          </p:nvPr>
        </p:nvGraphicFramePr>
        <p:xfrm>
          <a:off x="6172200" y="1825625"/>
          <a:ext cx="5779394" cy="4333240"/>
        </p:xfrm>
        <a:graphic>
          <a:graphicData uri="http://schemas.openxmlformats.org/drawingml/2006/table">
            <a:tbl>
              <a:tblPr firstRow="1" bandRow="1">
                <a:tableStyleId>{5C22544A-7EE6-4342-B048-85BDC9FD1C3A}</a:tableStyleId>
              </a:tblPr>
              <a:tblGrid>
                <a:gridCol w="1088126">
                  <a:extLst>
                    <a:ext uri="{9D8B030D-6E8A-4147-A177-3AD203B41FA5}">
                      <a16:colId xmlns:a16="http://schemas.microsoft.com/office/drawing/2014/main" val="20000"/>
                    </a:ext>
                  </a:extLst>
                </a:gridCol>
                <a:gridCol w="4691268">
                  <a:extLst>
                    <a:ext uri="{9D8B030D-6E8A-4147-A177-3AD203B41FA5}">
                      <a16:colId xmlns:a16="http://schemas.microsoft.com/office/drawing/2014/main" val="20001"/>
                    </a:ext>
                  </a:extLst>
                </a:gridCol>
              </a:tblGrid>
              <a:tr h="370840">
                <a:tc>
                  <a:txBody>
                    <a:bodyPr/>
                    <a:lstStyle/>
                    <a:p>
                      <a:endParaRPr lang="en-GB" dirty="0">
                        <a:solidFill>
                          <a:schemeClr val="tx1"/>
                        </a:solidFill>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Comic Sans MS" panose="030F0702030302020204" pitchFamily="66" charset="0"/>
                        </a:rPr>
                        <a:t>10</a:t>
                      </a:r>
                      <a:r>
                        <a:rPr lang="en-GB" baseline="0" dirty="0">
                          <a:solidFill>
                            <a:schemeClr val="tx1"/>
                          </a:solidFill>
                          <a:latin typeface="Comic Sans MS" panose="030F0702030302020204" pitchFamily="66" charset="0"/>
                        </a:rPr>
                        <a:t> most deprived areas in Britain 2013</a:t>
                      </a:r>
                      <a:endParaRPr lang="en-GB" dirty="0">
                        <a:solidFill>
                          <a:schemeClr val="tx1"/>
                        </a:solidFill>
                        <a:latin typeface="Comic Sans MS" panose="030F0702030302020204" pitchFamily="66" charset="0"/>
                      </a:endParaRPr>
                    </a:p>
                  </a:txBody>
                  <a:tcPr/>
                </a:tc>
                <a:extLst>
                  <a:ext uri="{0D108BD9-81ED-4DB2-BD59-A6C34878D82A}">
                    <a16:rowId xmlns:a16="http://schemas.microsoft.com/office/drawing/2014/main" val="10000"/>
                  </a:ext>
                </a:extLst>
              </a:tr>
              <a:tr h="370840">
                <a:tc>
                  <a:txBody>
                    <a:bodyPr/>
                    <a:lstStyle/>
                    <a:p>
                      <a:r>
                        <a:rPr lang="en-GB" sz="2000" dirty="0">
                          <a:latin typeface="Comic Sans MS" panose="030F0702030302020204" pitchFamily="66"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err="1">
                          <a:latin typeface="Comic Sans MS" panose="030F0702030302020204" pitchFamily="66" charset="0"/>
                        </a:rPr>
                        <a:t>Falinge</a:t>
                      </a:r>
                      <a:r>
                        <a:rPr lang="en-GB" sz="2000" b="1" dirty="0">
                          <a:latin typeface="Comic Sans MS" panose="030F0702030302020204" pitchFamily="66" charset="0"/>
                        </a:rPr>
                        <a:t> - Rochdale</a:t>
                      </a:r>
                      <a:endParaRPr lang="en-GB" sz="2000" dirty="0">
                        <a:latin typeface="Comic Sans MS" panose="030F0702030302020204" pitchFamily="66" charset="0"/>
                      </a:endParaRPr>
                    </a:p>
                  </a:txBody>
                  <a:tcPr/>
                </a:tc>
                <a:extLst>
                  <a:ext uri="{0D108BD9-81ED-4DB2-BD59-A6C34878D82A}">
                    <a16:rowId xmlns:a16="http://schemas.microsoft.com/office/drawing/2014/main" val="10001"/>
                  </a:ext>
                </a:extLst>
              </a:tr>
              <a:tr h="370840">
                <a:tc>
                  <a:txBody>
                    <a:bodyPr/>
                    <a:lstStyle/>
                    <a:p>
                      <a:r>
                        <a:rPr lang="en-GB" sz="2000" dirty="0">
                          <a:latin typeface="Comic Sans MS" panose="030F0702030302020204" pitchFamily="66" charset="0"/>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err="1">
                          <a:latin typeface="Comic Sans MS" panose="030F0702030302020204" pitchFamily="66" charset="0"/>
                        </a:rPr>
                        <a:t>Langworthy</a:t>
                      </a:r>
                      <a:r>
                        <a:rPr lang="en-GB" sz="2000" b="1" dirty="0">
                          <a:latin typeface="Comic Sans MS" panose="030F0702030302020204" pitchFamily="66" charset="0"/>
                        </a:rPr>
                        <a:t> - Salford</a:t>
                      </a:r>
                      <a:endParaRPr lang="en-GB" sz="2000" dirty="0">
                        <a:latin typeface="Comic Sans MS" panose="030F0702030302020204" pitchFamily="66" charset="0"/>
                      </a:endParaRPr>
                    </a:p>
                  </a:txBody>
                  <a:tcPr/>
                </a:tc>
                <a:extLst>
                  <a:ext uri="{0D108BD9-81ED-4DB2-BD59-A6C34878D82A}">
                    <a16:rowId xmlns:a16="http://schemas.microsoft.com/office/drawing/2014/main" val="10002"/>
                  </a:ext>
                </a:extLst>
              </a:tr>
              <a:tr h="370840">
                <a:tc>
                  <a:txBody>
                    <a:bodyPr/>
                    <a:lstStyle/>
                    <a:p>
                      <a:r>
                        <a:rPr lang="en-GB" sz="2000" dirty="0">
                          <a:latin typeface="Comic Sans MS" panose="030F0702030302020204" pitchFamily="66" charset="0"/>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Comic Sans MS" panose="030F0702030302020204" pitchFamily="66" charset="0"/>
                        </a:rPr>
                        <a:t>Everton (Liverpool)</a:t>
                      </a:r>
                      <a:endParaRPr lang="en-GB" sz="2000" dirty="0">
                        <a:latin typeface="Comic Sans MS" panose="030F0702030302020204" pitchFamily="66" charset="0"/>
                      </a:endParaRPr>
                    </a:p>
                  </a:txBody>
                  <a:tcPr/>
                </a:tc>
                <a:extLst>
                  <a:ext uri="{0D108BD9-81ED-4DB2-BD59-A6C34878D82A}">
                    <a16:rowId xmlns:a16="http://schemas.microsoft.com/office/drawing/2014/main" val="10003"/>
                  </a:ext>
                </a:extLst>
              </a:tr>
              <a:tr h="370840">
                <a:tc>
                  <a:txBody>
                    <a:bodyPr/>
                    <a:lstStyle/>
                    <a:p>
                      <a:r>
                        <a:rPr lang="en-GB" sz="2000" dirty="0">
                          <a:latin typeface="Comic Sans MS" panose="030F0702030302020204" pitchFamily="66" charset="0"/>
                        </a:rPr>
                        <a:t>4</a:t>
                      </a:r>
                    </a:p>
                  </a:txBody>
                  <a:tcPr/>
                </a:tc>
                <a:tc>
                  <a:txBody>
                    <a:bodyPr/>
                    <a:lstStyle/>
                    <a:p>
                      <a:r>
                        <a:rPr lang="en-GB" sz="2000" b="1" dirty="0" err="1">
                          <a:latin typeface="Comic Sans MS" panose="030F0702030302020204" pitchFamily="66" charset="0"/>
                        </a:rPr>
                        <a:t>Grangetown</a:t>
                      </a:r>
                      <a:r>
                        <a:rPr lang="en-GB" sz="2000" b="1" dirty="0">
                          <a:latin typeface="Comic Sans MS" panose="030F0702030302020204" pitchFamily="66" charset="0"/>
                        </a:rPr>
                        <a:t> (Redcar/Cleveland)</a:t>
                      </a:r>
                      <a:endParaRPr lang="en-GB" sz="2000" dirty="0">
                        <a:latin typeface="Comic Sans MS" panose="030F0702030302020204" pitchFamily="66" charset="0"/>
                      </a:endParaRPr>
                    </a:p>
                  </a:txBody>
                  <a:tcPr/>
                </a:tc>
                <a:extLst>
                  <a:ext uri="{0D108BD9-81ED-4DB2-BD59-A6C34878D82A}">
                    <a16:rowId xmlns:a16="http://schemas.microsoft.com/office/drawing/2014/main" val="10004"/>
                  </a:ext>
                </a:extLst>
              </a:tr>
              <a:tr h="370840">
                <a:tc>
                  <a:txBody>
                    <a:bodyPr/>
                    <a:lstStyle/>
                    <a:p>
                      <a:r>
                        <a:rPr lang="en-GB" sz="2000" dirty="0">
                          <a:latin typeface="Comic Sans MS" panose="030F0702030302020204" pitchFamily="66"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Comic Sans MS" panose="030F0702030302020204" pitchFamily="66" charset="0"/>
                        </a:rPr>
                        <a:t>Sparkbrook (Birmingham)</a:t>
                      </a:r>
                      <a:endParaRPr lang="en-GB" sz="2000" dirty="0">
                        <a:latin typeface="Comic Sans MS" panose="030F0702030302020204" pitchFamily="66" charset="0"/>
                      </a:endParaRPr>
                    </a:p>
                  </a:txBody>
                  <a:tcPr/>
                </a:tc>
                <a:extLst>
                  <a:ext uri="{0D108BD9-81ED-4DB2-BD59-A6C34878D82A}">
                    <a16:rowId xmlns:a16="http://schemas.microsoft.com/office/drawing/2014/main" val="10005"/>
                  </a:ext>
                </a:extLst>
              </a:tr>
              <a:tr h="370840">
                <a:tc>
                  <a:txBody>
                    <a:bodyPr/>
                    <a:lstStyle/>
                    <a:p>
                      <a:r>
                        <a:rPr lang="en-GB" sz="2000" dirty="0">
                          <a:latin typeface="Comic Sans MS" panose="030F0702030302020204" pitchFamily="66" charset="0"/>
                        </a:rPr>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Comic Sans MS" panose="030F0702030302020204" pitchFamily="66" charset="0"/>
                        </a:rPr>
                        <a:t>Birkenhead North (Wirral)</a:t>
                      </a:r>
                      <a:endParaRPr lang="en-GB" sz="2000" dirty="0">
                        <a:latin typeface="Comic Sans MS" panose="030F0702030302020204" pitchFamily="66" charset="0"/>
                      </a:endParaRPr>
                    </a:p>
                  </a:txBody>
                  <a:tcPr/>
                </a:tc>
                <a:extLst>
                  <a:ext uri="{0D108BD9-81ED-4DB2-BD59-A6C34878D82A}">
                    <a16:rowId xmlns:a16="http://schemas.microsoft.com/office/drawing/2014/main" val="10006"/>
                  </a:ext>
                </a:extLst>
              </a:tr>
              <a:tr h="370840">
                <a:tc>
                  <a:txBody>
                    <a:bodyPr/>
                    <a:lstStyle/>
                    <a:p>
                      <a:r>
                        <a:rPr lang="en-GB" sz="2000" dirty="0">
                          <a:latin typeface="Comic Sans MS" panose="030F0702030302020204" pitchFamily="66" charset="0"/>
                        </a:rPr>
                        <a:t>7</a:t>
                      </a:r>
                    </a:p>
                  </a:txBody>
                  <a:tcPr/>
                </a:tc>
                <a:tc>
                  <a:txBody>
                    <a:bodyPr/>
                    <a:lstStyle/>
                    <a:p>
                      <a:r>
                        <a:rPr lang="en-GB" sz="2000" b="1" dirty="0">
                          <a:latin typeface="Comic Sans MS" panose="030F0702030302020204" pitchFamily="66" charset="0"/>
                        </a:rPr>
                        <a:t>East </a:t>
                      </a:r>
                      <a:r>
                        <a:rPr lang="en-GB" sz="2000" b="1" dirty="0" err="1">
                          <a:latin typeface="Comic Sans MS" panose="030F0702030302020204" pitchFamily="66" charset="0"/>
                        </a:rPr>
                        <a:t>Jaywick</a:t>
                      </a:r>
                      <a:r>
                        <a:rPr lang="en-GB" sz="2000" b="1" dirty="0">
                          <a:latin typeface="Comic Sans MS" panose="030F0702030302020204" pitchFamily="66" charset="0"/>
                        </a:rPr>
                        <a:t> (</a:t>
                      </a:r>
                      <a:r>
                        <a:rPr lang="en-GB" sz="2000" b="1" dirty="0" err="1">
                          <a:latin typeface="Comic Sans MS" panose="030F0702030302020204" pitchFamily="66" charset="0"/>
                        </a:rPr>
                        <a:t>Tendring</a:t>
                      </a:r>
                      <a:r>
                        <a:rPr lang="en-GB" sz="2000" b="1" dirty="0">
                          <a:latin typeface="Comic Sans MS" panose="030F0702030302020204" pitchFamily="66" charset="0"/>
                        </a:rPr>
                        <a:t> Essex)</a:t>
                      </a:r>
                      <a:endParaRPr lang="en-GB" sz="2000" dirty="0">
                        <a:latin typeface="Comic Sans MS" panose="030F0702030302020204" pitchFamily="66" charset="0"/>
                      </a:endParaRPr>
                    </a:p>
                  </a:txBody>
                  <a:tcPr/>
                </a:tc>
                <a:extLst>
                  <a:ext uri="{0D108BD9-81ED-4DB2-BD59-A6C34878D82A}">
                    <a16:rowId xmlns:a16="http://schemas.microsoft.com/office/drawing/2014/main" val="10007"/>
                  </a:ext>
                </a:extLst>
              </a:tr>
              <a:tr h="370840">
                <a:tc>
                  <a:txBody>
                    <a:bodyPr/>
                    <a:lstStyle/>
                    <a:p>
                      <a:r>
                        <a:rPr lang="en-GB" sz="2000" dirty="0">
                          <a:latin typeface="Comic Sans MS" panose="030F0702030302020204" pitchFamily="66" charset="0"/>
                        </a:rPr>
                        <a:t>8</a:t>
                      </a:r>
                    </a:p>
                  </a:txBody>
                  <a:tcPr/>
                </a:tc>
                <a:tc>
                  <a:txBody>
                    <a:bodyPr/>
                    <a:lstStyle/>
                    <a:p>
                      <a:r>
                        <a:rPr lang="en-GB" sz="2000" b="1" dirty="0">
                          <a:latin typeface="Comic Sans MS" panose="030F0702030302020204" pitchFamily="66" charset="0"/>
                        </a:rPr>
                        <a:t>Granby (Liverpool)</a:t>
                      </a:r>
                      <a:endParaRPr lang="en-GB" sz="2000" dirty="0">
                        <a:latin typeface="Comic Sans MS" panose="030F0702030302020204" pitchFamily="66" charset="0"/>
                      </a:endParaRPr>
                    </a:p>
                  </a:txBody>
                  <a:tcPr/>
                </a:tc>
                <a:extLst>
                  <a:ext uri="{0D108BD9-81ED-4DB2-BD59-A6C34878D82A}">
                    <a16:rowId xmlns:a16="http://schemas.microsoft.com/office/drawing/2014/main" val="10008"/>
                  </a:ext>
                </a:extLst>
              </a:tr>
              <a:tr h="370840">
                <a:tc>
                  <a:txBody>
                    <a:bodyPr/>
                    <a:lstStyle/>
                    <a:p>
                      <a:r>
                        <a:rPr lang="en-GB" sz="2000" dirty="0">
                          <a:latin typeface="Comic Sans MS" panose="030F0702030302020204" pitchFamily="66" charset="0"/>
                        </a:rPr>
                        <a:t>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Comic Sans MS" panose="030F0702030302020204" pitchFamily="66" charset="0"/>
                        </a:rPr>
                        <a:t>North </a:t>
                      </a:r>
                      <a:r>
                        <a:rPr lang="en-GB" sz="2000" b="1" dirty="0" err="1">
                          <a:latin typeface="Comic Sans MS" panose="030F0702030302020204" pitchFamily="66" charset="0"/>
                        </a:rPr>
                        <a:t>Huyton</a:t>
                      </a:r>
                      <a:r>
                        <a:rPr lang="en-GB" sz="2000" b="1" dirty="0">
                          <a:latin typeface="Comic Sans MS" panose="030F0702030302020204" pitchFamily="66" charset="0"/>
                        </a:rPr>
                        <a:t> (</a:t>
                      </a:r>
                      <a:r>
                        <a:rPr lang="en-GB" sz="2000" b="1" dirty="0" err="1">
                          <a:latin typeface="Comic Sans MS" panose="030F0702030302020204" pitchFamily="66" charset="0"/>
                        </a:rPr>
                        <a:t>Knowsley</a:t>
                      </a:r>
                      <a:r>
                        <a:rPr lang="en-GB" sz="2000" b="1" dirty="0">
                          <a:latin typeface="Comic Sans MS" panose="030F0702030302020204" pitchFamily="66" charset="0"/>
                        </a:rPr>
                        <a:t>)</a:t>
                      </a:r>
                      <a:endParaRPr lang="en-GB" sz="2000" dirty="0">
                        <a:latin typeface="Comic Sans MS" panose="030F0702030302020204" pitchFamily="66" charset="0"/>
                      </a:endParaRPr>
                    </a:p>
                  </a:txBody>
                  <a:tcPr/>
                </a:tc>
                <a:extLst>
                  <a:ext uri="{0D108BD9-81ED-4DB2-BD59-A6C34878D82A}">
                    <a16:rowId xmlns:a16="http://schemas.microsoft.com/office/drawing/2014/main" val="10009"/>
                  </a:ext>
                </a:extLst>
              </a:tr>
              <a:tr h="370840">
                <a:tc>
                  <a:txBody>
                    <a:bodyPr/>
                    <a:lstStyle/>
                    <a:p>
                      <a:r>
                        <a:rPr lang="en-GB" sz="2000" dirty="0">
                          <a:latin typeface="Comic Sans MS" panose="030F0702030302020204" pitchFamily="66" charset="0"/>
                        </a:rPr>
                        <a:t>10</a:t>
                      </a:r>
                    </a:p>
                  </a:txBody>
                  <a:tcPr/>
                </a:tc>
                <a:tc>
                  <a:txBody>
                    <a:bodyPr/>
                    <a:lstStyle/>
                    <a:p>
                      <a:r>
                        <a:rPr lang="en-GB" sz="2000" b="1" dirty="0" err="1">
                          <a:latin typeface="Comic Sans MS" panose="030F0702030302020204" pitchFamily="66" charset="0"/>
                        </a:rPr>
                        <a:t>Hupurhey</a:t>
                      </a:r>
                      <a:r>
                        <a:rPr lang="en-GB" sz="2000" b="1" dirty="0">
                          <a:latin typeface="Comic Sans MS" panose="030F0702030302020204" pitchFamily="66" charset="0"/>
                        </a:rPr>
                        <a:t> (Manchester)</a:t>
                      </a:r>
                      <a:endParaRPr lang="en-GB" sz="2000" dirty="0">
                        <a:latin typeface="Comic Sans MS" panose="030F0702030302020204" pitchFamily="66"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50839020"/>
      </p:ext>
    </p:extLst>
  </p:cSld>
  <p:clrMapOvr>
    <a:masterClrMapping/>
  </p:clrMapOvr>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1889</Words>
  <Application>Microsoft Office PowerPoint</Application>
  <PresentationFormat>Widescreen</PresentationFormat>
  <Paragraphs>229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Comic Sans MS</vt:lpstr>
      <vt:lpstr>Office Theme</vt:lpstr>
      <vt:lpstr>Environmental factors on the development of individuals</vt:lpstr>
      <vt:lpstr>Learning Outcomes</vt:lpstr>
      <vt:lpstr>The interrelationship of these Environmental Factors influence our development both positively &amp; negatively.</vt:lpstr>
      <vt:lpstr>Factors that affect our development are often linked to Social Classification</vt:lpstr>
      <vt:lpstr>Activity:</vt:lpstr>
      <vt:lpstr>Social Class and its effects on health</vt:lpstr>
      <vt:lpstr>Environmental Factors.</vt:lpstr>
      <vt:lpstr>Why does living here affect a persons health?</vt:lpstr>
      <vt:lpstr>Further reading</vt:lpstr>
      <vt:lpstr>Housing </vt:lpstr>
      <vt:lpstr>Environmental Factors &amp; their effects on ageing.</vt:lpstr>
      <vt:lpstr>Pollution</vt:lpstr>
      <vt:lpstr>Reduction in harmful working practices &amp; their effects on ageing.</vt:lpstr>
      <vt:lpstr>Improvements in Health Care &amp; their effects on ageing.</vt:lpstr>
      <vt:lpstr>Socioeconomic Factors</vt:lpstr>
      <vt:lpstr>Socioeconomic factors</vt:lpstr>
      <vt:lpstr>Socioeconomic factors and their effects on ageing</vt:lpstr>
      <vt:lpstr>This report is available on Connect</vt:lpstr>
      <vt:lpstr>Societal factors</vt:lpstr>
      <vt:lpstr>Values and attitudes – affect life style choices, health behaviours and the way we form and maintain relationships</vt:lpstr>
      <vt:lpstr>Relationships &amp; Social Activity and their effects on ageing.</vt:lpstr>
      <vt:lpstr>Why are relationships and social interaction important?</vt:lpstr>
      <vt:lpstr>Additional Reading</vt:lpstr>
      <vt:lpstr>Lifestyle</vt:lpstr>
      <vt:lpstr>Activity:</vt:lpstr>
      <vt:lpstr>Life style effects on ageing</vt:lpstr>
      <vt:lpstr>The most common health conditions</vt:lpstr>
      <vt:lpstr>PowerPoint Presentation</vt:lpstr>
      <vt:lpstr>Age Related Disease – additional information for you </vt:lpstr>
      <vt:lpstr>Working Together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 the potential effects of life factors and events on the development of individuals</dc:title>
  <dc:creator>ann hodson</dc:creator>
  <cp:lastModifiedBy>Tracey Coster</cp:lastModifiedBy>
  <cp:revision>62</cp:revision>
  <dcterms:created xsi:type="dcterms:W3CDTF">2013-09-15T16:26:20Z</dcterms:created>
  <dcterms:modified xsi:type="dcterms:W3CDTF">2019-01-28T12:12:05Z</dcterms:modified>
</cp:coreProperties>
</file>