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7"/>
  </p:handoutMasterIdLst>
  <p:sldIdLst>
    <p:sldId id="265" r:id="rId2"/>
    <p:sldId id="256" r:id="rId3"/>
    <p:sldId id="262" r:id="rId4"/>
    <p:sldId id="281" r:id="rId5"/>
    <p:sldId id="260" r:id="rId6"/>
    <p:sldId id="274" r:id="rId7"/>
    <p:sldId id="267" r:id="rId8"/>
    <p:sldId id="283" r:id="rId9"/>
    <p:sldId id="276" r:id="rId10"/>
    <p:sldId id="275" r:id="rId11"/>
    <p:sldId id="277" r:id="rId12"/>
    <p:sldId id="278" r:id="rId13"/>
    <p:sldId id="279" r:id="rId14"/>
    <p:sldId id="282" r:id="rId15"/>
    <p:sldId id="280" r:id="rId1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94660"/>
  </p:normalViewPr>
  <p:slideViewPr>
    <p:cSldViewPr>
      <p:cViewPr varScale="1">
        <p:scale>
          <a:sx n="85" d="100"/>
          <a:sy n="85" d="100"/>
        </p:scale>
        <p:origin x="11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27F1CE76-8731-41ED-B6AD-406FD1027712}" type="datetimeFigureOut">
              <a:rPr lang="en-GB" smtClean="0"/>
              <a:t>28/01/2019</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EFA98363-515F-47E9-ABA3-2A5F9D5E0E77}" type="slidenum">
              <a:rPr lang="en-GB" smtClean="0"/>
              <a:t>‹#›</a:t>
            </a:fld>
            <a:endParaRPr lang="en-GB"/>
          </a:p>
        </p:txBody>
      </p:sp>
    </p:spTree>
    <p:extLst>
      <p:ext uri="{BB962C8B-B14F-4D97-AF65-F5344CB8AC3E}">
        <p14:creationId xmlns:p14="http://schemas.microsoft.com/office/powerpoint/2010/main" val="108743965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82EA811-2E2E-4EA6-96BA-174232DA9872}" type="datetimeFigureOut">
              <a:rPr lang="en-GB" smtClean="0"/>
              <a:t>28/01/2019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C7BED2-9C4F-4B8A-8124-DFA07C1A0B43}" type="slidenum">
              <a:rPr lang="en-GB" smtClean="0"/>
              <a:t>‹#›</a:t>
            </a:fld>
            <a:endParaRPr lang="en-GB"/>
          </a:p>
        </p:txBody>
      </p:sp>
    </p:spTree>
    <p:extLst>
      <p:ext uri="{BB962C8B-B14F-4D97-AF65-F5344CB8AC3E}">
        <p14:creationId xmlns:p14="http://schemas.microsoft.com/office/powerpoint/2010/main" val="202902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82EA811-2E2E-4EA6-96BA-174232DA9872}" type="datetimeFigureOut">
              <a:rPr lang="en-GB" smtClean="0"/>
              <a:t>28/01/2019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C7BED2-9C4F-4B8A-8124-DFA07C1A0B43}" type="slidenum">
              <a:rPr lang="en-GB" smtClean="0"/>
              <a:t>‹#›</a:t>
            </a:fld>
            <a:endParaRPr lang="en-GB"/>
          </a:p>
        </p:txBody>
      </p:sp>
    </p:spTree>
    <p:extLst>
      <p:ext uri="{BB962C8B-B14F-4D97-AF65-F5344CB8AC3E}">
        <p14:creationId xmlns:p14="http://schemas.microsoft.com/office/powerpoint/2010/main" val="4259176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82EA811-2E2E-4EA6-96BA-174232DA9872}" type="datetimeFigureOut">
              <a:rPr lang="en-GB" smtClean="0"/>
              <a:t>28/01/2019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C7BED2-9C4F-4B8A-8124-DFA07C1A0B43}" type="slidenum">
              <a:rPr lang="en-GB" smtClean="0"/>
              <a:t>‹#›</a:t>
            </a:fld>
            <a:endParaRPr lang="en-GB"/>
          </a:p>
        </p:txBody>
      </p:sp>
    </p:spTree>
    <p:extLst>
      <p:ext uri="{BB962C8B-B14F-4D97-AF65-F5344CB8AC3E}">
        <p14:creationId xmlns:p14="http://schemas.microsoft.com/office/powerpoint/2010/main" val="2571804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82EA811-2E2E-4EA6-96BA-174232DA9872}" type="datetimeFigureOut">
              <a:rPr lang="en-GB" smtClean="0"/>
              <a:t>28/01/2019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C7BED2-9C4F-4B8A-8124-DFA07C1A0B43}" type="slidenum">
              <a:rPr lang="en-GB" smtClean="0"/>
              <a:t>‹#›</a:t>
            </a:fld>
            <a:endParaRPr lang="en-GB"/>
          </a:p>
        </p:txBody>
      </p:sp>
    </p:spTree>
    <p:extLst>
      <p:ext uri="{BB962C8B-B14F-4D97-AF65-F5344CB8AC3E}">
        <p14:creationId xmlns:p14="http://schemas.microsoft.com/office/powerpoint/2010/main" val="2978224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2EA811-2E2E-4EA6-96BA-174232DA9872}" type="datetimeFigureOut">
              <a:rPr lang="en-GB" smtClean="0"/>
              <a:t>28/01/2019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C7BED2-9C4F-4B8A-8124-DFA07C1A0B43}" type="slidenum">
              <a:rPr lang="en-GB" smtClean="0"/>
              <a:t>‹#›</a:t>
            </a:fld>
            <a:endParaRPr lang="en-GB"/>
          </a:p>
        </p:txBody>
      </p:sp>
    </p:spTree>
    <p:extLst>
      <p:ext uri="{BB962C8B-B14F-4D97-AF65-F5344CB8AC3E}">
        <p14:creationId xmlns:p14="http://schemas.microsoft.com/office/powerpoint/2010/main" val="1524318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82EA811-2E2E-4EA6-96BA-174232DA9872}" type="datetimeFigureOut">
              <a:rPr lang="en-GB" smtClean="0"/>
              <a:t>28/01/2019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C7BED2-9C4F-4B8A-8124-DFA07C1A0B43}" type="slidenum">
              <a:rPr lang="en-GB" smtClean="0"/>
              <a:t>‹#›</a:t>
            </a:fld>
            <a:endParaRPr lang="en-GB"/>
          </a:p>
        </p:txBody>
      </p:sp>
    </p:spTree>
    <p:extLst>
      <p:ext uri="{BB962C8B-B14F-4D97-AF65-F5344CB8AC3E}">
        <p14:creationId xmlns:p14="http://schemas.microsoft.com/office/powerpoint/2010/main" val="4109420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82EA811-2E2E-4EA6-96BA-174232DA9872}" type="datetimeFigureOut">
              <a:rPr lang="en-GB" smtClean="0"/>
              <a:t>28/01/2019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3C7BED2-9C4F-4B8A-8124-DFA07C1A0B43}" type="slidenum">
              <a:rPr lang="en-GB" smtClean="0"/>
              <a:t>‹#›</a:t>
            </a:fld>
            <a:endParaRPr lang="en-GB"/>
          </a:p>
        </p:txBody>
      </p:sp>
    </p:spTree>
    <p:extLst>
      <p:ext uri="{BB962C8B-B14F-4D97-AF65-F5344CB8AC3E}">
        <p14:creationId xmlns:p14="http://schemas.microsoft.com/office/powerpoint/2010/main" val="3460859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82EA811-2E2E-4EA6-96BA-174232DA9872}" type="datetimeFigureOut">
              <a:rPr lang="en-GB" smtClean="0"/>
              <a:t>28/01/2019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3C7BED2-9C4F-4B8A-8124-DFA07C1A0B43}" type="slidenum">
              <a:rPr lang="en-GB" smtClean="0"/>
              <a:t>‹#›</a:t>
            </a:fld>
            <a:endParaRPr lang="en-GB"/>
          </a:p>
        </p:txBody>
      </p:sp>
    </p:spTree>
    <p:extLst>
      <p:ext uri="{BB962C8B-B14F-4D97-AF65-F5344CB8AC3E}">
        <p14:creationId xmlns:p14="http://schemas.microsoft.com/office/powerpoint/2010/main" val="1386325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2EA811-2E2E-4EA6-96BA-174232DA9872}" type="datetimeFigureOut">
              <a:rPr lang="en-GB" smtClean="0"/>
              <a:t>28/01/2019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3C7BED2-9C4F-4B8A-8124-DFA07C1A0B43}" type="slidenum">
              <a:rPr lang="en-GB" smtClean="0"/>
              <a:t>‹#›</a:t>
            </a:fld>
            <a:endParaRPr lang="en-GB"/>
          </a:p>
        </p:txBody>
      </p:sp>
    </p:spTree>
    <p:extLst>
      <p:ext uri="{BB962C8B-B14F-4D97-AF65-F5344CB8AC3E}">
        <p14:creationId xmlns:p14="http://schemas.microsoft.com/office/powerpoint/2010/main" val="3559265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2EA811-2E2E-4EA6-96BA-174232DA9872}" type="datetimeFigureOut">
              <a:rPr lang="en-GB" smtClean="0"/>
              <a:t>28/01/2019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C7BED2-9C4F-4B8A-8124-DFA07C1A0B43}" type="slidenum">
              <a:rPr lang="en-GB" smtClean="0"/>
              <a:t>‹#›</a:t>
            </a:fld>
            <a:endParaRPr lang="en-GB"/>
          </a:p>
        </p:txBody>
      </p:sp>
    </p:spTree>
    <p:extLst>
      <p:ext uri="{BB962C8B-B14F-4D97-AF65-F5344CB8AC3E}">
        <p14:creationId xmlns:p14="http://schemas.microsoft.com/office/powerpoint/2010/main" val="1702781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2EA811-2E2E-4EA6-96BA-174232DA9872}" type="datetimeFigureOut">
              <a:rPr lang="en-GB" smtClean="0"/>
              <a:t>28/01/2019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C7BED2-9C4F-4B8A-8124-DFA07C1A0B43}" type="slidenum">
              <a:rPr lang="en-GB" smtClean="0"/>
              <a:t>‹#›</a:t>
            </a:fld>
            <a:endParaRPr lang="en-GB"/>
          </a:p>
        </p:txBody>
      </p:sp>
    </p:spTree>
    <p:extLst>
      <p:ext uri="{BB962C8B-B14F-4D97-AF65-F5344CB8AC3E}">
        <p14:creationId xmlns:p14="http://schemas.microsoft.com/office/powerpoint/2010/main" val="3685162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2EA811-2E2E-4EA6-96BA-174232DA9872}" type="datetimeFigureOut">
              <a:rPr lang="en-GB" smtClean="0"/>
              <a:t>28/01/2019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C7BED2-9C4F-4B8A-8124-DFA07C1A0B43}" type="slidenum">
              <a:rPr lang="en-GB" smtClean="0"/>
              <a:t>‹#›</a:t>
            </a:fld>
            <a:endParaRPr lang="en-GB"/>
          </a:p>
        </p:txBody>
      </p:sp>
    </p:spTree>
    <p:extLst>
      <p:ext uri="{BB962C8B-B14F-4D97-AF65-F5344CB8AC3E}">
        <p14:creationId xmlns:p14="http://schemas.microsoft.com/office/powerpoint/2010/main" val="18526033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youtube.com/watch?v=ByBRqMNTcNQ"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zb_W1IePnIY"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www.bbc.co.uk/learningzone/clips/life-expectancy/6041.html" TargetMode="External"/><Relationship Id="rId2" Type="http://schemas.openxmlformats.org/officeDocument/2006/relationships/hyperlink" Target="https://www.youtube.com/watch?v=r0cJ7CX1lCA" TargetMode="Externa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STARTER</a:t>
            </a:r>
            <a:r>
              <a:rPr lang="en-GB" dirty="0"/>
              <a:t> </a:t>
            </a:r>
          </a:p>
        </p:txBody>
      </p:sp>
      <p:sp>
        <p:nvSpPr>
          <p:cNvPr id="3" name="Content Placeholder 2"/>
          <p:cNvSpPr>
            <a:spLocks noGrp="1"/>
          </p:cNvSpPr>
          <p:nvPr>
            <p:ph idx="1"/>
          </p:nvPr>
        </p:nvSpPr>
        <p:spPr/>
        <p:txBody>
          <a:bodyPr/>
          <a:lstStyle/>
          <a:p>
            <a:r>
              <a:rPr lang="en-GB" dirty="0">
                <a:latin typeface="Comic Sans MS" pitchFamily="66" charset="0"/>
              </a:rPr>
              <a:t>Jot down the factors (things) that you think affect how we develop and age.</a:t>
            </a:r>
          </a:p>
          <a:p>
            <a:endParaRPr lang="en-GB" dirty="0">
              <a:latin typeface="Comic Sans MS" pitchFamily="66" charset="0"/>
            </a:endParaRPr>
          </a:p>
          <a:p>
            <a:r>
              <a:rPr lang="en-GB" dirty="0">
                <a:latin typeface="Comic Sans MS" pitchFamily="66" charset="0"/>
              </a:rPr>
              <a:t>Everyone should have at least 3.</a:t>
            </a:r>
          </a:p>
        </p:txBody>
      </p:sp>
      <p:pic>
        <p:nvPicPr>
          <p:cNvPr id="2050" name="Picture 2" descr="c:\tempie\Content.IE5\29C2REHA\MC90044042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8" y="4437112"/>
            <a:ext cx="1736725" cy="18288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tempie\Content.IE5\WCIU9SQ4\MC90043438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30617" y="4005064"/>
            <a:ext cx="1206500" cy="1901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1661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a:latin typeface="Comic Sans MS" panose="030F0702030302020204" pitchFamily="66" charset="0"/>
              </a:rPr>
              <a:t>The nature nurture debate</a:t>
            </a:r>
          </a:p>
        </p:txBody>
      </p:sp>
      <p:sp>
        <p:nvSpPr>
          <p:cNvPr id="8" name="Content Placeholder 7"/>
          <p:cNvSpPr>
            <a:spLocks noGrp="1"/>
          </p:cNvSpPr>
          <p:nvPr>
            <p:ph idx="1"/>
          </p:nvPr>
        </p:nvSpPr>
        <p:spPr/>
        <p:txBody>
          <a:bodyPr>
            <a:normAutofit fontScale="92500" lnSpcReduction="20000"/>
          </a:bodyPr>
          <a:lstStyle/>
          <a:p>
            <a:pPr marL="0" indent="0">
              <a:buNone/>
            </a:pPr>
            <a:r>
              <a:rPr lang="en-GB" altLang="en-US" dirty="0">
                <a:latin typeface="Comic Sans MS" panose="030F0702030302020204" pitchFamily="66" charset="0"/>
              </a:rPr>
              <a:t>What is the debate about?</a:t>
            </a:r>
          </a:p>
          <a:p>
            <a:pPr marL="0" indent="0">
              <a:buNone/>
            </a:pPr>
            <a:endParaRPr lang="en-GB" altLang="en-US" dirty="0">
              <a:latin typeface="Comic Sans MS" panose="030F0702030302020204" pitchFamily="66" charset="0"/>
            </a:endParaRPr>
          </a:p>
          <a:p>
            <a:pPr marL="0" indent="0">
              <a:buNone/>
            </a:pPr>
            <a:r>
              <a:rPr lang="en-GB" altLang="en-US" dirty="0">
                <a:latin typeface="Comic Sans MS" panose="030F0702030302020204" pitchFamily="66" charset="0"/>
              </a:rPr>
              <a:t>Are human beings a product of their hereditary and biological predispositions or are they shaped by their environment ?</a:t>
            </a:r>
          </a:p>
          <a:p>
            <a:pPr marL="0" indent="0">
              <a:buNone/>
            </a:pPr>
            <a:endParaRPr lang="en-GB" altLang="en-US" dirty="0">
              <a:latin typeface="Comic Sans MS" panose="030F0702030302020204" pitchFamily="66" charset="0"/>
            </a:endParaRPr>
          </a:p>
          <a:p>
            <a:pPr marL="0" indent="0">
              <a:buNone/>
            </a:pPr>
            <a:r>
              <a:rPr lang="en-GB" altLang="en-US" dirty="0">
                <a:latin typeface="Comic Sans MS" panose="030F0702030302020204" pitchFamily="66" charset="0"/>
              </a:rPr>
              <a:t>Often presented as an argument between two extreme viewpoints</a:t>
            </a:r>
          </a:p>
          <a:p>
            <a:pPr marL="0" indent="0">
              <a:buNone/>
            </a:pPr>
            <a:r>
              <a:rPr lang="en-GB" altLang="en-US" dirty="0">
                <a:latin typeface="Comic Sans MS" panose="030F0702030302020204" pitchFamily="66" charset="0"/>
              </a:rPr>
              <a:t>Third approach takes into account the influence of both in our development.</a:t>
            </a:r>
          </a:p>
          <a:p>
            <a:endParaRPr lang="en-GB" dirty="0">
              <a:latin typeface="Comic Sans MS" panose="030F0702030302020204" pitchFamily="66" charset="0"/>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2280" y="1268761"/>
            <a:ext cx="1594520" cy="1594520"/>
          </a:xfrm>
          <a:prstGeom prst="rect">
            <a:avLst/>
          </a:prstGeom>
        </p:spPr>
      </p:pic>
    </p:spTree>
    <p:extLst>
      <p:ext uri="{BB962C8B-B14F-4D97-AF65-F5344CB8AC3E}">
        <p14:creationId xmlns:p14="http://schemas.microsoft.com/office/powerpoint/2010/main" val="2944479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457200" y="476672"/>
            <a:ext cx="4038600" cy="5649491"/>
          </a:xfrm>
        </p:spPr>
        <p:txBody>
          <a:bodyPr>
            <a:normAutofit fontScale="40000" lnSpcReduction="20000"/>
          </a:bodyPr>
          <a:lstStyle/>
          <a:p>
            <a:pPr marL="0" indent="0">
              <a:buNone/>
            </a:pPr>
            <a:r>
              <a:rPr lang="en-GB" sz="8000" dirty="0">
                <a:solidFill>
                  <a:srgbClr val="FF0000"/>
                </a:solidFill>
                <a:latin typeface="Comic Sans MS" pitchFamily="66" charset="0"/>
              </a:rPr>
              <a:t>Nature</a:t>
            </a:r>
          </a:p>
          <a:p>
            <a:pPr marL="0" indent="0">
              <a:buNone/>
            </a:pPr>
            <a:endParaRPr lang="en-GB" sz="6500" dirty="0">
              <a:latin typeface="Comic Sans MS" pitchFamily="66" charset="0"/>
            </a:endParaRPr>
          </a:p>
          <a:p>
            <a:r>
              <a:rPr lang="en-GB" sz="5100" dirty="0">
                <a:latin typeface="Comic Sans MS" pitchFamily="66" charset="0"/>
              </a:rPr>
              <a:t>Suggests that people are born with qualities, abilities &amp; characteristics that determine the type of person they will become.</a:t>
            </a:r>
          </a:p>
          <a:p>
            <a:endParaRPr lang="en-GB" sz="5100" dirty="0">
              <a:latin typeface="Comic Sans MS" pitchFamily="66" charset="0"/>
            </a:endParaRPr>
          </a:p>
          <a:p>
            <a:r>
              <a:rPr lang="en-GB" sz="5100" dirty="0">
                <a:solidFill>
                  <a:srgbClr val="00B050"/>
                </a:solidFill>
                <a:latin typeface="Comic Sans MS" pitchFamily="66" charset="0"/>
              </a:rPr>
              <a:t>Supporters argue that people are pre- programmed by their genes and biological processes to develop and behave in certain ways.</a:t>
            </a:r>
            <a:endParaRPr lang="en-GB" dirty="0"/>
          </a:p>
        </p:txBody>
      </p:sp>
      <p:sp>
        <p:nvSpPr>
          <p:cNvPr id="6" name="Content Placeholder 5"/>
          <p:cNvSpPr>
            <a:spLocks noGrp="1"/>
          </p:cNvSpPr>
          <p:nvPr>
            <p:ph sz="half" idx="2"/>
          </p:nvPr>
        </p:nvSpPr>
        <p:spPr>
          <a:xfrm>
            <a:off x="4648200" y="476672"/>
            <a:ext cx="4038600" cy="5649491"/>
          </a:xfrm>
        </p:spPr>
        <p:txBody>
          <a:bodyPr>
            <a:normAutofit fontScale="40000" lnSpcReduction="20000"/>
          </a:bodyPr>
          <a:lstStyle/>
          <a:p>
            <a:pPr marL="0" indent="0">
              <a:buNone/>
            </a:pPr>
            <a:r>
              <a:rPr lang="en-GB" sz="8000" dirty="0">
                <a:solidFill>
                  <a:srgbClr val="FF0000"/>
                </a:solidFill>
                <a:latin typeface="Comic Sans MS" pitchFamily="66" charset="0"/>
              </a:rPr>
              <a:t>Nurture</a:t>
            </a:r>
          </a:p>
          <a:p>
            <a:pPr marL="0" indent="0">
              <a:buNone/>
            </a:pPr>
            <a:endParaRPr lang="en-GB" sz="5800" dirty="0">
              <a:latin typeface="Comic Sans MS" pitchFamily="66" charset="0"/>
            </a:endParaRPr>
          </a:p>
          <a:p>
            <a:r>
              <a:rPr lang="en-GB" sz="5100" dirty="0">
                <a:latin typeface="Comic Sans MS" pitchFamily="66" charset="0"/>
              </a:rPr>
              <a:t>It is the way a person is brought up &amp; their circumstances that influence the kind of person they become.</a:t>
            </a:r>
          </a:p>
          <a:p>
            <a:endParaRPr lang="en-GB" sz="5100" dirty="0"/>
          </a:p>
          <a:p>
            <a:r>
              <a:rPr lang="en-GB" sz="5100" dirty="0">
                <a:solidFill>
                  <a:srgbClr val="00B0F0"/>
                </a:solidFill>
                <a:latin typeface="Comic Sans MS" panose="030F0702030302020204" pitchFamily="66" charset="0"/>
              </a:rPr>
              <a:t>Supporters argue that humans are not programmed to develop in a specific way because we have free will, can make lifestyle choices and are influenced by a complex range of psychological, social, geographic and economic factors.</a:t>
            </a:r>
          </a:p>
        </p:txBody>
      </p:sp>
    </p:spTree>
    <p:extLst>
      <p:ext uri="{BB962C8B-B14F-4D97-AF65-F5344CB8AC3E}">
        <p14:creationId xmlns:p14="http://schemas.microsoft.com/office/powerpoint/2010/main" val="2748278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a:latin typeface="Comic Sans MS" panose="030F0702030302020204" pitchFamily="66" charset="0"/>
              </a:rPr>
              <a:t>Evidence to support Nature</a:t>
            </a:r>
          </a:p>
        </p:txBody>
      </p:sp>
      <p:sp>
        <p:nvSpPr>
          <p:cNvPr id="5" name="Content Placeholder 4"/>
          <p:cNvSpPr>
            <a:spLocks noGrp="1"/>
          </p:cNvSpPr>
          <p:nvPr>
            <p:ph idx="1"/>
          </p:nvPr>
        </p:nvSpPr>
        <p:spPr>
          <a:xfrm>
            <a:off x="457200" y="1600200"/>
            <a:ext cx="8229600" cy="4925144"/>
          </a:xfrm>
        </p:spPr>
        <p:txBody>
          <a:bodyPr>
            <a:normAutofit fontScale="85000" lnSpcReduction="20000"/>
          </a:bodyPr>
          <a:lstStyle/>
          <a:p>
            <a:r>
              <a:rPr lang="en-GB" dirty="0">
                <a:latin typeface="Comic Sans MS" panose="030F0702030302020204" pitchFamily="66" charset="0"/>
              </a:rPr>
              <a:t>Key study used to support this theory – </a:t>
            </a:r>
            <a:r>
              <a:rPr lang="en-GB" dirty="0">
                <a:solidFill>
                  <a:srgbClr val="FF0000"/>
                </a:solidFill>
                <a:latin typeface="Comic Sans MS" panose="030F0702030302020204" pitchFamily="66" charset="0"/>
              </a:rPr>
              <a:t>Minnesota twin study.</a:t>
            </a:r>
          </a:p>
          <a:p>
            <a:r>
              <a:rPr lang="en-GB" dirty="0">
                <a:latin typeface="Comic Sans MS" panose="030F0702030302020204" pitchFamily="66" charset="0"/>
              </a:rPr>
              <a:t>Identical twin boys who were separated at birth and adopted by different families. </a:t>
            </a:r>
          </a:p>
          <a:p>
            <a:r>
              <a:rPr lang="en-GB" dirty="0">
                <a:latin typeface="Comic Sans MS" panose="030F0702030302020204" pitchFamily="66" charset="0"/>
              </a:rPr>
              <a:t>Met at the age of 39  -  (both named Jim by their adoptive families)</a:t>
            </a:r>
          </a:p>
          <a:p>
            <a:r>
              <a:rPr lang="en-GB" dirty="0">
                <a:latin typeface="Comic Sans MS" panose="030F0702030302020204" pitchFamily="66" charset="0"/>
              </a:rPr>
              <a:t>Both suffered headaches, bit their nails, smoked, took up woodworking and holidayed in the same area of Florida. </a:t>
            </a:r>
          </a:p>
          <a:p>
            <a:endParaRPr lang="en-GB" dirty="0">
              <a:latin typeface="Comic Sans MS" panose="030F0702030302020204" pitchFamily="66" charset="0"/>
            </a:endParaRPr>
          </a:p>
          <a:p>
            <a:r>
              <a:rPr lang="en-GB" i="1" dirty="0">
                <a:solidFill>
                  <a:schemeClr val="accent1"/>
                </a:solidFill>
                <a:latin typeface="Comic Sans MS" panose="030F0702030302020204" pitchFamily="66" charset="0"/>
              </a:rPr>
              <a:t>Want to know more? Additional reading – pdf file 05 twin studies context.  </a:t>
            </a:r>
          </a:p>
        </p:txBody>
      </p:sp>
    </p:spTree>
    <p:extLst>
      <p:ext uri="{BB962C8B-B14F-4D97-AF65-F5344CB8AC3E}">
        <p14:creationId xmlns:p14="http://schemas.microsoft.com/office/powerpoint/2010/main" val="3591852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latin typeface="Comic Sans MS" panose="030F0702030302020204" pitchFamily="66" charset="0"/>
              </a:rPr>
              <a:t>Maturation Theory</a:t>
            </a:r>
          </a:p>
        </p:txBody>
      </p:sp>
      <p:sp>
        <p:nvSpPr>
          <p:cNvPr id="3" name="Content Placeholder 2"/>
          <p:cNvSpPr>
            <a:spLocks noGrp="1"/>
          </p:cNvSpPr>
          <p:nvPr>
            <p:ph idx="1"/>
          </p:nvPr>
        </p:nvSpPr>
        <p:spPr/>
        <p:txBody>
          <a:bodyPr>
            <a:normAutofit fontScale="92500" lnSpcReduction="10000"/>
          </a:bodyPr>
          <a:lstStyle/>
          <a:p>
            <a:r>
              <a:rPr lang="en-GB" dirty="0">
                <a:latin typeface="Comic Sans MS" panose="030F0702030302020204" pitchFamily="66" charset="0"/>
              </a:rPr>
              <a:t>Developed by Gesell </a:t>
            </a:r>
          </a:p>
          <a:p>
            <a:r>
              <a:rPr lang="en-GB" dirty="0">
                <a:latin typeface="Comic Sans MS" panose="030F0702030302020204" pitchFamily="66" charset="0"/>
              </a:rPr>
              <a:t>He explained that child development was a result of body changes due to the ageing process.</a:t>
            </a:r>
          </a:p>
          <a:p>
            <a:pPr marL="0" indent="0">
              <a:buNone/>
            </a:pPr>
            <a:r>
              <a:rPr lang="en-GB" sz="2800" dirty="0">
                <a:latin typeface="Comic Sans MS" panose="030F0702030302020204" pitchFamily="66" charset="0"/>
                <a:hlinkClick r:id="rId2"/>
              </a:rPr>
              <a:t>http://www.youtube.com/watch?v=ByBRqMNTcNQ</a:t>
            </a:r>
            <a:r>
              <a:rPr lang="en-GB" sz="2800" dirty="0">
                <a:latin typeface="Comic Sans MS" panose="030F0702030302020204" pitchFamily="66" charset="0"/>
              </a:rPr>
              <a:t> </a:t>
            </a:r>
          </a:p>
          <a:p>
            <a:r>
              <a:rPr lang="en-GB" dirty="0">
                <a:latin typeface="Comic Sans MS" panose="030F0702030302020204" pitchFamily="66" charset="0"/>
              </a:rPr>
              <a:t>This means the genetic make up is responsible for our development from conception onwards.</a:t>
            </a:r>
          </a:p>
          <a:p>
            <a:r>
              <a:rPr lang="en-GB" dirty="0">
                <a:latin typeface="Comic Sans MS" panose="030F0702030302020204" pitchFamily="66" charset="0"/>
              </a:rPr>
              <a:t>Each individual will develop at their own rate regardless of the environment.</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6216" y="287929"/>
            <a:ext cx="2091680" cy="1432560"/>
          </a:xfrm>
          <a:prstGeom prst="rect">
            <a:avLst/>
          </a:prstGeom>
        </p:spPr>
      </p:pic>
    </p:spTree>
    <p:extLst>
      <p:ext uri="{BB962C8B-B14F-4D97-AF65-F5344CB8AC3E}">
        <p14:creationId xmlns:p14="http://schemas.microsoft.com/office/powerpoint/2010/main" val="2657576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Evidence to support Nurture</a:t>
            </a:r>
          </a:p>
        </p:txBody>
      </p:sp>
      <p:sp>
        <p:nvSpPr>
          <p:cNvPr id="3" name="Content Placeholder 2"/>
          <p:cNvSpPr>
            <a:spLocks noGrp="1"/>
          </p:cNvSpPr>
          <p:nvPr>
            <p:ph idx="1"/>
          </p:nvPr>
        </p:nvSpPr>
        <p:spPr/>
        <p:txBody>
          <a:bodyPr>
            <a:normAutofit/>
          </a:bodyPr>
          <a:lstStyle/>
          <a:p>
            <a:r>
              <a:rPr lang="en-GB" sz="2800" dirty="0">
                <a:latin typeface="Comic Sans MS" panose="030F0702030302020204" pitchFamily="66" charset="0"/>
              </a:rPr>
              <a:t>Key studies – feral children </a:t>
            </a:r>
          </a:p>
          <a:p>
            <a:r>
              <a:rPr lang="en-GB" sz="2800" dirty="0">
                <a:latin typeface="Comic Sans MS" panose="030F0702030302020204" pitchFamily="66" charset="0"/>
              </a:rPr>
              <a:t>Genie the wild child – unstimulated - did not develop speech</a:t>
            </a:r>
          </a:p>
          <a:p>
            <a:pPr marL="0" indent="0">
              <a:buNone/>
            </a:pPr>
            <a:r>
              <a:rPr lang="en-GB" sz="2400" dirty="0">
                <a:hlinkClick r:id="rId2"/>
              </a:rPr>
              <a:t>https://www.youtube.com/watch?v=zb_W1IePnIY</a:t>
            </a:r>
            <a:r>
              <a:rPr lang="en-GB" sz="2400" dirty="0"/>
              <a:t> </a:t>
            </a:r>
          </a:p>
          <a:p>
            <a:endParaRPr lang="en-GB" sz="2400" dirty="0"/>
          </a:p>
          <a:p>
            <a:pPr marL="0" indent="0">
              <a:buNone/>
            </a:pPr>
            <a:endParaRPr lang="en-GB" sz="2400" dirty="0"/>
          </a:p>
          <a:p>
            <a:endParaRPr lang="en-GB" sz="2400" dirty="0"/>
          </a:p>
          <a:p>
            <a:pPr marL="0" indent="0">
              <a:buNone/>
            </a:pPr>
            <a:endParaRPr lang="en-GB" sz="2400" dirty="0"/>
          </a:p>
        </p:txBody>
      </p:sp>
    </p:spTree>
    <p:extLst>
      <p:ext uri="{BB962C8B-B14F-4D97-AF65-F5344CB8AC3E}">
        <p14:creationId xmlns:p14="http://schemas.microsoft.com/office/powerpoint/2010/main" val="1657671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Conclusion</a:t>
            </a:r>
          </a:p>
        </p:txBody>
      </p:sp>
      <p:sp>
        <p:nvSpPr>
          <p:cNvPr id="3" name="Content Placeholder 2"/>
          <p:cNvSpPr>
            <a:spLocks noGrp="1"/>
          </p:cNvSpPr>
          <p:nvPr>
            <p:ph idx="1"/>
          </p:nvPr>
        </p:nvSpPr>
        <p:spPr/>
        <p:txBody>
          <a:bodyPr/>
          <a:lstStyle/>
          <a:p>
            <a:pPr marL="0" indent="0">
              <a:buNone/>
            </a:pPr>
            <a:endParaRPr lang="en-GB" dirty="0"/>
          </a:p>
          <a:p>
            <a:endParaRPr lang="en-GB" dirty="0"/>
          </a:p>
        </p:txBody>
      </p:sp>
      <p:sp>
        <p:nvSpPr>
          <p:cNvPr id="4" name="Rectangle 3"/>
          <p:cNvSpPr/>
          <p:nvPr/>
        </p:nvSpPr>
        <p:spPr>
          <a:xfrm>
            <a:off x="755576" y="2060848"/>
            <a:ext cx="7931224" cy="3539430"/>
          </a:xfrm>
          <a:prstGeom prst="rect">
            <a:avLst/>
          </a:prstGeom>
        </p:spPr>
        <p:txBody>
          <a:bodyPr wrap="square">
            <a:spAutoFit/>
          </a:bodyPr>
          <a:lstStyle/>
          <a:p>
            <a:r>
              <a:rPr lang="en-GB" sz="3200" dirty="0">
                <a:latin typeface="Comic Sans MS" panose="030F0702030302020204" pitchFamily="66" charset="0"/>
              </a:rPr>
              <a:t>The nature vs nurture debate continues</a:t>
            </a:r>
          </a:p>
          <a:p>
            <a:endParaRPr lang="en-GB" sz="3200" dirty="0">
              <a:latin typeface="Comic Sans MS" panose="030F0702030302020204" pitchFamily="66" charset="0"/>
            </a:endParaRPr>
          </a:p>
          <a:p>
            <a:r>
              <a:rPr lang="en-GB" sz="3200" dirty="0">
                <a:latin typeface="Comic Sans MS" panose="030F0702030302020204" pitchFamily="66" charset="0"/>
              </a:rPr>
              <a:t>However it is a fact that we have traits that are predetermined by our genes, but we can still choose who we want to be as we travel through our lifetime due to environmental influences.</a:t>
            </a:r>
          </a:p>
        </p:txBody>
      </p:sp>
    </p:spTree>
    <p:extLst>
      <p:ext uri="{BB962C8B-B14F-4D97-AF65-F5344CB8AC3E}">
        <p14:creationId xmlns:p14="http://schemas.microsoft.com/office/powerpoint/2010/main" val="65061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latin typeface="Comic Sans MS" pitchFamily="66" charset="0"/>
              </a:rPr>
              <a:t>Factors and Events influencing our development, ageing and a persons health &amp; wellbeing.</a:t>
            </a:r>
          </a:p>
        </p:txBody>
      </p:sp>
      <p:sp>
        <p:nvSpPr>
          <p:cNvPr id="5" name="Subtitle 4"/>
          <p:cNvSpPr>
            <a:spLocks noGrp="1"/>
          </p:cNvSpPr>
          <p:nvPr>
            <p:ph type="subTitle" idx="1"/>
          </p:nvPr>
        </p:nvSpPr>
        <p:spPr>
          <a:xfrm>
            <a:off x="827584" y="3886200"/>
            <a:ext cx="7704856" cy="1752600"/>
          </a:xfrm>
        </p:spPr>
        <p:txBody>
          <a:bodyPr>
            <a:normAutofit fontScale="70000" lnSpcReduction="20000"/>
          </a:bodyPr>
          <a:lstStyle/>
          <a:p>
            <a:pPr algn="l"/>
            <a:r>
              <a:rPr lang="en-GB" dirty="0">
                <a:solidFill>
                  <a:srgbClr val="FF0000"/>
                </a:solidFill>
                <a:latin typeface="Comic Sans MS" pitchFamily="66" charset="0"/>
              </a:rPr>
              <a:t>Learning outcome : </a:t>
            </a:r>
          </a:p>
          <a:p>
            <a:pPr algn="l"/>
            <a:endParaRPr lang="en-GB" dirty="0">
              <a:solidFill>
                <a:srgbClr val="FF0000"/>
              </a:solidFill>
              <a:latin typeface="Comic Sans MS" pitchFamily="66" charset="0"/>
            </a:endParaRPr>
          </a:p>
          <a:p>
            <a:pPr algn="l"/>
            <a:r>
              <a:rPr lang="en-GB" dirty="0">
                <a:solidFill>
                  <a:schemeClr val="tx1"/>
                </a:solidFill>
                <a:latin typeface="Comic Sans MS" pitchFamily="66" charset="0"/>
              </a:rPr>
              <a:t>To be able to explain the factors that influence our development &amp; ageing.</a:t>
            </a:r>
          </a:p>
          <a:p>
            <a:pPr algn="l"/>
            <a:r>
              <a:rPr lang="en-GB" dirty="0">
                <a:solidFill>
                  <a:schemeClr val="tx1"/>
                </a:solidFill>
                <a:latin typeface="Comic Sans MS" pitchFamily="66" charset="0"/>
              </a:rPr>
              <a:t>To be able to discuss the nature nurture debate.</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1800" y="404664"/>
            <a:ext cx="2971800" cy="1543050"/>
          </a:xfrm>
          <a:prstGeom prst="rect">
            <a:avLst/>
          </a:prstGeom>
        </p:spPr>
      </p:pic>
    </p:spTree>
    <p:extLst>
      <p:ext uri="{BB962C8B-B14F-4D97-AF65-F5344CB8AC3E}">
        <p14:creationId xmlns:p14="http://schemas.microsoft.com/office/powerpoint/2010/main" val="3692626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Key point:</a:t>
            </a:r>
          </a:p>
        </p:txBody>
      </p:sp>
      <p:sp>
        <p:nvSpPr>
          <p:cNvPr id="3" name="Content Placeholder 2"/>
          <p:cNvSpPr>
            <a:spLocks noGrp="1"/>
          </p:cNvSpPr>
          <p:nvPr>
            <p:ph idx="1"/>
          </p:nvPr>
        </p:nvSpPr>
        <p:spPr/>
        <p:txBody>
          <a:bodyPr/>
          <a:lstStyle/>
          <a:p>
            <a:endParaRPr lang="en-GB" dirty="0">
              <a:latin typeface="Comic Sans MS" panose="030F0702030302020204" pitchFamily="66" charset="0"/>
            </a:endParaRPr>
          </a:p>
          <a:p>
            <a:r>
              <a:rPr lang="en-GB" dirty="0">
                <a:latin typeface="Comic Sans MS" panose="030F0702030302020204" pitchFamily="66" charset="0"/>
              </a:rPr>
              <a:t>It is important to remember that factors can have both </a:t>
            </a:r>
            <a:r>
              <a:rPr lang="en-GB" dirty="0">
                <a:solidFill>
                  <a:srgbClr val="FF0000"/>
                </a:solidFill>
                <a:latin typeface="Comic Sans MS" panose="030F0702030302020204" pitchFamily="66" charset="0"/>
              </a:rPr>
              <a:t>positive</a:t>
            </a:r>
            <a:r>
              <a:rPr lang="en-GB" dirty="0">
                <a:latin typeface="Comic Sans MS" panose="030F0702030302020204" pitchFamily="66" charset="0"/>
              </a:rPr>
              <a:t> and </a:t>
            </a:r>
            <a:r>
              <a:rPr lang="en-GB" dirty="0">
                <a:solidFill>
                  <a:srgbClr val="FF0000"/>
                </a:solidFill>
                <a:latin typeface="Comic Sans MS" panose="030F0702030302020204" pitchFamily="66" charset="0"/>
              </a:rPr>
              <a:t>negative</a:t>
            </a:r>
            <a:r>
              <a:rPr lang="en-GB" dirty="0">
                <a:latin typeface="Comic Sans MS" panose="030F0702030302020204" pitchFamily="66" charset="0"/>
              </a:rPr>
              <a:t> effects on our development and ageing.</a:t>
            </a:r>
          </a:p>
          <a:p>
            <a:endParaRPr lang="en-GB" dirty="0">
              <a:latin typeface="Comic Sans MS" panose="030F0702030302020204" pitchFamily="66" charset="0"/>
            </a:endParaRPr>
          </a:p>
          <a:p>
            <a:endParaRPr lang="en-GB" dirty="0">
              <a:latin typeface="Comic Sans MS" panose="030F0702030302020204" pitchFamily="66" charset="0"/>
            </a:endParaRPr>
          </a:p>
          <a:p>
            <a:endParaRPr lang="en-GB" dirty="0">
              <a:latin typeface="Comic Sans MS" panose="030F0702030302020204" pitchFamily="66" charset="0"/>
            </a:endParaRPr>
          </a:p>
        </p:txBody>
      </p:sp>
      <p:pic>
        <p:nvPicPr>
          <p:cNvPr id="1026" name="Picture 2" descr="c:\tempie\Content.IE5\WCIU9SQ4\MC90015169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8" y="188640"/>
            <a:ext cx="1823314" cy="16952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3955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latin typeface="Comic Sans MS" panose="030F0702030302020204" pitchFamily="66" charset="0"/>
              </a:rPr>
              <a:t>Feedback/Discussion: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8224" y="1268760"/>
            <a:ext cx="2286000" cy="2857500"/>
          </a:xfrm>
          <a:prstGeom prst="rect">
            <a:avLst/>
          </a:prstGeom>
        </p:spPr>
      </p:pic>
      <p:sp>
        <p:nvSpPr>
          <p:cNvPr id="3" name="Content Placeholder 2"/>
          <p:cNvSpPr>
            <a:spLocks noGrp="1"/>
          </p:cNvSpPr>
          <p:nvPr>
            <p:ph idx="1"/>
          </p:nvPr>
        </p:nvSpPr>
        <p:spPr/>
        <p:txBody>
          <a:bodyPr/>
          <a:lstStyle/>
          <a:p>
            <a:endParaRPr lang="en-GB" dirty="0">
              <a:latin typeface="Comic Sans MS" panose="030F0702030302020204" pitchFamily="66" charset="0"/>
            </a:endParaRPr>
          </a:p>
          <a:p>
            <a:r>
              <a:rPr lang="en-GB" dirty="0">
                <a:latin typeface="Comic Sans MS" panose="030F0702030302020204" pitchFamily="66" charset="0"/>
              </a:rPr>
              <a:t>What ideas did you come up with?</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4187858"/>
            <a:ext cx="2143125" cy="2143125"/>
          </a:xfrm>
          <a:prstGeom prst="rect">
            <a:avLst/>
          </a:prstGeom>
        </p:spPr>
      </p:pic>
    </p:spTree>
    <p:extLst>
      <p:ext uri="{BB962C8B-B14F-4D97-AF65-F5344CB8AC3E}">
        <p14:creationId xmlns:p14="http://schemas.microsoft.com/office/powerpoint/2010/main" val="16763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783015" y="1844824"/>
            <a:ext cx="2743059" cy="523220"/>
          </a:xfrm>
          <a:prstGeom prst="rect">
            <a:avLst/>
          </a:prstGeom>
          <a:noFill/>
        </p:spPr>
        <p:txBody>
          <a:bodyPr wrap="none" rtlCol="0">
            <a:spAutoFit/>
          </a:bodyPr>
          <a:lstStyle/>
          <a:p>
            <a:r>
              <a:rPr lang="en-GB" sz="2800" dirty="0">
                <a:solidFill>
                  <a:schemeClr val="accent5">
                    <a:lumMod val="75000"/>
                  </a:schemeClr>
                </a:solidFill>
                <a:latin typeface="Comic Sans MS" pitchFamily="66" charset="0"/>
              </a:rPr>
              <a:t>Socio Economic</a:t>
            </a:r>
          </a:p>
        </p:txBody>
      </p:sp>
      <p:sp>
        <p:nvSpPr>
          <p:cNvPr id="7" name="TextBox 6"/>
          <p:cNvSpPr txBox="1"/>
          <p:nvPr/>
        </p:nvSpPr>
        <p:spPr>
          <a:xfrm>
            <a:off x="1181947" y="1599381"/>
            <a:ext cx="1689886" cy="523220"/>
          </a:xfrm>
          <a:prstGeom prst="rect">
            <a:avLst/>
          </a:prstGeom>
          <a:noFill/>
        </p:spPr>
        <p:txBody>
          <a:bodyPr wrap="none" rtlCol="0">
            <a:spAutoFit/>
          </a:bodyPr>
          <a:lstStyle/>
          <a:p>
            <a:r>
              <a:rPr lang="en-GB" sz="2800" dirty="0">
                <a:solidFill>
                  <a:srgbClr val="FF0000"/>
                </a:solidFill>
                <a:latin typeface="Comic Sans MS" pitchFamily="66" charset="0"/>
              </a:rPr>
              <a:t>Lifestyle</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3768" y="2814352"/>
            <a:ext cx="4401428" cy="948138"/>
          </a:xfrm>
          <a:prstGeom prst="rect">
            <a:avLst/>
          </a:prstGeom>
        </p:spPr>
      </p:pic>
      <p:sp>
        <p:nvSpPr>
          <p:cNvPr id="10" name="TextBox 9"/>
          <p:cNvSpPr txBox="1"/>
          <p:nvPr/>
        </p:nvSpPr>
        <p:spPr>
          <a:xfrm>
            <a:off x="377825" y="4296398"/>
            <a:ext cx="2645276" cy="954107"/>
          </a:xfrm>
          <a:prstGeom prst="rect">
            <a:avLst/>
          </a:prstGeom>
          <a:noFill/>
        </p:spPr>
        <p:txBody>
          <a:bodyPr wrap="none" rtlCol="0">
            <a:spAutoFit/>
          </a:bodyPr>
          <a:lstStyle/>
          <a:p>
            <a:pPr lvl="0"/>
            <a:r>
              <a:rPr lang="en-GB" sz="2800" dirty="0">
                <a:solidFill>
                  <a:schemeClr val="accent6">
                    <a:lumMod val="75000"/>
                  </a:schemeClr>
                </a:solidFill>
                <a:latin typeface="Comic Sans MS" pitchFamily="66" charset="0"/>
              </a:rPr>
              <a:t>Environmental </a:t>
            </a:r>
          </a:p>
          <a:p>
            <a:pPr lvl="0"/>
            <a:r>
              <a:rPr lang="en-GB" sz="2800" dirty="0">
                <a:solidFill>
                  <a:schemeClr val="accent6">
                    <a:lumMod val="75000"/>
                  </a:schemeClr>
                </a:solidFill>
                <a:latin typeface="Comic Sans MS" pitchFamily="66" charset="0"/>
              </a:rPr>
              <a:t>Factors</a:t>
            </a:r>
          </a:p>
        </p:txBody>
      </p:sp>
      <p:sp>
        <p:nvSpPr>
          <p:cNvPr id="12" name="TextBox 11"/>
          <p:cNvSpPr txBox="1"/>
          <p:nvPr/>
        </p:nvSpPr>
        <p:spPr>
          <a:xfrm>
            <a:off x="6602670" y="4051516"/>
            <a:ext cx="2569934" cy="1384995"/>
          </a:xfrm>
          <a:prstGeom prst="rect">
            <a:avLst/>
          </a:prstGeom>
          <a:noFill/>
        </p:spPr>
        <p:txBody>
          <a:bodyPr wrap="none" rtlCol="0">
            <a:spAutoFit/>
          </a:bodyPr>
          <a:lstStyle/>
          <a:p>
            <a:r>
              <a:rPr lang="en-GB" sz="2800" dirty="0">
                <a:solidFill>
                  <a:srgbClr val="7030A0"/>
                </a:solidFill>
                <a:latin typeface="Comic Sans MS" pitchFamily="66" charset="0"/>
              </a:rPr>
              <a:t>Relationships </a:t>
            </a:r>
          </a:p>
          <a:p>
            <a:r>
              <a:rPr lang="en-GB" sz="2800" dirty="0">
                <a:solidFill>
                  <a:srgbClr val="7030A0"/>
                </a:solidFill>
                <a:latin typeface="Comic Sans MS" pitchFamily="66" charset="0"/>
              </a:rPr>
              <a:t>          &amp; </a:t>
            </a:r>
          </a:p>
          <a:p>
            <a:r>
              <a:rPr lang="en-GB" sz="2800" dirty="0">
                <a:solidFill>
                  <a:srgbClr val="7030A0"/>
                </a:solidFill>
                <a:latin typeface="Comic Sans MS" pitchFamily="66" charset="0"/>
              </a:rPr>
              <a:t>Social activity</a:t>
            </a:r>
          </a:p>
        </p:txBody>
      </p:sp>
      <p:sp>
        <p:nvSpPr>
          <p:cNvPr id="2" name="TextBox 1"/>
          <p:cNvSpPr txBox="1"/>
          <p:nvPr/>
        </p:nvSpPr>
        <p:spPr>
          <a:xfrm>
            <a:off x="4142822" y="4822413"/>
            <a:ext cx="1640193" cy="523220"/>
          </a:xfrm>
          <a:prstGeom prst="rect">
            <a:avLst/>
          </a:prstGeom>
          <a:noFill/>
        </p:spPr>
        <p:txBody>
          <a:bodyPr wrap="none" rtlCol="0">
            <a:spAutoFit/>
          </a:bodyPr>
          <a:lstStyle/>
          <a:p>
            <a:r>
              <a:rPr lang="en-GB" sz="2800" dirty="0">
                <a:solidFill>
                  <a:srgbClr val="00B050"/>
                </a:solidFill>
                <a:latin typeface="Comic Sans MS" pitchFamily="66" charset="0"/>
              </a:rPr>
              <a:t>Genetics</a:t>
            </a:r>
          </a:p>
        </p:txBody>
      </p:sp>
      <p:sp>
        <p:nvSpPr>
          <p:cNvPr id="11" name="TextBox 10"/>
          <p:cNvSpPr txBox="1"/>
          <p:nvPr/>
        </p:nvSpPr>
        <p:spPr>
          <a:xfrm>
            <a:off x="377825" y="268071"/>
            <a:ext cx="2105943" cy="1323439"/>
          </a:xfrm>
          <a:prstGeom prst="rect">
            <a:avLst/>
          </a:prstGeom>
          <a:noFill/>
        </p:spPr>
        <p:txBody>
          <a:bodyPr wrap="square" rtlCol="0">
            <a:spAutoFit/>
          </a:bodyPr>
          <a:lstStyle/>
          <a:p>
            <a:r>
              <a:rPr lang="en-GB" sz="2000" dirty="0">
                <a:latin typeface="Comic Sans MS" pitchFamily="66" charset="0"/>
              </a:rPr>
              <a:t>Smoking</a:t>
            </a:r>
          </a:p>
          <a:p>
            <a:r>
              <a:rPr lang="en-GB" sz="2000" dirty="0">
                <a:latin typeface="Comic Sans MS" pitchFamily="66" charset="0"/>
              </a:rPr>
              <a:t>Alcohol</a:t>
            </a:r>
          </a:p>
          <a:p>
            <a:r>
              <a:rPr lang="en-GB" sz="2000" dirty="0">
                <a:latin typeface="Comic Sans MS" pitchFamily="66" charset="0"/>
              </a:rPr>
              <a:t>Diet</a:t>
            </a:r>
          </a:p>
          <a:p>
            <a:r>
              <a:rPr lang="en-GB" sz="2000" dirty="0">
                <a:latin typeface="Comic Sans MS" pitchFamily="66" charset="0"/>
              </a:rPr>
              <a:t>Drugs</a:t>
            </a:r>
          </a:p>
        </p:txBody>
      </p:sp>
      <p:sp>
        <p:nvSpPr>
          <p:cNvPr id="13" name="Rectangle 12"/>
          <p:cNvSpPr/>
          <p:nvPr/>
        </p:nvSpPr>
        <p:spPr>
          <a:xfrm>
            <a:off x="251660" y="5230066"/>
            <a:ext cx="3672268" cy="1323439"/>
          </a:xfrm>
          <a:prstGeom prst="rect">
            <a:avLst/>
          </a:prstGeom>
        </p:spPr>
        <p:txBody>
          <a:bodyPr wrap="square">
            <a:spAutoFit/>
          </a:bodyPr>
          <a:lstStyle/>
          <a:p>
            <a:r>
              <a:rPr lang="en-GB" sz="2000" dirty="0">
                <a:solidFill>
                  <a:prstClr val="black"/>
                </a:solidFill>
                <a:latin typeface="Comic Sans MS" pitchFamily="66" charset="0"/>
              </a:rPr>
              <a:t>Reduction in harmful working practice</a:t>
            </a:r>
          </a:p>
          <a:p>
            <a:r>
              <a:rPr lang="en-GB" sz="2000" dirty="0">
                <a:latin typeface="Comic Sans MS" pitchFamily="66" charset="0"/>
              </a:rPr>
              <a:t>Improvements in health care</a:t>
            </a:r>
          </a:p>
          <a:p>
            <a:r>
              <a:rPr lang="en-GB" sz="2000" dirty="0">
                <a:latin typeface="Comic Sans MS" pitchFamily="66" charset="0"/>
              </a:rPr>
              <a:t>Housing &amp; Living conditions</a:t>
            </a:r>
            <a:endParaRPr lang="en-GB" sz="2000" dirty="0">
              <a:solidFill>
                <a:prstClr val="black"/>
              </a:solidFill>
              <a:latin typeface="Comic Sans MS" pitchFamily="66" charset="0"/>
            </a:endParaRPr>
          </a:p>
        </p:txBody>
      </p:sp>
      <p:sp>
        <p:nvSpPr>
          <p:cNvPr id="15" name="TextBox 14"/>
          <p:cNvSpPr txBox="1"/>
          <p:nvPr/>
        </p:nvSpPr>
        <p:spPr>
          <a:xfrm>
            <a:off x="5542235" y="404664"/>
            <a:ext cx="3297698" cy="1323439"/>
          </a:xfrm>
          <a:prstGeom prst="rect">
            <a:avLst/>
          </a:prstGeom>
          <a:noFill/>
        </p:spPr>
        <p:txBody>
          <a:bodyPr wrap="none" rtlCol="0">
            <a:spAutoFit/>
          </a:bodyPr>
          <a:lstStyle/>
          <a:p>
            <a:r>
              <a:rPr lang="en-GB" sz="2000" dirty="0">
                <a:latin typeface="Comic Sans MS" pitchFamily="66" charset="0"/>
              </a:rPr>
              <a:t>Financial (Income)</a:t>
            </a:r>
          </a:p>
          <a:p>
            <a:pPr lvl="0"/>
            <a:r>
              <a:rPr lang="en-GB" sz="2000" dirty="0">
                <a:solidFill>
                  <a:prstClr val="black"/>
                </a:solidFill>
                <a:latin typeface="Comic Sans MS" pitchFamily="66" charset="0"/>
              </a:rPr>
              <a:t>Occupation (employment</a:t>
            </a:r>
          </a:p>
          <a:p>
            <a:pPr lvl="0"/>
            <a:r>
              <a:rPr lang="en-GB" sz="2000" dirty="0">
                <a:solidFill>
                  <a:prstClr val="black"/>
                </a:solidFill>
                <a:latin typeface="Comic Sans MS" pitchFamily="66" charset="0"/>
              </a:rPr>
              <a:t> and access to recreation)</a:t>
            </a:r>
          </a:p>
          <a:p>
            <a:endParaRPr lang="en-GB" sz="2000" dirty="0">
              <a:latin typeface="Comic Sans MS" pitchFamily="66" charset="0"/>
            </a:endParaRPr>
          </a:p>
        </p:txBody>
      </p:sp>
      <p:sp>
        <p:nvSpPr>
          <p:cNvPr id="18" name="TextBox 17"/>
          <p:cNvSpPr txBox="1"/>
          <p:nvPr/>
        </p:nvSpPr>
        <p:spPr>
          <a:xfrm>
            <a:off x="6889608" y="5383955"/>
            <a:ext cx="1996059" cy="1015663"/>
          </a:xfrm>
          <a:prstGeom prst="rect">
            <a:avLst/>
          </a:prstGeom>
          <a:noFill/>
        </p:spPr>
        <p:txBody>
          <a:bodyPr wrap="none" rtlCol="0">
            <a:spAutoFit/>
          </a:bodyPr>
          <a:lstStyle/>
          <a:p>
            <a:r>
              <a:rPr lang="en-GB" sz="2000" dirty="0">
                <a:latin typeface="Comic Sans MS" pitchFamily="66" charset="0"/>
              </a:rPr>
              <a:t>Friends, Family</a:t>
            </a:r>
          </a:p>
          <a:p>
            <a:r>
              <a:rPr lang="en-GB" sz="2000" dirty="0">
                <a:latin typeface="Comic Sans MS" pitchFamily="66" charset="0"/>
              </a:rPr>
              <a:t>Social isolation</a:t>
            </a:r>
          </a:p>
          <a:p>
            <a:r>
              <a:rPr lang="en-GB" sz="2000" dirty="0">
                <a:latin typeface="Comic Sans MS" pitchFamily="66" charset="0"/>
              </a:rPr>
              <a:t>Bereavement</a:t>
            </a:r>
          </a:p>
        </p:txBody>
      </p:sp>
      <p:sp>
        <p:nvSpPr>
          <p:cNvPr id="22" name="TextBox 21"/>
          <p:cNvSpPr txBox="1"/>
          <p:nvPr/>
        </p:nvSpPr>
        <p:spPr>
          <a:xfrm>
            <a:off x="251660" y="2497960"/>
            <a:ext cx="2281394" cy="954107"/>
          </a:xfrm>
          <a:prstGeom prst="rect">
            <a:avLst/>
          </a:prstGeom>
          <a:noFill/>
        </p:spPr>
        <p:txBody>
          <a:bodyPr wrap="none" rtlCol="0">
            <a:spAutoFit/>
          </a:bodyPr>
          <a:lstStyle/>
          <a:p>
            <a:r>
              <a:rPr lang="en-GB" sz="2800" dirty="0">
                <a:solidFill>
                  <a:schemeClr val="accent1">
                    <a:lumMod val="75000"/>
                  </a:schemeClr>
                </a:solidFill>
                <a:latin typeface="Comic Sans MS" pitchFamily="66" charset="0"/>
              </a:rPr>
              <a:t>Age related </a:t>
            </a:r>
          </a:p>
          <a:p>
            <a:r>
              <a:rPr lang="en-GB" sz="2800" dirty="0">
                <a:solidFill>
                  <a:schemeClr val="accent1">
                    <a:lumMod val="75000"/>
                  </a:schemeClr>
                </a:solidFill>
                <a:latin typeface="Comic Sans MS" pitchFamily="66" charset="0"/>
              </a:rPr>
              <a:t>Diseases</a:t>
            </a:r>
          </a:p>
        </p:txBody>
      </p:sp>
      <p:sp>
        <p:nvSpPr>
          <p:cNvPr id="24" name="Rectangle 23"/>
          <p:cNvSpPr/>
          <p:nvPr/>
        </p:nvSpPr>
        <p:spPr>
          <a:xfrm>
            <a:off x="3231970" y="404664"/>
            <a:ext cx="2286000" cy="2246769"/>
          </a:xfrm>
          <a:prstGeom prst="rect">
            <a:avLst/>
          </a:prstGeom>
        </p:spPr>
        <p:txBody>
          <a:bodyPr>
            <a:spAutoFit/>
          </a:bodyPr>
          <a:lstStyle/>
          <a:p>
            <a:pPr lvl="0"/>
            <a:r>
              <a:rPr lang="en-GB" sz="2800" dirty="0">
                <a:solidFill>
                  <a:srgbClr val="00B0F0"/>
                </a:solidFill>
                <a:latin typeface="Comic Sans MS" pitchFamily="66" charset="0"/>
              </a:rPr>
              <a:t>Normal Physical &amp; Cognitive changes in later life</a:t>
            </a:r>
          </a:p>
        </p:txBody>
      </p:sp>
      <p:cxnSp>
        <p:nvCxnSpPr>
          <p:cNvPr id="6" name="Straight Arrow Connector 5"/>
          <p:cNvCxnSpPr/>
          <p:nvPr/>
        </p:nvCxnSpPr>
        <p:spPr>
          <a:xfrm flipH="1" flipV="1">
            <a:off x="2483768" y="2122601"/>
            <a:ext cx="665498" cy="6583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4374970" y="2545617"/>
            <a:ext cx="0" cy="2353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5783015" y="2368044"/>
            <a:ext cx="1102181" cy="4128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4788024" y="4509120"/>
            <a:ext cx="647" cy="4175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6885196" y="3730562"/>
            <a:ext cx="423108" cy="320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1928975" y="3957293"/>
            <a:ext cx="456878" cy="4284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flipV="1">
            <a:off x="1911205" y="3257086"/>
            <a:ext cx="548298" cy="4575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2533054" y="3928701"/>
            <a:ext cx="4352142" cy="369332"/>
          </a:xfrm>
          <a:prstGeom prst="rect">
            <a:avLst/>
          </a:prstGeom>
          <a:noFill/>
        </p:spPr>
        <p:txBody>
          <a:bodyPr wrap="square" rtlCol="0">
            <a:spAutoFit/>
          </a:bodyPr>
          <a:lstStyle/>
          <a:p>
            <a:r>
              <a:rPr lang="en-GB" b="1" dirty="0">
                <a:latin typeface="Comic Sans MS" panose="030F0702030302020204" pitchFamily="66" charset="0"/>
              </a:rPr>
              <a:t>FACTORS THAT AFFECT AGEING</a:t>
            </a:r>
          </a:p>
        </p:txBody>
      </p:sp>
    </p:spTree>
    <p:extLst>
      <p:ext uri="{BB962C8B-B14F-4D97-AF65-F5344CB8AC3E}">
        <p14:creationId xmlns:p14="http://schemas.microsoft.com/office/powerpoint/2010/main" val="69919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8">
                                            <p:txEl>
                                              <p:pRg st="0" end="0"/>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8">
                                            <p:txEl>
                                              <p:pRg st="1" end="1"/>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8">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3">
                                            <p:txEl>
                                              <p:pRg st="0" end="0"/>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3">
                                            <p:txEl>
                                              <p:pRg st="1" end="1"/>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10" grpId="0"/>
      <p:bldP spid="12" grpId="0"/>
      <p:bldP spid="2" grpId="0"/>
      <p:bldP spid="11" grpId="0"/>
      <p:bldP spid="15" grpId="0"/>
      <p:bldP spid="22" grpId="0"/>
      <p:bldP spid="2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GB" dirty="0">
                <a:latin typeface="Comic Sans MS" panose="030F0702030302020204" pitchFamily="66" charset="0"/>
              </a:rPr>
              <a:t>The Factors Can be Divided into</a:t>
            </a:r>
          </a:p>
        </p:txBody>
      </p:sp>
      <p:sp>
        <p:nvSpPr>
          <p:cNvPr id="8" name="Text Placeholder 7"/>
          <p:cNvSpPr>
            <a:spLocks noGrp="1"/>
          </p:cNvSpPr>
          <p:nvPr>
            <p:ph type="body" idx="1"/>
          </p:nvPr>
        </p:nvSpPr>
        <p:spPr>
          <a:xfrm>
            <a:off x="457200" y="1535113"/>
            <a:ext cx="4040188" cy="1029790"/>
          </a:xfrm>
        </p:spPr>
        <p:txBody>
          <a:bodyPr>
            <a:normAutofit fontScale="92500" lnSpcReduction="10000"/>
          </a:bodyPr>
          <a:lstStyle/>
          <a:p>
            <a:pPr algn="ctr"/>
            <a:r>
              <a:rPr lang="en-GB" sz="3200" dirty="0">
                <a:latin typeface="Comic Sans MS" panose="030F0702030302020204" pitchFamily="66" charset="0"/>
              </a:rPr>
              <a:t>Biological </a:t>
            </a:r>
          </a:p>
          <a:p>
            <a:pPr algn="ctr"/>
            <a:r>
              <a:rPr lang="en-GB" sz="3200" b="0" dirty="0">
                <a:latin typeface="Comic Sans MS" panose="030F0702030302020204" pitchFamily="66" charset="0"/>
              </a:rPr>
              <a:t>(nature) </a:t>
            </a:r>
          </a:p>
        </p:txBody>
      </p:sp>
      <p:sp>
        <p:nvSpPr>
          <p:cNvPr id="9" name="Content Placeholder 8"/>
          <p:cNvSpPr>
            <a:spLocks noGrp="1"/>
          </p:cNvSpPr>
          <p:nvPr>
            <p:ph sz="half" idx="2"/>
          </p:nvPr>
        </p:nvSpPr>
        <p:spPr>
          <a:xfrm>
            <a:off x="457200" y="2963599"/>
            <a:ext cx="4040188" cy="3561745"/>
          </a:xfrm>
        </p:spPr>
        <p:txBody>
          <a:bodyPr>
            <a:normAutofit/>
          </a:bodyPr>
          <a:lstStyle/>
          <a:p>
            <a:pPr lvl="0"/>
            <a:r>
              <a:rPr lang="en-GB" sz="2600" dirty="0">
                <a:solidFill>
                  <a:srgbClr val="00B050"/>
                </a:solidFill>
                <a:latin typeface="Comic Sans MS" pitchFamily="66" charset="0"/>
              </a:rPr>
              <a:t>Genetics</a:t>
            </a:r>
          </a:p>
          <a:p>
            <a:pPr lvl="0"/>
            <a:r>
              <a:rPr lang="en-GB" sz="2600" dirty="0">
                <a:solidFill>
                  <a:srgbClr val="00B0F0"/>
                </a:solidFill>
                <a:latin typeface="Comic Sans MS" pitchFamily="66" charset="0"/>
              </a:rPr>
              <a:t>Normal Physical &amp; Cognitive changes in later life.</a:t>
            </a:r>
          </a:p>
          <a:p>
            <a:r>
              <a:rPr lang="en-GB" sz="2600" dirty="0">
                <a:solidFill>
                  <a:schemeClr val="accent1">
                    <a:lumMod val="75000"/>
                  </a:schemeClr>
                </a:solidFill>
                <a:latin typeface="Comic Sans MS" pitchFamily="66" charset="0"/>
              </a:rPr>
              <a:t>Age related Diseases.</a:t>
            </a:r>
          </a:p>
          <a:p>
            <a:endParaRPr lang="en-GB" dirty="0">
              <a:solidFill>
                <a:schemeClr val="accent1">
                  <a:lumMod val="75000"/>
                </a:schemeClr>
              </a:solidFill>
              <a:latin typeface="Comic Sans MS" pitchFamily="66" charset="0"/>
            </a:endParaRPr>
          </a:p>
          <a:p>
            <a:endParaRPr lang="en-GB" dirty="0">
              <a:solidFill>
                <a:srgbClr val="00B050"/>
              </a:solidFill>
              <a:latin typeface="Comic Sans MS" pitchFamily="66" charset="0"/>
            </a:endParaRPr>
          </a:p>
          <a:p>
            <a:endParaRPr lang="en-GB" dirty="0">
              <a:solidFill>
                <a:srgbClr val="00B050"/>
              </a:solidFill>
              <a:latin typeface="Comic Sans MS" pitchFamily="66" charset="0"/>
            </a:endParaRPr>
          </a:p>
          <a:p>
            <a:endParaRPr lang="en-GB" dirty="0"/>
          </a:p>
        </p:txBody>
      </p:sp>
      <p:sp>
        <p:nvSpPr>
          <p:cNvPr id="10" name="Text Placeholder 9"/>
          <p:cNvSpPr>
            <a:spLocks noGrp="1"/>
          </p:cNvSpPr>
          <p:nvPr>
            <p:ph type="body" sz="quarter" idx="3"/>
          </p:nvPr>
        </p:nvSpPr>
        <p:spPr>
          <a:xfrm>
            <a:off x="4645025" y="1535112"/>
            <a:ext cx="4041775" cy="1029791"/>
          </a:xfrm>
        </p:spPr>
        <p:txBody>
          <a:bodyPr>
            <a:noAutofit/>
          </a:bodyPr>
          <a:lstStyle/>
          <a:p>
            <a:pPr algn="ctr"/>
            <a:r>
              <a:rPr lang="en-GB" sz="3200" dirty="0">
                <a:latin typeface="Comic Sans MS" panose="030F0702030302020204" pitchFamily="66" charset="0"/>
              </a:rPr>
              <a:t>Environmental </a:t>
            </a:r>
          </a:p>
          <a:p>
            <a:pPr algn="ctr"/>
            <a:r>
              <a:rPr lang="en-GB" sz="3200" b="0" dirty="0">
                <a:latin typeface="Comic Sans MS" panose="030F0702030302020204" pitchFamily="66" charset="0"/>
              </a:rPr>
              <a:t>( nurture)</a:t>
            </a:r>
          </a:p>
        </p:txBody>
      </p:sp>
      <p:sp>
        <p:nvSpPr>
          <p:cNvPr id="11" name="Content Placeholder 10"/>
          <p:cNvSpPr>
            <a:spLocks noGrp="1"/>
          </p:cNvSpPr>
          <p:nvPr>
            <p:ph sz="quarter" idx="4"/>
          </p:nvPr>
        </p:nvSpPr>
        <p:spPr>
          <a:xfrm>
            <a:off x="4645025" y="2708919"/>
            <a:ext cx="4041775" cy="3816425"/>
          </a:xfrm>
        </p:spPr>
        <p:txBody>
          <a:bodyPr>
            <a:normAutofit/>
          </a:bodyPr>
          <a:lstStyle/>
          <a:p>
            <a:pPr lvl="0"/>
            <a:endParaRPr lang="en-GB" sz="2600" dirty="0">
              <a:solidFill>
                <a:schemeClr val="accent6">
                  <a:lumMod val="75000"/>
                </a:schemeClr>
              </a:solidFill>
              <a:latin typeface="Comic Sans MS" pitchFamily="66" charset="0"/>
            </a:endParaRPr>
          </a:p>
          <a:p>
            <a:pPr lvl="0"/>
            <a:r>
              <a:rPr lang="en-GB" sz="2800" dirty="0">
                <a:solidFill>
                  <a:schemeClr val="accent6">
                    <a:lumMod val="75000"/>
                  </a:schemeClr>
                </a:solidFill>
                <a:latin typeface="Comic Sans MS" pitchFamily="66" charset="0"/>
              </a:rPr>
              <a:t>Environmental Factors</a:t>
            </a:r>
          </a:p>
          <a:p>
            <a:r>
              <a:rPr lang="en-GB" sz="2800" dirty="0">
                <a:solidFill>
                  <a:srgbClr val="FF0000"/>
                </a:solidFill>
                <a:latin typeface="Comic Sans MS" pitchFamily="66" charset="0"/>
              </a:rPr>
              <a:t>Lifestyle factors</a:t>
            </a:r>
          </a:p>
          <a:p>
            <a:r>
              <a:rPr lang="en-GB" sz="2800" dirty="0">
                <a:solidFill>
                  <a:schemeClr val="accent5">
                    <a:lumMod val="75000"/>
                  </a:schemeClr>
                </a:solidFill>
                <a:latin typeface="Comic Sans MS" pitchFamily="66" charset="0"/>
              </a:rPr>
              <a:t>Socio Economic factors</a:t>
            </a:r>
          </a:p>
          <a:p>
            <a:r>
              <a:rPr lang="en-GB" sz="2800" dirty="0">
                <a:solidFill>
                  <a:srgbClr val="7030A0"/>
                </a:solidFill>
                <a:latin typeface="Comic Sans MS" pitchFamily="66" charset="0"/>
              </a:rPr>
              <a:t>Relationships &amp; Social activity</a:t>
            </a:r>
          </a:p>
          <a:p>
            <a:pPr marL="0" indent="0" algn="ctr">
              <a:buNone/>
            </a:pPr>
            <a:endParaRPr lang="en-GB" dirty="0">
              <a:latin typeface="Comic Sans MS" pitchFamily="66" charset="0"/>
            </a:endParaRPr>
          </a:p>
          <a:p>
            <a:pPr marL="0" indent="0" algn="ctr">
              <a:buNone/>
            </a:pPr>
            <a:endParaRPr lang="en-GB" dirty="0">
              <a:latin typeface="Comic Sans MS" pitchFamily="66" charset="0"/>
            </a:endParaRPr>
          </a:p>
          <a:p>
            <a:endParaRPr lang="en-GB" dirty="0">
              <a:solidFill>
                <a:schemeClr val="accent5">
                  <a:lumMod val="75000"/>
                </a:schemeClr>
              </a:solidFill>
              <a:latin typeface="Comic Sans MS" pitchFamily="66" charset="0"/>
            </a:endParaRPr>
          </a:p>
          <a:p>
            <a:pPr lvl="0"/>
            <a:endParaRPr lang="en-GB" dirty="0">
              <a:solidFill>
                <a:srgbClr val="FF0000"/>
              </a:solidFill>
              <a:latin typeface="Comic Sans MS" pitchFamily="66" charset="0"/>
            </a:endParaRPr>
          </a:p>
          <a:p>
            <a:pPr lvl="0"/>
            <a:endParaRPr lang="en-GB" dirty="0">
              <a:solidFill>
                <a:srgbClr val="00B0F0"/>
              </a:solidFill>
              <a:latin typeface="Comic Sans MS" pitchFamily="66" charset="0"/>
            </a:endParaRPr>
          </a:p>
          <a:p>
            <a:endParaRPr lang="en-GB" dirty="0">
              <a:solidFill>
                <a:srgbClr val="FF0000"/>
              </a:solidFill>
              <a:latin typeface="Comic Sans MS" pitchFamily="66" charset="0"/>
            </a:endParaRPr>
          </a:p>
          <a:p>
            <a:endParaRPr lang="en-GB" dirty="0"/>
          </a:p>
        </p:txBody>
      </p:sp>
    </p:spTree>
    <p:extLst>
      <p:ext uri="{BB962C8B-B14F-4D97-AF65-F5344CB8AC3E}">
        <p14:creationId xmlns:p14="http://schemas.microsoft.com/office/powerpoint/2010/main" val="1276563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1" end="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1">
                                            <p:txEl>
                                              <p:pRg st="2" end="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1">
                                            <p:txEl>
                                              <p:pRg st="3" end="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latin typeface="Comic Sans MS" panose="030F0702030302020204" pitchFamily="66" charset="0"/>
              </a:rPr>
              <a:t>Activity:</a:t>
            </a:r>
          </a:p>
        </p:txBody>
      </p:sp>
      <p:sp>
        <p:nvSpPr>
          <p:cNvPr id="3" name="Content Placeholder 2"/>
          <p:cNvSpPr>
            <a:spLocks noGrp="1"/>
          </p:cNvSpPr>
          <p:nvPr>
            <p:ph idx="1"/>
          </p:nvPr>
        </p:nvSpPr>
        <p:spPr/>
        <p:txBody>
          <a:bodyPr>
            <a:normAutofit/>
          </a:bodyPr>
          <a:lstStyle/>
          <a:p>
            <a:pPr marL="0" indent="0">
              <a:buNone/>
            </a:pPr>
            <a:r>
              <a:rPr lang="en-GB" dirty="0">
                <a:solidFill>
                  <a:srgbClr val="FF0000"/>
                </a:solidFill>
                <a:latin typeface="Comic Sans MS" pitchFamily="66" charset="0"/>
              </a:rPr>
              <a:t>Watch the clip-try to identify the factors that may affect the ageing process.</a:t>
            </a:r>
          </a:p>
          <a:p>
            <a:pPr marL="0" indent="0">
              <a:buNone/>
            </a:pPr>
            <a:endParaRPr lang="en-GB" dirty="0">
              <a:latin typeface="Comic Sans MS" pitchFamily="66" charset="0"/>
            </a:endParaRPr>
          </a:p>
          <a:p>
            <a:pPr marL="0" indent="0">
              <a:buNone/>
            </a:pPr>
            <a:r>
              <a:rPr lang="en-GB" dirty="0">
                <a:latin typeface="Comic Sans MS" pitchFamily="66" charset="0"/>
              </a:rPr>
              <a:t>Write down as many as you can </a:t>
            </a:r>
          </a:p>
          <a:p>
            <a:pPr marL="0" indent="0">
              <a:buNone/>
            </a:pPr>
            <a:r>
              <a:rPr lang="en-GB" dirty="0">
                <a:latin typeface="Comic Sans MS" pitchFamily="66" charset="0"/>
              </a:rPr>
              <a:t>and be ready to discuss them.</a:t>
            </a:r>
          </a:p>
          <a:p>
            <a:pPr marL="0" indent="0">
              <a:buNone/>
            </a:pPr>
            <a:r>
              <a:rPr lang="en-GB" dirty="0">
                <a:solidFill>
                  <a:srgbClr val="00B0F0"/>
                </a:solidFill>
                <a:latin typeface="Comic Sans MS" pitchFamily="66" charset="0"/>
                <a:hlinkClick r:id="rId2"/>
              </a:rPr>
              <a:t>https://www.youtube.com/watch?v=r0cJ7CX1lCA</a:t>
            </a:r>
            <a:r>
              <a:rPr lang="en-GB" dirty="0">
                <a:solidFill>
                  <a:srgbClr val="00B0F0"/>
                </a:solidFill>
                <a:latin typeface="Comic Sans MS" pitchFamily="66" charset="0"/>
              </a:rPr>
              <a:t> </a:t>
            </a:r>
          </a:p>
          <a:p>
            <a:pPr marL="0" indent="0">
              <a:buNone/>
            </a:pPr>
            <a:endParaRPr lang="en-GB" dirty="0">
              <a:solidFill>
                <a:srgbClr val="00B0F0"/>
              </a:solidFill>
              <a:latin typeface="Comic Sans MS" pitchFamily="66" charset="0"/>
              <a:hlinkClick r:id="rId3"/>
            </a:endParaRPr>
          </a:p>
          <a:p>
            <a:pPr marL="0" indent="0">
              <a:buNone/>
            </a:pPr>
            <a:endParaRPr lang="en-GB" dirty="0">
              <a:solidFill>
                <a:srgbClr val="00B0F0"/>
              </a:solidFill>
              <a:latin typeface="Comic Sans MS" pitchFamily="66" charset="0"/>
              <a:hlinkClick r:id="rId3"/>
            </a:endParaRPr>
          </a:p>
          <a:p>
            <a:pPr marL="0" indent="0">
              <a:buNone/>
            </a:pPr>
            <a:endParaRPr lang="en-GB" dirty="0">
              <a:solidFill>
                <a:srgbClr val="FF0000"/>
              </a:solidFill>
              <a:latin typeface="Comic Sans MS" pitchFamily="66" charset="0"/>
            </a:endParaRP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64288" y="2852936"/>
            <a:ext cx="1738536" cy="1345533"/>
          </a:xfrm>
          <a:prstGeom prst="rect">
            <a:avLst/>
          </a:prstGeom>
        </p:spPr>
      </p:pic>
    </p:spTree>
    <p:extLst>
      <p:ext uri="{BB962C8B-B14F-4D97-AF65-F5344CB8AC3E}">
        <p14:creationId xmlns:p14="http://schemas.microsoft.com/office/powerpoint/2010/main" val="2983217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GB" dirty="0">
                <a:latin typeface="Comic Sans MS" panose="030F0702030302020204" pitchFamily="66" charset="0"/>
              </a:rPr>
              <a:t>We will examine both the biological factors and the environmental factors in detail shortly but first we discuss the nature nurture debate.</a:t>
            </a:r>
          </a:p>
          <a:p>
            <a:pPr marL="0" indent="0">
              <a:buNone/>
            </a:pP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8144" y="3863181"/>
            <a:ext cx="2143125" cy="2143125"/>
          </a:xfrm>
          <a:prstGeom prst="rect">
            <a:avLst/>
          </a:prstGeom>
        </p:spPr>
      </p:pic>
    </p:spTree>
    <p:extLst>
      <p:ext uri="{BB962C8B-B14F-4D97-AF65-F5344CB8AC3E}">
        <p14:creationId xmlns:p14="http://schemas.microsoft.com/office/powerpoint/2010/main" val="2576060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a:latin typeface="Comic Sans MS" panose="030F0702030302020204" pitchFamily="66" charset="0"/>
              </a:rPr>
              <a:t>Nature - nurture</a:t>
            </a:r>
          </a:p>
        </p:txBody>
      </p:sp>
      <p:sp>
        <p:nvSpPr>
          <p:cNvPr id="8" name="Subtitle 7"/>
          <p:cNvSpPr>
            <a:spLocks noGrp="1"/>
          </p:cNvSpPr>
          <p:nvPr>
            <p:ph type="subTitle" idx="1"/>
          </p:nvPr>
        </p:nvSpPr>
        <p:spPr/>
        <p:txBody>
          <a:bodyPr/>
          <a:lstStyle/>
          <a:p>
            <a:endParaRPr lang="en-GB"/>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3808" y="4005064"/>
            <a:ext cx="3810000" cy="2543175"/>
          </a:xfrm>
          <a:prstGeom prst="rect">
            <a:avLst/>
          </a:prstGeom>
        </p:spPr>
      </p:pic>
    </p:spTree>
    <p:extLst>
      <p:ext uri="{BB962C8B-B14F-4D97-AF65-F5344CB8AC3E}">
        <p14:creationId xmlns:p14="http://schemas.microsoft.com/office/powerpoint/2010/main" val="13214307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677</TotalTime>
  <Words>653</Words>
  <Application>Microsoft Office PowerPoint</Application>
  <PresentationFormat>On-screen Show (4:3)</PresentationFormat>
  <Paragraphs>110</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Comic Sans MS</vt:lpstr>
      <vt:lpstr>Office Theme</vt:lpstr>
      <vt:lpstr>STARTER </vt:lpstr>
      <vt:lpstr>Factors and Events influencing our development, ageing and a persons health &amp; wellbeing.</vt:lpstr>
      <vt:lpstr>Key point:</vt:lpstr>
      <vt:lpstr>Feedback/Discussion:</vt:lpstr>
      <vt:lpstr>PowerPoint Presentation</vt:lpstr>
      <vt:lpstr>The Factors Can be Divided into</vt:lpstr>
      <vt:lpstr>Activity:</vt:lpstr>
      <vt:lpstr>PowerPoint Presentation</vt:lpstr>
      <vt:lpstr>Nature - nurture</vt:lpstr>
      <vt:lpstr>The nature nurture debate</vt:lpstr>
      <vt:lpstr>PowerPoint Presentation</vt:lpstr>
      <vt:lpstr>Evidence to support Nature</vt:lpstr>
      <vt:lpstr>Maturation Theory</vt:lpstr>
      <vt:lpstr>Evidence to support Nurture</vt:lpstr>
      <vt:lpstr>Conclusion</vt:lpstr>
    </vt:vector>
  </TitlesOfParts>
  <Company>Carmel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Factors affecting Ageing</dc:title>
  <dc:creator>Carmel College</dc:creator>
  <cp:lastModifiedBy>Tracey Coster</cp:lastModifiedBy>
  <cp:revision>67</cp:revision>
  <cp:lastPrinted>2013-12-06T09:37:40Z</cp:lastPrinted>
  <dcterms:created xsi:type="dcterms:W3CDTF">2013-11-07T12:00:04Z</dcterms:created>
  <dcterms:modified xsi:type="dcterms:W3CDTF">2019-01-28T12:12:25Z</dcterms:modified>
</cp:coreProperties>
</file>