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62" r:id="rId2"/>
    <p:sldId id="256" r:id="rId3"/>
    <p:sldId id="258" r:id="rId4"/>
    <p:sldId id="263" r:id="rId5"/>
    <p:sldId id="264" r:id="rId6"/>
    <p:sldId id="261" r:id="rId7"/>
    <p:sldId id="260" r:id="rId8"/>
    <p:sldId id="257" r:id="rId9"/>
    <p:sldId id="265" r:id="rId10"/>
    <p:sldId id="266" r:id="rId11"/>
    <p:sldId id="267" r:id="rId12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44DB270-8AAE-4368-8CEC-FC347DE1A4CF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7546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7546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C7E5E84-E0D0-4BBF-9417-98F14837A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857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961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87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24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04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3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565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428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25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30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38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33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9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 Activity: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Write a quick definition of the term </a:t>
            </a:r>
            <a:r>
              <a:rPr lang="en-GB" b="1" dirty="0">
                <a:solidFill>
                  <a:srgbClr val="FF0000"/>
                </a:solidFill>
              </a:rPr>
              <a:t>‘Life Events</a:t>
            </a:r>
            <a:r>
              <a:rPr lang="en-GB" dirty="0">
                <a:solidFill>
                  <a:srgbClr val="FF0000"/>
                </a:solidFill>
              </a:rPr>
              <a:t>’ 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Be ready to feed back to the class after the register is done.</a:t>
            </a:r>
          </a:p>
        </p:txBody>
      </p:sp>
      <p:pic>
        <p:nvPicPr>
          <p:cNvPr id="1026" name="Picture 2" descr="c:\tempie\Content.IE5\0PVO0IT8\MC9004404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4797" y="2514600"/>
            <a:ext cx="17367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tempie\Content.IE5\PK2KVDLK\MC90015725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852" y="332994"/>
            <a:ext cx="1824228" cy="1101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627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study: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Farah Hussein, a 72-year-old woman lives with her son, his wife and two grandchildren in an extended family unit. Farah was the youngest of 4 children, she developed normally as a child achieving all her developmental milestones. She contracted tuberculosis of the spine as a young girl of six in Pakistan which required long stays in hospital.</a:t>
            </a:r>
          </a:p>
          <a:p>
            <a:r>
              <a:rPr lang="en-GB" dirty="0"/>
              <a:t>When Farah was 12 years old her family emigrated from Pakistan to Northern England when her father who was a doctor got a job as a GP. She attended a local secondary school and despite English being her second language she achieved excellent results gaining 3 A grades at A level before going to university to study chemistry with the aim of becoming a teacher. </a:t>
            </a:r>
          </a:p>
          <a:p>
            <a:r>
              <a:rPr lang="en-GB" dirty="0"/>
              <a:t>At the age of 22 Farah married her husband, an accountant and gave up work to bring up her family, having 3 children; Farah never returned to work. Farah has lived a full and happy life so far; she has a supportive family, and before her husband died two years ago, a happy marriage. Farah has always required the use of crutches due to having had tuberculosis of the spine, but is now confined to a wheelchair due to the onset of osteoarthritis.</a:t>
            </a:r>
          </a:p>
        </p:txBody>
      </p:sp>
    </p:spTree>
    <p:extLst>
      <p:ext uri="{BB962C8B-B14F-4D97-AF65-F5344CB8AC3E}">
        <p14:creationId xmlns:p14="http://schemas.microsoft.com/office/powerpoint/2010/main" val="1804167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445" y="0"/>
            <a:ext cx="4227490" cy="317061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solidFill>
                  <a:srgbClr val="00B050"/>
                </a:solidFill>
              </a:rPr>
              <a:t>Group activity: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5459" y="2498501"/>
            <a:ext cx="107796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Using the case study identify the life events that have occurred in Farah’s life for the life stage you have been given.</a:t>
            </a:r>
          </a:p>
          <a:p>
            <a:r>
              <a:rPr lang="en-GB" sz="3600" dirty="0"/>
              <a:t>How may these factors have affected Farah’s PIES? </a:t>
            </a:r>
            <a:r>
              <a:rPr lang="en-GB" sz="3600" i="1" dirty="0"/>
              <a:t>Consider before the positive and negative effects.</a:t>
            </a:r>
          </a:p>
          <a:p>
            <a:r>
              <a:rPr lang="en-GB" sz="3600" i="1" dirty="0">
                <a:solidFill>
                  <a:srgbClr val="FF0000"/>
                </a:solidFill>
              </a:rPr>
              <a:t>Be ready to feedback back to the class</a:t>
            </a:r>
          </a:p>
        </p:txBody>
      </p:sp>
    </p:spTree>
    <p:extLst>
      <p:ext uri="{BB962C8B-B14F-4D97-AF65-F5344CB8AC3E}">
        <p14:creationId xmlns:p14="http://schemas.microsoft.com/office/powerpoint/2010/main" val="226061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effect of life events on development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c:\tempie\Content.IE5\3FMBXI04\MP90044912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080" y="3394710"/>
            <a:ext cx="3459480" cy="259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946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life events?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900" dirty="0">
                <a:solidFill>
                  <a:srgbClr val="FF0000"/>
                </a:solidFill>
              </a:rPr>
              <a:t>Events that causes a change in a persons development or has a special significance to them.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It is important to develop a knowledge of the various life events that people may experience.</a:t>
            </a:r>
          </a:p>
          <a:p>
            <a:r>
              <a:rPr lang="en-GB" dirty="0"/>
              <a:t>Often these events impact on a person’s development, health &amp; well being. These may be positive or negative effects.</a:t>
            </a:r>
          </a:p>
        </p:txBody>
      </p:sp>
    </p:spTree>
    <p:extLst>
      <p:ext uri="{BB962C8B-B14F-4D97-AF65-F5344CB8AC3E}">
        <p14:creationId xmlns:p14="http://schemas.microsoft.com/office/powerpoint/2010/main" val="2412881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50"/>
                </a:solidFill>
              </a:rPr>
              <a:t>TASK: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sz="3600" dirty="0"/>
              <a:t>Working in pairs, identify as many life events as you can in 3 minutes.</a:t>
            </a:r>
          </a:p>
          <a:p>
            <a:endParaRPr lang="en-GB" sz="3600" dirty="0"/>
          </a:p>
          <a:p>
            <a:r>
              <a:rPr lang="en-GB" sz="3600" dirty="0"/>
              <a:t>Be ready to feedback at </a:t>
            </a:r>
            <a:r>
              <a:rPr lang="en-GB" sz="3600" u="sng" dirty="0"/>
              <a:t>least</a:t>
            </a:r>
            <a:r>
              <a:rPr lang="en-GB" sz="3600" dirty="0"/>
              <a:t> one </a:t>
            </a:r>
          </a:p>
          <a:p>
            <a:pPr marL="0" indent="0">
              <a:buNone/>
            </a:pPr>
            <a:r>
              <a:rPr lang="en-GB" sz="3600" dirty="0"/>
              <a:t>  each</a:t>
            </a:r>
          </a:p>
        </p:txBody>
      </p:sp>
      <p:pic>
        <p:nvPicPr>
          <p:cNvPr id="4098" name="Picture 2" descr="c:\tempie\Content.IE5\PK2KVDLK\MC9001988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6994" y="3116806"/>
            <a:ext cx="2810069" cy="287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128589"/>
            <a:ext cx="2209800" cy="198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29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85801"/>
            <a:ext cx="9144000" cy="1576754"/>
          </a:xfrm>
        </p:spPr>
        <p:txBody>
          <a:bodyPr>
            <a:normAutofit/>
          </a:bodyPr>
          <a:lstStyle/>
          <a:p>
            <a:r>
              <a:rPr lang="en-GB" sz="4800" b="1" dirty="0"/>
              <a:t>Are the events identified Predictable or Unpredictable?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tempie\Content.IE5\8301GZOV\MC900360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753" y="3444240"/>
            <a:ext cx="1565453" cy="183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tempie\Content.IE5\O26WVGNT\MC90032464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044" y="4712665"/>
            <a:ext cx="1758391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tempie\Content.IE5\WCIU9SQ4\MC9003246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3672" y="3468014"/>
            <a:ext cx="1676095" cy="181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tempie\Content.IE5\29C2REHA\MC90044573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453" y="2526792"/>
            <a:ext cx="703174" cy="149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tempie\Content.IE5\O26WVGNT\MC90035877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462" y="4363669"/>
            <a:ext cx="1350569" cy="1923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tempie\Content.IE5\8301GZOV\MC90044571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425" y="2556205"/>
            <a:ext cx="1159459" cy="114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tempie\Content.IE5\8301GZOV\MC90032464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988" y="3646322"/>
            <a:ext cx="1431297" cy="157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tempie\Content.IE5\29C2REHA\MC900056915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275" y="2526792"/>
            <a:ext cx="1821485" cy="107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tempie\Content.IE5\WCIU9SQ4\MC900439895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898" y="5325618"/>
            <a:ext cx="1199749" cy="121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tempie\Content.IE5\29C2REHA\MC90035901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176" y="3646322"/>
            <a:ext cx="1103681" cy="1800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tempie\Content.IE5\WCIU9SQ4\MC900281373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977" y="4926466"/>
            <a:ext cx="1827886" cy="167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31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Predictable Or Unpredictable Life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Predictable events </a:t>
            </a:r>
            <a:r>
              <a:rPr lang="en-GB" dirty="0"/>
              <a:t>– expected or planned changes.</a:t>
            </a:r>
          </a:p>
          <a:p>
            <a:pPr marL="0" indent="0">
              <a:buNone/>
            </a:pPr>
            <a:r>
              <a:rPr lang="en-GB" dirty="0"/>
              <a:t>Expected </a:t>
            </a:r>
            <a:r>
              <a:rPr lang="en-GB" b="1" dirty="0"/>
              <a:t>life events</a:t>
            </a:r>
            <a:r>
              <a:rPr lang="en-GB" dirty="0"/>
              <a:t> are events or milestones in social and personal development that occur at </a:t>
            </a:r>
            <a:r>
              <a:rPr lang="en-GB" b="1" dirty="0"/>
              <a:t>predictable</a:t>
            </a:r>
            <a:r>
              <a:rPr lang="en-GB" dirty="0"/>
              <a:t> points in the life cycle. Very often act as milestones in our personal; development.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dirty="0">
                <a:solidFill>
                  <a:srgbClr val="FF0000"/>
                </a:solidFill>
              </a:rPr>
              <a:t>Unpredictable events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– a sudden or unexpected change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>This life events occur unexpectedly and may impact more on a persons life; this can have a negative or a positive effect.</a:t>
            </a:r>
          </a:p>
        </p:txBody>
      </p:sp>
    </p:spTree>
    <p:extLst>
      <p:ext uri="{BB962C8B-B14F-4D97-AF65-F5344CB8AC3E}">
        <p14:creationId xmlns:p14="http://schemas.microsoft.com/office/powerpoint/2010/main" val="327849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50"/>
                </a:solidFill>
              </a:rPr>
              <a:t>TASK: Individual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Complete task 1 &amp; task 2 on your activity sheet.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i="1" dirty="0"/>
              <a:t>Stretch &amp; Challenge</a:t>
            </a:r>
          </a:p>
          <a:p>
            <a:r>
              <a:rPr lang="en-GB" i="1" dirty="0"/>
              <a:t>Can you identify any other unpredictable life events?</a:t>
            </a:r>
          </a:p>
        </p:txBody>
      </p:sp>
      <p:pic>
        <p:nvPicPr>
          <p:cNvPr id="2050" name="Picture 2" descr="c:\tempie\Content.IE5\29C2REHA\MC900440428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637" y="2087880"/>
            <a:ext cx="2344579" cy="246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189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67435"/>
          </a:xfrm>
        </p:spPr>
        <p:txBody>
          <a:bodyPr>
            <a:normAutofit/>
          </a:bodyPr>
          <a:lstStyle/>
          <a:p>
            <a:r>
              <a:rPr lang="en-GB" sz="3600" dirty="0"/>
              <a:t>To what extent are all life events predictable?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94068" y="1239203"/>
            <a:ext cx="5157787" cy="315277"/>
          </a:xfrm>
        </p:spPr>
        <p:txBody>
          <a:bodyPr>
            <a:normAutofit fontScale="92500" lnSpcReduction="20000"/>
          </a:bodyPr>
          <a:lstStyle/>
          <a:p>
            <a:r>
              <a:rPr lang="en-GB" sz="2000" dirty="0"/>
              <a:t>Life events are all predictable </a:t>
            </a:r>
            <a:r>
              <a:rPr lang="en-GB" sz="2000" b="0" dirty="0"/>
              <a:t>	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600200"/>
            <a:ext cx="5157787" cy="4709159"/>
          </a:xfrm>
        </p:spPr>
        <p:txBody>
          <a:bodyPr>
            <a:noAutofit/>
          </a:bodyPr>
          <a:lstStyle/>
          <a:p>
            <a:r>
              <a:rPr lang="en-GB" sz="2000" dirty="0"/>
              <a:t>All life events are predictable – peoples  many different experiences are shown in the media, so there is no longer one traditional pattern of life events anymore. </a:t>
            </a:r>
          </a:p>
          <a:p>
            <a:r>
              <a:rPr lang="en-GB" sz="2000" dirty="0"/>
              <a:t>It is possible to identify different life events that people may experience, making life events predictable. </a:t>
            </a:r>
          </a:p>
          <a:p>
            <a:r>
              <a:rPr lang="en-GB" sz="2000" dirty="0"/>
              <a:t>Most people still aspire to the ‘traditional’ pattern of life events (</a:t>
            </a:r>
            <a:r>
              <a:rPr lang="en-GB" sz="2000" dirty="0" err="1"/>
              <a:t>eg</a:t>
            </a:r>
            <a:r>
              <a:rPr lang="en-GB" sz="2000" dirty="0"/>
              <a:t> education, marriage, children, </a:t>
            </a:r>
            <a:r>
              <a:rPr lang="en-GB" sz="2000" dirty="0" err="1"/>
              <a:t>etc</a:t>
            </a:r>
            <a:r>
              <a:rPr lang="en-GB" sz="2000" dirty="0"/>
              <a:t>) due to conformity promoted via media sources. </a:t>
            </a:r>
          </a:p>
          <a:p>
            <a:r>
              <a:rPr lang="en-GB" sz="2000" dirty="0"/>
              <a:t>There are many agencies to support people during life events  so how can life events be unpredictable? 	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26480" y="1178243"/>
            <a:ext cx="5183188" cy="315277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Life events are not predictable </a:t>
            </a:r>
            <a:r>
              <a:rPr lang="en-GB" b="0" dirty="0"/>
              <a:t>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584960"/>
            <a:ext cx="5183188" cy="4604703"/>
          </a:xfrm>
        </p:spPr>
        <p:txBody>
          <a:bodyPr>
            <a:noAutofit/>
          </a:bodyPr>
          <a:lstStyle/>
          <a:p>
            <a:r>
              <a:rPr lang="en-GB" sz="2000" dirty="0"/>
              <a:t>Life events are not predictable because of the breakdown in ‘traditional’ expectations and cultural and religious rules. </a:t>
            </a:r>
          </a:p>
          <a:p>
            <a:r>
              <a:rPr lang="en-GB" sz="2000" dirty="0"/>
              <a:t>Life events are not predictable due to  society being exposed to different cultural values due to globalisation, migration and immigration patterns. </a:t>
            </a:r>
          </a:p>
          <a:p>
            <a:r>
              <a:rPr lang="en-GB" sz="2000" dirty="0"/>
              <a:t>Life events are not predictable as, society is constantly changing and people are now living longer, so it is becoming more difficult to identify generic life events. </a:t>
            </a:r>
          </a:p>
          <a:p>
            <a:r>
              <a:rPr lang="en-GB" sz="2000" dirty="0"/>
              <a:t>‘Traditional’ patterns of life are outdated, as society becomes more secularised, and fragmented. 	</a:t>
            </a:r>
          </a:p>
        </p:txBody>
      </p:sp>
    </p:spTree>
    <p:extLst>
      <p:ext uri="{BB962C8B-B14F-4D97-AF65-F5344CB8AC3E}">
        <p14:creationId xmlns:p14="http://schemas.microsoft.com/office/powerpoint/2010/main" val="56581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Effects of life events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Positive.</a:t>
            </a:r>
          </a:p>
          <a:p>
            <a:endParaRPr lang="en-GB" dirty="0"/>
          </a:p>
          <a:p>
            <a:r>
              <a:rPr lang="en-GB" dirty="0"/>
              <a:t>Provide a challenge. </a:t>
            </a:r>
          </a:p>
          <a:p>
            <a:r>
              <a:rPr lang="en-GB" dirty="0"/>
              <a:t>Support people to diversify their approaches to work. </a:t>
            </a:r>
          </a:p>
          <a:p>
            <a:r>
              <a:rPr lang="en-GB" dirty="0"/>
              <a:t>Can develop character and make you emotional 	</a:t>
            </a:r>
          </a:p>
          <a:p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Negative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dirty="0"/>
              <a:t>Cause illness. </a:t>
            </a:r>
          </a:p>
          <a:p>
            <a:r>
              <a:rPr lang="en-GB" dirty="0"/>
              <a:t>Cause depression. </a:t>
            </a:r>
          </a:p>
          <a:p>
            <a:r>
              <a:rPr lang="en-GB" dirty="0"/>
              <a:t>Cause family breakdown. </a:t>
            </a:r>
          </a:p>
          <a:p>
            <a:r>
              <a:rPr lang="en-GB" dirty="0"/>
              <a:t>Cause criminality. 	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3074" name="Picture 2" descr="c:\tempie\Content.IE5\WCIU9SQ4\MC9000485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19" y="4935779"/>
            <a:ext cx="1802282" cy="1802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tempie\Content.IE5\29C2REHA\MC910216994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" y="5068019"/>
            <a:ext cx="1264920" cy="1789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32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698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Comic Sans MS</vt:lpstr>
      <vt:lpstr>Office Theme</vt:lpstr>
      <vt:lpstr>Starter Activity:</vt:lpstr>
      <vt:lpstr>The effect of life events on development</vt:lpstr>
      <vt:lpstr>What are life events?</vt:lpstr>
      <vt:lpstr>TASK:</vt:lpstr>
      <vt:lpstr>Are the events identified Predictable or Unpredictable?</vt:lpstr>
      <vt:lpstr>Predictable Or Unpredictable Life Events</vt:lpstr>
      <vt:lpstr>TASK: Individual activity</vt:lpstr>
      <vt:lpstr>To what extent are all life events predictable?</vt:lpstr>
      <vt:lpstr>Effects of life events</vt:lpstr>
      <vt:lpstr>Case study:</vt:lpstr>
      <vt:lpstr>Group activity: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hodson</dc:creator>
  <cp:lastModifiedBy>Tracey Coster</cp:lastModifiedBy>
  <cp:revision>17</cp:revision>
  <cp:lastPrinted>2014-10-28T20:47:54Z</cp:lastPrinted>
  <dcterms:created xsi:type="dcterms:W3CDTF">2013-06-27T18:57:43Z</dcterms:created>
  <dcterms:modified xsi:type="dcterms:W3CDTF">2019-01-28T12:12:50Z</dcterms:modified>
</cp:coreProperties>
</file>