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5" r:id="rId2"/>
    <p:sldId id="256" r:id="rId3"/>
    <p:sldId id="258" r:id="rId4"/>
    <p:sldId id="280" r:id="rId5"/>
    <p:sldId id="259" r:id="rId6"/>
    <p:sldId id="261" r:id="rId7"/>
    <p:sldId id="270" r:id="rId8"/>
    <p:sldId id="292" r:id="rId9"/>
    <p:sldId id="260" r:id="rId10"/>
    <p:sldId id="271" r:id="rId11"/>
    <p:sldId id="284" r:id="rId12"/>
    <p:sldId id="277" r:id="rId13"/>
    <p:sldId id="266" r:id="rId14"/>
    <p:sldId id="279" r:id="rId15"/>
    <p:sldId id="281" r:id="rId16"/>
    <p:sldId id="278" r:id="rId17"/>
    <p:sldId id="268" r:id="rId18"/>
    <p:sldId id="282" r:id="rId19"/>
    <p:sldId id="283" r:id="rId20"/>
    <p:sldId id="269" r:id="rId21"/>
    <p:sldId id="291" r:id="rId22"/>
    <p:sldId id="286" r:id="rId23"/>
    <p:sldId id="287"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97" autoAdjust="0"/>
    <p:restoredTop sz="94660"/>
  </p:normalViewPr>
  <p:slideViewPr>
    <p:cSldViewPr>
      <p:cViewPr varScale="1">
        <p:scale>
          <a:sx n="85" d="100"/>
          <a:sy n="85" d="100"/>
        </p:scale>
        <p:origin x="11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577D43E7-2F73-435F-8268-4DA956BBC7D4}" type="datetimeFigureOut">
              <a:rPr lang="en-GB" smtClean="0"/>
              <a:t>25/03/2019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EAF7F69-1ED2-49AB-B4FF-530BFFDF4006}" type="slidenum">
              <a:rPr lang="en-GB" smtClean="0"/>
              <a:t>‹#›</a:t>
            </a:fld>
            <a:endParaRPr lang="en-GB"/>
          </a:p>
        </p:txBody>
      </p:sp>
    </p:spTree>
    <p:extLst>
      <p:ext uri="{BB962C8B-B14F-4D97-AF65-F5344CB8AC3E}">
        <p14:creationId xmlns:p14="http://schemas.microsoft.com/office/powerpoint/2010/main" val="4291169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77D43E7-2F73-435F-8268-4DA956BBC7D4}" type="datetimeFigureOut">
              <a:rPr lang="en-GB" smtClean="0"/>
              <a:t>25/03/2019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EAF7F69-1ED2-49AB-B4FF-530BFFDF4006}" type="slidenum">
              <a:rPr lang="en-GB" smtClean="0"/>
              <a:t>‹#›</a:t>
            </a:fld>
            <a:endParaRPr lang="en-GB"/>
          </a:p>
        </p:txBody>
      </p:sp>
    </p:spTree>
    <p:extLst>
      <p:ext uri="{BB962C8B-B14F-4D97-AF65-F5344CB8AC3E}">
        <p14:creationId xmlns:p14="http://schemas.microsoft.com/office/powerpoint/2010/main" val="4062965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77D43E7-2F73-435F-8268-4DA956BBC7D4}" type="datetimeFigureOut">
              <a:rPr lang="en-GB" smtClean="0"/>
              <a:t>25/03/2019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EAF7F69-1ED2-49AB-B4FF-530BFFDF4006}" type="slidenum">
              <a:rPr lang="en-GB" smtClean="0"/>
              <a:t>‹#›</a:t>
            </a:fld>
            <a:endParaRPr lang="en-GB"/>
          </a:p>
        </p:txBody>
      </p:sp>
    </p:spTree>
    <p:extLst>
      <p:ext uri="{BB962C8B-B14F-4D97-AF65-F5344CB8AC3E}">
        <p14:creationId xmlns:p14="http://schemas.microsoft.com/office/powerpoint/2010/main" val="3817418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77D43E7-2F73-435F-8268-4DA956BBC7D4}" type="datetimeFigureOut">
              <a:rPr lang="en-GB" smtClean="0"/>
              <a:t>25/03/2019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EAF7F69-1ED2-49AB-B4FF-530BFFDF4006}" type="slidenum">
              <a:rPr lang="en-GB" smtClean="0"/>
              <a:t>‹#›</a:t>
            </a:fld>
            <a:endParaRPr lang="en-GB"/>
          </a:p>
        </p:txBody>
      </p:sp>
    </p:spTree>
    <p:extLst>
      <p:ext uri="{BB962C8B-B14F-4D97-AF65-F5344CB8AC3E}">
        <p14:creationId xmlns:p14="http://schemas.microsoft.com/office/powerpoint/2010/main" val="3442819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7D43E7-2F73-435F-8268-4DA956BBC7D4}" type="datetimeFigureOut">
              <a:rPr lang="en-GB" smtClean="0"/>
              <a:t>25/03/2019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EAF7F69-1ED2-49AB-B4FF-530BFFDF4006}" type="slidenum">
              <a:rPr lang="en-GB" smtClean="0"/>
              <a:t>‹#›</a:t>
            </a:fld>
            <a:endParaRPr lang="en-GB"/>
          </a:p>
        </p:txBody>
      </p:sp>
    </p:spTree>
    <p:extLst>
      <p:ext uri="{BB962C8B-B14F-4D97-AF65-F5344CB8AC3E}">
        <p14:creationId xmlns:p14="http://schemas.microsoft.com/office/powerpoint/2010/main" val="2376038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77D43E7-2F73-435F-8268-4DA956BBC7D4}" type="datetimeFigureOut">
              <a:rPr lang="en-GB" smtClean="0"/>
              <a:t>25/03/2019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EAF7F69-1ED2-49AB-B4FF-530BFFDF4006}" type="slidenum">
              <a:rPr lang="en-GB" smtClean="0"/>
              <a:t>‹#›</a:t>
            </a:fld>
            <a:endParaRPr lang="en-GB"/>
          </a:p>
        </p:txBody>
      </p:sp>
    </p:spTree>
    <p:extLst>
      <p:ext uri="{BB962C8B-B14F-4D97-AF65-F5344CB8AC3E}">
        <p14:creationId xmlns:p14="http://schemas.microsoft.com/office/powerpoint/2010/main" val="342778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77D43E7-2F73-435F-8268-4DA956BBC7D4}" type="datetimeFigureOut">
              <a:rPr lang="en-GB" smtClean="0"/>
              <a:t>25/03/2019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EAF7F69-1ED2-49AB-B4FF-530BFFDF4006}" type="slidenum">
              <a:rPr lang="en-GB" smtClean="0"/>
              <a:t>‹#›</a:t>
            </a:fld>
            <a:endParaRPr lang="en-GB"/>
          </a:p>
        </p:txBody>
      </p:sp>
    </p:spTree>
    <p:extLst>
      <p:ext uri="{BB962C8B-B14F-4D97-AF65-F5344CB8AC3E}">
        <p14:creationId xmlns:p14="http://schemas.microsoft.com/office/powerpoint/2010/main" val="1067642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577D43E7-2F73-435F-8268-4DA956BBC7D4}" type="datetimeFigureOut">
              <a:rPr lang="en-GB" smtClean="0"/>
              <a:t>25/03/2019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EAF7F69-1ED2-49AB-B4FF-530BFFDF4006}" type="slidenum">
              <a:rPr lang="en-GB" smtClean="0"/>
              <a:t>‹#›</a:t>
            </a:fld>
            <a:endParaRPr lang="en-GB"/>
          </a:p>
        </p:txBody>
      </p:sp>
    </p:spTree>
    <p:extLst>
      <p:ext uri="{BB962C8B-B14F-4D97-AF65-F5344CB8AC3E}">
        <p14:creationId xmlns:p14="http://schemas.microsoft.com/office/powerpoint/2010/main" val="87920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7D43E7-2F73-435F-8268-4DA956BBC7D4}" type="datetimeFigureOut">
              <a:rPr lang="en-GB" smtClean="0"/>
              <a:t>25/03/2019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EAF7F69-1ED2-49AB-B4FF-530BFFDF4006}" type="slidenum">
              <a:rPr lang="en-GB" smtClean="0"/>
              <a:t>‹#›</a:t>
            </a:fld>
            <a:endParaRPr lang="en-GB"/>
          </a:p>
        </p:txBody>
      </p:sp>
    </p:spTree>
    <p:extLst>
      <p:ext uri="{BB962C8B-B14F-4D97-AF65-F5344CB8AC3E}">
        <p14:creationId xmlns:p14="http://schemas.microsoft.com/office/powerpoint/2010/main" val="8203901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7D43E7-2F73-435F-8268-4DA956BBC7D4}" type="datetimeFigureOut">
              <a:rPr lang="en-GB" smtClean="0"/>
              <a:t>25/03/2019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EAF7F69-1ED2-49AB-B4FF-530BFFDF4006}" type="slidenum">
              <a:rPr lang="en-GB" smtClean="0"/>
              <a:t>‹#›</a:t>
            </a:fld>
            <a:endParaRPr lang="en-GB"/>
          </a:p>
        </p:txBody>
      </p:sp>
    </p:spTree>
    <p:extLst>
      <p:ext uri="{BB962C8B-B14F-4D97-AF65-F5344CB8AC3E}">
        <p14:creationId xmlns:p14="http://schemas.microsoft.com/office/powerpoint/2010/main" val="4029878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7D43E7-2F73-435F-8268-4DA956BBC7D4}" type="datetimeFigureOut">
              <a:rPr lang="en-GB" smtClean="0"/>
              <a:t>25/03/2019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EAF7F69-1ED2-49AB-B4FF-530BFFDF4006}" type="slidenum">
              <a:rPr lang="en-GB" smtClean="0"/>
              <a:t>‹#›</a:t>
            </a:fld>
            <a:endParaRPr lang="en-GB"/>
          </a:p>
        </p:txBody>
      </p:sp>
    </p:spTree>
    <p:extLst>
      <p:ext uri="{BB962C8B-B14F-4D97-AF65-F5344CB8AC3E}">
        <p14:creationId xmlns:p14="http://schemas.microsoft.com/office/powerpoint/2010/main" val="3145452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7D43E7-2F73-435F-8268-4DA956BBC7D4}" type="datetimeFigureOut">
              <a:rPr lang="en-GB" smtClean="0"/>
              <a:t>25/03/2019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AF7F69-1ED2-49AB-B4FF-530BFFDF4006}" type="slidenum">
              <a:rPr lang="en-GB" smtClean="0"/>
              <a:t>‹#›</a:t>
            </a:fld>
            <a:endParaRPr lang="en-GB"/>
          </a:p>
        </p:txBody>
      </p:sp>
    </p:spTree>
    <p:extLst>
      <p:ext uri="{BB962C8B-B14F-4D97-AF65-F5344CB8AC3E}">
        <p14:creationId xmlns:p14="http://schemas.microsoft.com/office/powerpoint/2010/main" val="7825462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hyperlink" Target="http://www.bbc.co.uk/learningzone/clips/ageing-adapting-to-retirement/6596.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www.boundless.com/sociology/understanding-aging/the-functionalist-perspective--3/disengagement-theory/" TargetMode="External"/><Relationship Id="rId2" Type="http://schemas.openxmlformats.org/officeDocument/2006/relationships/hyperlink" Target="https://www.boundless.com/sociology/understanding-aging/the-functionalist-perspective--3/activity-theory/" TargetMode="External"/><Relationship Id="rId1" Type="http://schemas.openxmlformats.org/officeDocument/2006/relationships/slideLayout" Target="../slideLayouts/slideLayout2.xml"/><Relationship Id="rId6" Type="http://schemas.openxmlformats.org/officeDocument/2006/relationships/hyperlink" Target="http://allnurses-breakroom.com/geriatrics-aging-elderly/theories-aging-part-412760.html" TargetMode="External"/><Relationship Id="rId5" Type="http://schemas.openxmlformats.org/officeDocument/2006/relationships/hyperlink" Target="http://www.cliffsnotes.com/sciences/psychology/development-psychology/psychosocial-development-age-65/theories-of-aging" TargetMode="External"/><Relationship Id="rId4" Type="http://schemas.openxmlformats.org/officeDocument/2006/relationships/hyperlink" Target="https://www.boundless.com/sociology/understanding-aging/the-functionalist-perspective--3/continuity-theory/"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ncbi.nlm.nih.gov/pmc/articles/PMC2995895/"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404664"/>
            <a:ext cx="8229600" cy="1143000"/>
          </a:xfrm>
        </p:spPr>
        <p:txBody>
          <a:bodyPr/>
          <a:lstStyle/>
          <a:p>
            <a:r>
              <a:rPr lang="en-GB" dirty="0">
                <a:latin typeface="Calibri" panose="020F0502020204030204" pitchFamily="34" charset="0"/>
                <a:cs typeface="Calibri" panose="020F0502020204030204" pitchFamily="34" charset="0"/>
              </a:rPr>
              <a:t>Learning outcomes</a:t>
            </a:r>
          </a:p>
        </p:txBody>
      </p:sp>
      <p:sp>
        <p:nvSpPr>
          <p:cNvPr id="3" name="Content Placeholder 2"/>
          <p:cNvSpPr>
            <a:spLocks noGrp="1"/>
          </p:cNvSpPr>
          <p:nvPr>
            <p:ph idx="1"/>
          </p:nvPr>
        </p:nvSpPr>
        <p:spPr/>
        <p:txBody>
          <a:bodyPr/>
          <a:lstStyle/>
          <a:p>
            <a:pPr marL="0" indent="0">
              <a:buNone/>
            </a:pPr>
            <a:r>
              <a:rPr lang="en-GB" b="1" dirty="0">
                <a:latin typeface="+mj-lt"/>
              </a:rPr>
              <a:t>P4 – Explain the two theories of ageing</a:t>
            </a:r>
          </a:p>
          <a:p>
            <a:pPr marL="0" indent="0">
              <a:buNone/>
            </a:pPr>
            <a:r>
              <a:rPr lang="en-GB" b="1" dirty="0">
                <a:latin typeface="+mj-lt"/>
              </a:rPr>
              <a:t>M2 – Discuss two major theories of ageing in relation to the development of an individual</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88224" y="3717032"/>
            <a:ext cx="1736725" cy="1828800"/>
          </a:xfrm>
          <a:prstGeom prst="rect">
            <a:avLst/>
          </a:prstGeom>
        </p:spPr>
      </p:pic>
    </p:spTree>
    <p:extLst>
      <p:ext uri="{BB962C8B-B14F-4D97-AF65-F5344CB8AC3E}">
        <p14:creationId xmlns:p14="http://schemas.microsoft.com/office/powerpoint/2010/main" val="23527363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alibri" panose="020F0502020204030204" pitchFamily="34" charset="0"/>
                <a:cs typeface="Calibri" panose="020F0502020204030204" pitchFamily="34" charset="0"/>
              </a:rPr>
              <a:t>Two Major Theories</a:t>
            </a:r>
          </a:p>
        </p:txBody>
      </p:sp>
      <p:sp>
        <p:nvSpPr>
          <p:cNvPr id="3" name="Content Placeholder 2"/>
          <p:cNvSpPr>
            <a:spLocks noGrp="1"/>
          </p:cNvSpPr>
          <p:nvPr>
            <p:ph sz="half" idx="1"/>
          </p:nvPr>
        </p:nvSpPr>
        <p:spPr>
          <a:xfrm>
            <a:off x="457200" y="1600201"/>
            <a:ext cx="4402832" cy="2404863"/>
          </a:xfrm>
        </p:spPr>
        <p:txBody>
          <a:bodyPr>
            <a:normAutofit lnSpcReduction="10000"/>
          </a:bodyPr>
          <a:lstStyle/>
          <a:p>
            <a:r>
              <a:rPr lang="en-GB" b="1" dirty="0">
                <a:solidFill>
                  <a:srgbClr val="00B050"/>
                </a:solidFill>
                <a:latin typeface="Calibri" panose="020F0502020204030204" pitchFamily="34" charset="0"/>
                <a:cs typeface="Calibri" panose="020F0502020204030204" pitchFamily="34" charset="0"/>
              </a:rPr>
              <a:t>Disengagement theory</a:t>
            </a:r>
            <a:r>
              <a:rPr lang="en-GB" dirty="0">
                <a:solidFill>
                  <a:srgbClr val="00B050"/>
                </a:solidFill>
                <a:latin typeface="Calibri" panose="020F0502020204030204" pitchFamily="34" charset="0"/>
                <a:cs typeface="Calibri" panose="020F0502020204030204" pitchFamily="34" charset="0"/>
              </a:rPr>
              <a:t> </a:t>
            </a:r>
          </a:p>
          <a:p>
            <a:pPr marL="0" indent="0">
              <a:buNone/>
            </a:pPr>
            <a:r>
              <a:rPr lang="en-GB" sz="2400" dirty="0">
                <a:latin typeface="Calibri" panose="020F0502020204030204" pitchFamily="34" charset="0"/>
                <a:cs typeface="Calibri" panose="020F0502020204030204" pitchFamily="34" charset="0"/>
              </a:rPr>
              <a:t>Views ageing as a process of mutual withdrawal.</a:t>
            </a:r>
          </a:p>
          <a:p>
            <a:pPr marL="0" indent="0">
              <a:buNone/>
            </a:pPr>
            <a:r>
              <a:rPr lang="en-GB" sz="2400" dirty="0">
                <a:latin typeface="Calibri" panose="020F0502020204030204" pitchFamily="34" charset="0"/>
                <a:cs typeface="Calibri" panose="020F0502020204030204" pitchFamily="34" charset="0"/>
              </a:rPr>
              <a:t>Older adults  voluntarily slow down by retiring, as expected by society. </a:t>
            </a:r>
          </a:p>
        </p:txBody>
      </p:sp>
      <p:sp>
        <p:nvSpPr>
          <p:cNvPr id="4" name="Content Placeholder 3"/>
          <p:cNvSpPr>
            <a:spLocks noGrp="1"/>
          </p:cNvSpPr>
          <p:nvPr>
            <p:ph sz="half" idx="2"/>
          </p:nvPr>
        </p:nvSpPr>
        <p:spPr>
          <a:xfrm>
            <a:off x="4860032" y="1600201"/>
            <a:ext cx="3826768" cy="2404863"/>
          </a:xfrm>
        </p:spPr>
        <p:txBody>
          <a:bodyPr>
            <a:normAutofit lnSpcReduction="10000"/>
          </a:bodyPr>
          <a:lstStyle/>
          <a:p>
            <a:r>
              <a:rPr lang="en-GB" b="1" dirty="0">
                <a:solidFill>
                  <a:srgbClr val="FF0000"/>
                </a:solidFill>
                <a:latin typeface="Calibri" panose="020F0502020204030204" pitchFamily="34" charset="0"/>
                <a:cs typeface="Calibri" panose="020F0502020204030204" pitchFamily="34" charset="0"/>
              </a:rPr>
              <a:t>Activity theory</a:t>
            </a:r>
          </a:p>
          <a:p>
            <a:pPr marL="0" indent="0">
              <a:buNone/>
            </a:pPr>
            <a:r>
              <a:rPr lang="en-GB" sz="2400" dirty="0">
                <a:latin typeface="Calibri" panose="020F0502020204030204" pitchFamily="34" charset="0"/>
                <a:cs typeface="Calibri" panose="020F0502020204030204" pitchFamily="34" charset="0"/>
              </a:rPr>
              <a:t>Sees a positive correlation between keeping active and aging well. </a:t>
            </a:r>
          </a:p>
          <a:p>
            <a:pPr marL="0" indent="0">
              <a:buNone/>
            </a:pPr>
            <a:endParaRPr lang="en-GB" dirty="0"/>
          </a:p>
        </p:txBody>
      </p:sp>
      <p:sp>
        <p:nvSpPr>
          <p:cNvPr id="8" name="TextBox 7"/>
          <p:cNvSpPr txBox="1"/>
          <p:nvPr/>
        </p:nvSpPr>
        <p:spPr>
          <a:xfrm>
            <a:off x="457200" y="4005064"/>
            <a:ext cx="8435280" cy="1569660"/>
          </a:xfrm>
          <a:prstGeom prst="rect">
            <a:avLst/>
          </a:prstGeom>
          <a:noFill/>
        </p:spPr>
        <p:txBody>
          <a:bodyPr wrap="square" rtlCol="0">
            <a:spAutoFit/>
          </a:bodyPr>
          <a:lstStyle/>
          <a:p>
            <a:r>
              <a:rPr lang="en-GB" sz="2400" i="1" dirty="0">
                <a:solidFill>
                  <a:schemeClr val="tx2"/>
                </a:solidFill>
                <a:latin typeface="Calibri" panose="020F0502020204030204" pitchFamily="34" charset="0"/>
                <a:cs typeface="Calibri" panose="020F0502020204030204" pitchFamily="34" charset="0"/>
              </a:rPr>
              <a:t>In other words, growing old means different things for different people. Individuals who led active lives as young and middle adults will probably remain active as older adults, while those who were less active may become more disengaged as they age. </a:t>
            </a:r>
          </a:p>
        </p:txBody>
      </p:sp>
    </p:spTree>
    <p:extLst>
      <p:ext uri="{BB962C8B-B14F-4D97-AF65-F5344CB8AC3E}">
        <p14:creationId xmlns:p14="http://schemas.microsoft.com/office/powerpoint/2010/main" val="1824281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l"/>
            <a:r>
              <a:rPr lang="en-GB" dirty="0">
                <a:latin typeface="Calibri" panose="020F0502020204030204" pitchFamily="34" charset="0"/>
                <a:cs typeface="Calibri" panose="020F0502020204030204" pitchFamily="34" charset="0"/>
              </a:rPr>
              <a:t>Activity:                       </a:t>
            </a:r>
          </a:p>
        </p:txBody>
      </p:sp>
      <p:sp>
        <p:nvSpPr>
          <p:cNvPr id="8" name="Content Placeholder 7"/>
          <p:cNvSpPr>
            <a:spLocks noGrp="1"/>
          </p:cNvSpPr>
          <p:nvPr>
            <p:ph idx="1"/>
          </p:nvPr>
        </p:nvSpPr>
        <p:spPr/>
        <p:txBody>
          <a:bodyPr/>
          <a:lstStyle/>
          <a:p>
            <a:r>
              <a:rPr lang="en-GB" dirty="0">
                <a:latin typeface="+mj-lt"/>
              </a:rPr>
              <a:t>Watch the clip- Can you see examples of disengagement and activity theory?</a:t>
            </a:r>
          </a:p>
          <a:p>
            <a:endParaRPr lang="en-GB" dirty="0">
              <a:latin typeface="+mj-lt"/>
            </a:endParaRPr>
          </a:p>
          <a:p>
            <a:r>
              <a:rPr lang="en-GB" dirty="0">
                <a:latin typeface="+mj-lt"/>
                <a:hlinkClick r:id="rId2"/>
              </a:rPr>
              <a:t>http://www.bbc.co.uk/learningzone/clips/ageing-adapting-to-retirement/6596.html</a:t>
            </a:r>
            <a:endParaRPr lang="en-GB" i="1" dirty="0">
              <a:solidFill>
                <a:schemeClr val="tx2"/>
              </a:solidFill>
              <a:latin typeface="+mj-lt"/>
            </a:endParaRPr>
          </a:p>
          <a:p>
            <a:pPr marL="0" indent="0">
              <a:buNone/>
            </a:pPr>
            <a:endParaRPr lang="en-GB" dirty="0">
              <a:latin typeface="Comic Sans MS" panose="030F0702030302020204" pitchFamily="66" charset="0"/>
            </a:endParaRPr>
          </a:p>
        </p:txBody>
      </p:sp>
      <p:pic>
        <p:nvPicPr>
          <p:cNvPr id="9" name="Content Placeholder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16216" y="127794"/>
            <a:ext cx="1828800" cy="1381125"/>
          </a:xfrm>
          <a:prstGeom prst="rect">
            <a:avLst/>
          </a:prstGeom>
        </p:spPr>
      </p:pic>
    </p:spTree>
    <p:extLst>
      <p:ext uri="{BB962C8B-B14F-4D97-AF65-F5344CB8AC3E}">
        <p14:creationId xmlns:p14="http://schemas.microsoft.com/office/powerpoint/2010/main" val="36414581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alibri" panose="020F0502020204030204" pitchFamily="34" charset="0"/>
                <a:cs typeface="Calibri" panose="020F0502020204030204" pitchFamily="34" charset="0"/>
              </a:rPr>
              <a:t>Disengagement Theory</a:t>
            </a:r>
          </a:p>
        </p:txBody>
      </p:sp>
      <p:sp>
        <p:nvSpPr>
          <p:cNvPr id="3" name="Content Placeholder 2"/>
          <p:cNvSpPr>
            <a:spLocks noGrp="1"/>
          </p:cNvSpPr>
          <p:nvPr>
            <p:ph idx="1"/>
          </p:nvPr>
        </p:nvSpPr>
        <p:spPr/>
        <p:txBody>
          <a:bodyPr>
            <a:noAutofit/>
          </a:bodyPr>
          <a:lstStyle/>
          <a:p>
            <a:r>
              <a:rPr lang="en-GB" sz="2000" dirty="0">
                <a:latin typeface="Calibri" panose="020F0502020204030204" pitchFamily="34" charset="0"/>
                <a:cs typeface="Calibri" panose="020F0502020204030204" pitchFamily="34" charset="0"/>
              </a:rPr>
              <a:t>One of the earliest theories of aging – Cumming &amp; Henry (1961) </a:t>
            </a:r>
          </a:p>
          <a:p>
            <a:r>
              <a:rPr lang="en-GB" sz="2000" dirty="0">
                <a:latin typeface="Calibri" panose="020F0502020204030204" pitchFamily="34" charset="0"/>
                <a:cs typeface="Calibri" panose="020F0502020204030204" pitchFamily="34" charset="0"/>
              </a:rPr>
              <a:t>Views ageing as a process of gradual withdrawal between society and the older adult. </a:t>
            </a:r>
          </a:p>
          <a:p>
            <a:r>
              <a:rPr lang="en-GB" sz="2000" dirty="0">
                <a:latin typeface="Calibri" panose="020F0502020204030204" pitchFamily="34" charset="0"/>
                <a:cs typeface="Calibri" panose="020F0502020204030204" pitchFamily="34" charset="0"/>
              </a:rPr>
              <a:t>According to this theory, disengagement benefits both the older population and the social system.</a:t>
            </a:r>
          </a:p>
          <a:p>
            <a:r>
              <a:rPr lang="en-GB" sz="2000" dirty="0">
                <a:latin typeface="Calibri" panose="020F0502020204030204" pitchFamily="34" charset="0"/>
                <a:cs typeface="Calibri" panose="020F0502020204030204" pitchFamily="34" charset="0"/>
              </a:rPr>
              <a:t>Gradual withdrawal from society and relationships preserves social equilibrium and promotes self-reflection for elders who are freed from societal roles. </a:t>
            </a:r>
          </a:p>
          <a:p>
            <a:r>
              <a:rPr lang="en-GB" sz="2000" dirty="0">
                <a:latin typeface="Calibri" panose="020F0502020204030204" pitchFamily="34" charset="0"/>
                <a:cs typeface="Calibri" panose="020F0502020204030204" pitchFamily="34" charset="0"/>
              </a:rPr>
              <a:t>Enables an orderly means for the transfer of knowledge, capital, and power from the older generation to the young. It makes it possible for society to continue functioning after valuable older members </a:t>
            </a:r>
            <a:r>
              <a:rPr lang="en-GB" sz="1800" dirty="0">
                <a:latin typeface="Calibri" panose="020F0502020204030204" pitchFamily="34" charset="0"/>
                <a:cs typeface="Calibri" panose="020F0502020204030204" pitchFamily="34" charset="0"/>
              </a:rPr>
              <a:t>die.</a:t>
            </a:r>
            <a:br>
              <a:rPr lang="en-GB" sz="1800" dirty="0">
                <a:latin typeface="Calibri" panose="020F0502020204030204" pitchFamily="34" charset="0"/>
                <a:cs typeface="Calibri" panose="020F0502020204030204" pitchFamily="34" charset="0"/>
              </a:rPr>
            </a:br>
            <a:br>
              <a:rPr lang="en-GB" sz="1800" dirty="0">
                <a:latin typeface="Calibri" panose="020F0502020204030204" pitchFamily="34" charset="0"/>
                <a:cs typeface="Calibri" panose="020F0502020204030204" pitchFamily="34" charset="0"/>
              </a:rPr>
            </a:br>
            <a:endParaRPr lang="en-GB" sz="1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118959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alibri" panose="020F0502020204030204" pitchFamily="34" charset="0"/>
                <a:cs typeface="Calibri" panose="020F0502020204030204" pitchFamily="34" charset="0"/>
              </a:rPr>
              <a:t>Activity Theory</a:t>
            </a:r>
          </a:p>
        </p:txBody>
      </p:sp>
      <p:sp>
        <p:nvSpPr>
          <p:cNvPr id="3" name="Content Placeholder 2"/>
          <p:cNvSpPr>
            <a:spLocks noGrp="1"/>
          </p:cNvSpPr>
          <p:nvPr>
            <p:ph idx="1"/>
          </p:nvPr>
        </p:nvSpPr>
        <p:spPr/>
        <p:txBody>
          <a:bodyPr>
            <a:noAutofit/>
          </a:bodyPr>
          <a:lstStyle/>
          <a:p>
            <a:r>
              <a:rPr lang="en-GB" sz="2400" dirty="0">
                <a:latin typeface="Calibri" panose="020F0502020204030204" pitchFamily="34" charset="0"/>
                <a:cs typeface="Calibri" panose="020F0502020204030204" pitchFamily="34" charset="0"/>
              </a:rPr>
              <a:t>Developed by Robert </a:t>
            </a:r>
            <a:r>
              <a:rPr lang="en-GB" sz="2400" dirty="0" err="1">
                <a:latin typeface="Calibri" panose="020F0502020204030204" pitchFamily="34" charset="0"/>
                <a:cs typeface="Calibri" panose="020F0502020204030204" pitchFamily="34" charset="0"/>
              </a:rPr>
              <a:t>Havinghurst</a:t>
            </a:r>
            <a:r>
              <a:rPr lang="en-GB" sz="2400" dirty="0">
                <a:latin typeface="Calibri" panose="020F0502020204030204" pitchFamily="34" charset="0"/>
                <a:cs typeface="Calibri" panose="020F0502020204030204" pitchFamily="34" charset="0"/>
              </a:rPr>
              <a:t> in 1961, as a response to disengagement theory. </a:t>
            </a:r>
          </a:p>
          <a:p>
            <a:r>
              <a:rPr lang="en-GB" sz="2400" dirty="0">
                <a:latin typeface="Calibri" panose="020F0502020204030204" pitchFamily="34" charset="0"/>
                <a:cs typeface="Calibri" panose="020F0502020204030204" pitchFamily="34" charset="0"/>
              </a:rPr>
              <a:t>The theory suggests that older adults are happiest when they stay active and maintain social interactions. </a:t>
            </a:r>
          </a:p>
          <a:p>
            <a:r>
              <a:rPr lang="en-GB" sz="2400" dirty="0">
                <a:latin typeface="Calibri" panose="020F0502020204030204" pitchFamily="34" charset="0"/>
                <a:cs typeface="Calibri" panose="020F0502020204030204" pitchFamily="34" charset="0"/>
              </a:rPr>
              <a:t>Activity engages older adults (both physically and mentally) and allows them to socialize with others. This increases feelings of self-worth and pleasure, which are important for happiness and longevity. </a:t>
            </a:r>
          </a:p>
          <a:p>
            <a:r>
              <a:rPr lang="en-GB" sz="2400" dirty="0">
                <a:latin typeface="Calibri" panose="020F0502020204030204" pitchFamily="34" charset="0"/>
                <a:cs typeface="Calibri" panose="020F0502020204030204" pitchFamily="34" charset="0"/>
              </a:rPr>
              <a:t>These activities, help to replace lost life roles after retirement and resist the social pressures that limit an older person's world. </a:t>
            </a:r>
          </a:p>
        </p:txBody>
      </p:sp>
    </p:spTree>
    <p:extLst>
      <p:ext uri="{BB962C8B-B14F-4D97-AF65-F5344CB8AC3E}">
        <p14:creationId xmlns:p14="http://schemas.microsoft.com/office/powerpoint/2010/main" val="383519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r>
              <a:rPr lang="en-GB" dirty="0">
                <a:latin typeface="Calibri" panose="020F0502020204030204" pitchFamily="34" charset="0"/>
                <a:cs typeface="Calibri" panose="020F0502020204030204" pitchFamily="34" charset="0"/>
              </a:rPr>
              <a:t>The theory assumes a positive relationship between activity and life satisfaction. </a:t>
            </a:r>
          </a:p>
          <a:p>
            <a:r>
              <a:rPr lang="en-GB" dirty="0">
                <a:latin typeface="Calibri" panose="020F0502020204030204" pitchFamily="34" charset="0"/>
                <a:cs typeface="Calibri" panose="020F0502020204030204" pitchFamily="34" charset="0"/>
              </a:rPr>
              <a:t>This theory proposes that an older person should continue a middle-aged lifestyle, denying the limitations of old age as long as possible. Likewise, society should avoid the injustice of ageism by applying the same norms to old age as it does to middle age. Society should not demand declining involvement of its aging members.</a:t>
            </a:r>
            <a:br>
              <a:rPr lang="en-GB" dirty="0">
                <a:latin typeface="Calibri" panose="020F0502020204030204" pitchFamily="34" charset="0"/>
                <a:cs typeface="Calibri" panose="020F0502020204030204" pitchFamily="34" charset="0"/>
              </a:rPr>
            </a:br>
            <a:br>
              <a:rPr lang="en-GB" dirty="0"/>
            </a:br>
            <a:endParaRPr lang="en-GB" dirty="0">
              <a:latin typeface="Comic Sans MS" panose="030F0702030302020204" pitchFamily="66" charset="0"/>
            </a:endParaRPr>
          </a:p>
        </p:txBody>
      </p:sp>
    </p:spTree>
    <p:extLst>
      <p:ext uri="{BB962C8B-B14F-4D97-AF65-F5344CB8AC3E}">
        <p14:creationId xmlns:p14="http://schemas.microsoft.com/office/powerpoint/2010/main" val="2187829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alibri" panose="020F0502020204030204" pitchFamily="34" charset="0"/>
                <a:cs typeface="Calibri" panose="020F0502020204030204" pitchFamily="34" charset="0"/>
              </a:rPr>
              <a:t>Weaknesses of activity theory</a:t>
            </a:r>
          </a:p>
        </p:txBody>
      </p:sp>
      <p:sp>
        <p:nvSpPr>
          <p:cNvPr id="3" name="Content Placeholder 2"/>
          <p:cNvSpPr>
            <a:spLocks noGrp="1"/>
          </p:cNvSpPr>
          <p:nvPr>
            <p:ph idx="1"/>
          </p:nvPr>
        </p:nvSpPr>
        <p:spPr/>
        <p:txBody>
          <a:bodyPr>
            <a:normAutofit fontScale="70000" lnSpcReduction="20000"/>
          </a:bodyPr>
          <a:lstStyle/>
          <a:p>
            <a:r>
              <a:rPr lang="en-GB" dirty="0">
                <a:latin typeface="Calibri" panose="020F0502020204030204" pitchFamily="34" charset="0"/>
                <a:cs typeface="Calibri" panose="020F0502020204030204" pitchFamily="34" charset="0"/>
              </a:rPr>
              <a:t>Critics of activity theory argue that it overlooks inequalities in health and socioeconomic status that could prevent some older adults from maintaining an active lifestyle.  </a:t>
            </a:r>
          </a:p>
          <a:p>
            <a:r>
              <a:rPr lang="en-GB" dirty="0">
                <a:latin typeface="Calibri" panose="020F0502020204030204" pitchFamily="34" charset="0"/>
                <a:cs typeface="Calibri" panose="020F0502020204030204" pitchFamily="34" charset="0"/>
              </a:rPr>
              <a:t>Some older people cannot maintain a middle-aged lifestyle, due to functional limitations, lack of income, or lack of a desire to do so. </a:t>
            </a:r>
          </a:p>
          <a:p>
            <a:r>
              <a:rPr lang="en-GB" dirty="0">
                <a:latin typeface="Calibri" panose="020F0502020204030204" pitchFamily="34" charset="0"/>
                <a:cs typeface="Calibri" panose="020F0502020204030204" pitchFamily="34" charset="0"/>
              </a:rPr>
              <a:t>Therefore many older adults lack the resources to maintain active roles in society.</a:t>
            </a:r>
          </a:p>
          <a:p>
            <a:r>
              <a:rPr lang="en-GB" dirty="0">
                <a:latin typeface="Calibri" panose="020F0502020204030204" pitchFamily="34" charset="0"/>
                <a:cs typeface="Calibri" panose="020F0502020204030204" pitchFamily="34" charset="0"/>
              </a:rPr>
              <a:t> On the flip side, some elders may insist on continuing activities in late life that pose a danger to themselves and others, such as driving at night with low visual acuity or doing maintenance work to the house while climbing with severely arthritic knees. In doing so, they are denying their limitations and engaging in unsafe behaviours.</a:t>
            </a:r>
          </a:p>
          <a:p>
            <a:r>
              <a:rPr lang="en-GB" dirty="0">
                <a:latin typeface="Calibri" panose="020F0502020204030204" pitchFamily="34" charset="0"/>
                <a:cs typeface="Calibri" panose="020F0502020204030204" pitchFamily="34" charset="0"/>
              </a:rPr>
              <a:t>However, it is suggested that the activity model is more accurate than the disengagement model.</a:t>
            </a:r>
          </a:p>
          <a:p>
            <a:endParaRPr lang="en-GB" dirty="0"/>
          </a:p>
        </p:txBody>
      </p:sp>
    </p:spTree>
    <p:extLst>
      <p:ext uri="{BB962C8B-B14F-4D97-AF65-F5344CB8AC3E}">
        <p14:creationId xmlns:p14="http://schemas.microsoft.com/office/powerpoint/2010/main" val="25108468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0" indent="0">
              <a:buNone/>
            </a:pPr>
            <a:r>
              <a:rPr lang="en-GB" dirty="0">
                <a:latin typeface="Calibri" panose="020F0502020204030204" pitchFamily="34" charset="0"/>
                <a:cs typeface="Calibri" panose="020F0502020204030204" pitchFamily="34" charset="0"/>
              </a:rPr>
              <a:t>Bromley (1966) argued that older people needed to disengage but they did need to stay mentally and socially active to prevent this disengagement process from going too far.</a:t>
            </a:r>
          </a:p>
        </p:txBody>
      </p:sp>
    </p:spTree>
    <p:extLst>
      <p:ext uri="{BB962C8B-B14F-4D97-AF65-F5344CB8AC3E}">
        <p14:creationId xmlns:p14="http://schemas.microsoft.com/office/powerpoint/2010/main" val="13589061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latin typeface="Calibri" panose="020F0502020204030204" pitchFamily="34" charset="0"/>
                <a:cs typeface="Calibri" panose="020F0502020204030204" pitchFamily="34" charset="0"/>
              </a:rPr>
              <a:t>Continuity Theory - </a:t>
            </a:r>
            <a:r>
              <a:rPr lang="en-GB" dirty="0" err="1">
                <a:latin typeface="Calibri" panose="020F0502020204030204" pitchFamily="34" charset="0"/>
                <a:cs typeface="Calibri" panose="020F0502020204030204" pitchFamily="34" charset="0"/>
              </a:rPr>
              <a:t>Atchley</a:t>
            </a:r>
            <a:r>
              <a:rPr lang="en-GB" dirty="0">
                <a:latin typeface="Calibri" panose="020F0502020204030204" pitchFamily="34" charset="0"/>
                <a:cs typeface="Calibri" panose="020F0502020204030204" pitchFamily="34" charset="0"/>
              </a:rPr>
              <a:t> 1989 </a:t>
            </a:r>
          </a:p>
        </p:txBody>
      </p:sp>
      <p:sp>
        <p:nvSpPr>
          <p:cNvPr id="3" name="Content Placeholder 2"/>
          <p:cNvSpPr>
            <a:spLocks noGrp="1"/>
          </p:cNvSpPr>
          <p:nvPr>
            <p:ph idx="1"/>
          </p:nvPr>
        </p:nvSpPr>
        <p:spPr>
          <a:xfrm>
            <a:off x="457200" y="1600200"/>
            <a:ext cx="8229600" cy="4853136"/>
          </a:xfrm>
        </p:spPr>
        <p:txBody>
          <a:bodyPr>
            <a:normAutofit fontScale="25000" lnSpcReduction="20000"/>
          </a:bodyPr>
          <a:lstStyle/>
          <a:p>
            <a:r>
              <a:rPr lang="en-GB" sz="9600" dirty="0">
                <a:latin typeface="Calibri" panose="020F0502020204030204" pitchFamily="34" charset="0"/>
                <a:cs typeface="Calibri" panose="020F0502020204030204" pitchFamily="34" charset="0"/>
              </a:rPr>
              <a:t>Builds upon and modifies the Activity Theory. </a:t>
            </a:r>
          </a:p>
          <a:p>
            <a:r>
              <a:rPr lang="en-GB" sz="9600" dirty="0">
                <a:latin typeface="Calibri" panose="020F0502020204030204" pitchFamily="34" charset="0"/>
                <a:cs typeface="Calibri" panose="020F0502020204030204" pitchFamily="34" charset="0"/>
              </a:rPr>
              <a:t>Later life is simply a continuation of the earlier part of life, a component of the entire life cycle.</a:t>
            </a:r>
          </a:p>
          <a:p>
            <a:r>
              <a:rPr lang="en-GB" sz="9600" dirty="0">
                <a:latin typeface="Calibri" panose="020F0502020204030204" pitchFamily="34" charset="0"/>
                <a:cs typeface="Calibri" panose="020F0502020204030204" pitchFamily="34" charset="0"/>
              </a:rPr>
              <a:t>This theory suggests people have different needs when it comes to activity and will usually maintain the same activities, behaviours, personality traits, and relationships as they did in their earlier years of life.</a:t>
            </a:r>
          </a:p>
          <a:p>
            <a:r>
              <a:rPr lang="en-GB" sz="9600" dirty="0">
                <a:latin typeface="Calibri" panose="020F0502020204030204" pitchFamily="34" charset="0"/>
                <a:cs typeface="Calibri" panose="020F0502020204030204" pitchFamily="34" charset="0"/>
              </a:rPr>
              <a:t>Personality traits often become more entrenched with age.</a:t>
            </a:r>
          </a:p>
          <a:p>
            <a:r>
              <a:rPr lang="en-GB" sz="9600" dirty="0">
                <a:latin typeface="Calibri" panose="020F0502020204030204" pitchFamily="34" charset="0"/>
                <a:cs typeface="Calibri" panose="020F0502020204030204" pitchFamily="34" charset="0"/>
              </a:rPr>
              <a:t>Patterns developed over a lifetime determine our behaviours, traditions, and beliefs in old age. Past coping strategies recur as older adults adjust to the challenges of aging and facing death. Successful methods used throughout life for adjusting to situational and maturational stressors are repeated. </a:t>
            </a:r>
          </a:p>
          <a:p>
            <a:pPr marL="0" indent="0">
              <a:buNone/>
            </a:pPr>
            <a:endParaRPr lang="en-GB" sz="4500" dirty="0">
              <a:latin typeface="Comic Sans MS" panose="030F0702030302020204" pitchFamily="66" charset="0"/>
            </a:endParaRPr>
          </a:p>
          <a:p>
            <a:endParaRPr lang="en-GB" dirty="0">
              <a:latin typeface="Comic Sans MS" panose="030F0702030302020204" pitchFamily="66" charset="0"/>
            </a:endParaRPr>
          </a:p>
        </p:txBody>
      </p:sp>
    </p:spTree>
    <p:extLst>
      <p:ext uri="{BB962C8B-B14F-4D97-AF65-F5344CB8AC3E}">
        <p14:creationId xmlns:p14="http://schemas.microsoft.com/office/powerpoint/2010/main" val="1775970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endParaRPr lang="en-GB"/>
          </a:p>
        </p:txBody>
      </p:sp>
      <p:sp>
        <p:nvSpPr>
          <p:cNvPr id="3" name="Content Placeholder 2"/>
          <p:cNvSpPr>
            <a:spLocks noGrp="1"/>
          </p:cNvSpPr>
          <p:nvPr>
            <p:ph idx="1"/>
          </p:nvPr>
        </p:nvSpPr>
        <p:spPr>
          <a:xfrm>
            <a:off x="457200" y="1052736"/>
            <a:ext cx="8229600" cy="5073427"/>
          </a:xfrm>
        </p:spPr>
        <p:txBody>
          <a:bodyPr>
            <a:normAutofit fontScale="62500" lnSpcReduction="20000"/>
          </a:bodyPr>
          <a:lstStyle/>
          <a:p>
            <a:r>
              <a:rPr lang="en-GB" sz="3600" dirty="0">
                <a:latin typeface="Calibri" panose="020F0502020204030204" pitchFamily="34" charset="0"/>
                <a:cs typeface="Calibri" panose="020F0502020204030204" pitchFamily="34" charset="0"/>
              </a:rPr>
              <a:t>It encourages young people to consider that their current behaviours are laying the foundation for their own future old age. What one becomes in late life is a product of a lifetime of personal choices.</a:t>
            </a:r>
          </a:p>
          <a:p>
            <a:pPr marL="0" indent="0">
              <a:buNone/>
            </a:pPr>
            <a:endParaRPr lang="en-GB" sz="3600" dirty="0">
              <a:latin typeface="Calibri" panose="020F0502020204030204" pitchFamily="34" charset="0"/>
              <a:cs typeface="Calibri" panose="020F0502020204030204" pitchFamily="34" charset="0"/>
            </a:endParaRPr>
          </a:p>
          <a:p>
            <a:r>
              <a:rPr lang="en-GB" sz="3600" dirty="0">
                <a:latin typeface="Calibri" panose="020F0502020204030204" pitchFamily="34" charset="0"/>
                <a:cs typeface="Calibri" panose="020F0502020204030204" pitchFamily="34" charset="0"/>
              </a:rPr>
              <a:t>The theory considers the </a:t>
            </a:r>
            <a:r>
              <a:rPr lang="en-GB" sz="3600" dirty="0">
                <a:solidFill>
                  <a:srgbClr val="FF0000"/>
                </a:solidFill>
                <a:latin typeface="Calibri" panose="020F0502020204030204" pitchFamily="34" charset="0"/>
                <a:cs typeface="Calibri" panose="020F0502020204030204" pitchFamily="34" charset="0"/>
              </a:rPr>
              <a:t>internal structures </a:t>
            </a:r>
            <a:r>
              <a:rPr lang="en-GB" sz="3600" dirty="0">
                <a:latin typeface="Calibri" panose="020F0502020204030204" pitchFamily="34" charset="0"/>
                <a:cs typeface="Calibri" panose="020F0502020204030204" pitchFamily="34" charset="0"/>
              </a:rPr>
              <a:t>and </a:t>
            </a:r>
            <a:r>
              <a:rPr lang="en-GB" sz="3600" dirty="0">
                <a:solidFill>
                  <a:schemeClr val="tx2"/>
                </a:solidFill>
                <a:latin typeface="Calibri" panose="020F0502020204030204" pitchFamily="34" charset="0"/>
                <a:cs typeface="Calibri" panose="020F0502020204030204" pitchFamily="34" charset="0"/>
              </a:rPr>
              <a:t>external structures</a:t>
            </a:r>
            <a:r>
              <a:rPr lang="en-GB" sz="3600" dirty="0">
                <a:solidFill>
                  <a:srgbClr val="FF0000"/>
                </a:solidFill>
                <a:latin typeface="Calibri" panose="020F0502020204030204" pitchFamily="34" charset="0"/>
                <a:cs typeface="Calibri" panose="020F0502020204030204" pitchFamily="34" charset="0"/>
              </a:rPr>
              <a:t> </a:t>
            </a:r>
            <a:r>
              <a:rPr lang="en-GB" sz="3600" dirty="0">
                <a:latin typeface="Calibri" panose="020F0502020204030204" pitchFamily="34" charset="0"/>
                <a:cs typeface="Calibri" panose="020F0502020204030204" pitchFamily="34" charset="0"/>
              </a:rPr>
              <a:t>of continuity to describe how people adapt to their circumstances and set their goals. </a:t>
            </a:r>
          </a:p>
          <a:p>
            <a:pPr marL="0" indent="0">
              <a:buNone/>
            </a:pPr>
            <a:endParaRPr lang="en-GB" sz="3600" dirty="0">
              <a:latin typeface="Calibri" panose="020F0502020204030204" pitchFamily="34" charset="0"/>
              <a:cs typeface="Calibri" panose="020F0502020204030204" pitchFamily="34" charset="0"/>
            </a:endParaRPr>
          </a:p>
          <a:p>
            <a:r>
              <a:rPr lang="en-GB" sz="3600" dirty="0">
                <a:solidFill>
                  <a:srgbClr val="FF0000"/>
                </a:solidFill>
                <a:latin typeface="Calibri" panose="020F0502020204030204" pitchFamily="34" charset="0"/>
                <a:cs typeface="Calibri" panose="020F0502020204030204" pitchFamily="34" charset="0"/>
              </a:rPr>
              <a:t>Internal structure </a:t>
            </a:r>
            <a:r>
              <a:rPr lang="en-GB" sz="3600" dirty="0">
                <a:latin typeface="Calibri" panose="020F0502020204030204" pitchFamily="34" charset="0"/>
                <a:cs typeface="Calibri" panose="020F0502020204030204" pitchFamily="34" charset="0"/>
              </a:rPr>
              <a:t>- includes elements such as </a:t>
            </a:r>
            <a:r>
              <a:rPr lang="en-GB" sz="3600" dirty="0">
                <a:solidFill>
                  <a:srgbClr val="FF0000"/>
                </a:solidFill>
                <a:latin typeface="Calibri" panose="020F0502020204030204" pitchFamily="34" charset="0"/>
                <a:cs typeface="Calibri" panose="020F0502020204030204" pitchFamily="34" charset="0"/>
              </a:rPr>
              <a:t>personality traits, ideas, and beliefs</a:t>
            </a:r>
            <a:r>
              <a:rPr lang="en-GB" sz="3600" dirty="0">
                <a:latin typeface="Calibri" panose="020F0502020204030204" pitchFamily="34" charset="0"/>
                <a:cs typeface="Calibri" panose="020F0502020204030204" pitchFamily="34" charset="0"/>
              </a:rPr>
              <a:t>. Facilitates future decision-making by providing the individual with a strong internal foundation of the past. </a:t>
            </a:r>
          </a:p>
          <a:p>
            <a:r>
              <a:rPr lang="en-GB" sz="3600" dirty="0">
                <a:solidFill>
                  <a:schemeClr val="tx2"/>
                </a:solidFill>
                <a:latin typeface="Calibri" panose="020F0502020204030204" pitchFamily="34" charset="0"/>
                <a:cs typeface="Calibri" panose="020F0502020204030204" pitchFamily="34" charset="0"/>
              </a:rPr>
              <a:t>External structure </a:t>
            </a:r>
            <a:r>
              <a:rPr lang="en-GB" sz="3600" dirty="0">
                <a:latin typeface="Calibri" panose="020F0502020204030204" pitchFamily="34" charset="0"/>
                <a:cs typeface="Calibri" panose="020F0502020204030204" pitchFamily="34" charset="0"/>
              </a:rPr>
              <a:t>- consists of </a:t>
            </a:r>
            <a:r>
              <a:rPr lang="en-GB" sz="3600" dirty="0">
                <a:solidFill>
                  <a:schemeClr val="tx2"/>
                </a:solidFill>
                <a:latin typeface="Calibri" panose="020F0502020204030204" pitchFamily="34" charset="0"/>
                <a:cs typeface="Calibri" panose="020F0502020204030204" pitchFamily="34" charset="0"/>
              </a:rPr>
              <a:t>relationships and social roles. </a:t>
            </a:r>
            <a:r>
              <a:rPr lang="en-GB" sz="3600" dirty="0">
                <a:latin typeface="Calibri" panose="020F0502020204030204" pitchFamily="34" charset="0"/>
                <a:cs typeface="Calibri" panose="020F0502020204030204" pitchFamily="34" charset="0"/>
              </a:rPr>
              <a:t>It supports the maintenance of a stable self-concept and lifestyle.</a:t>
            </a:r>
          </a:p>
          <a:p>
            <a:pPr marL="0" indent="0">
              <a:buNone/>
            </a:pPr>
            <a:endParaRPr lang="en-GB" sz="4200" dirty="0">
              <a:latin typeface="Comic Sans MS" panose="030F0702030302020204" pitchFamily="66" charset="0"/>
            </a:endParaRPr>
          </a:p>
          <a:p>
            <a:endParaRPr lang="en-GB" dirty="0"/>
          </a:p>
        </p:txBody>
      </p:sp>
    </p:spTree>
    <p:extLst>
      <p:ext uri="{BB962C8B-B14F-4D97-AF65-F5344CB8AC3E}">
        <p14:creationId xmlns:p14="http://schemas.microsoft.com/office/powerpoint/2010/main" val="36129354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latin typeface="Calibri" panose="020F0502020204030204" pitchFamily="34" charset="0"/>
                <a:cs typeface="Calibri" panose="020F0502020204030204" pitchFamily="34" charset="0"/>
              </a:rPr>
              <a:t>Weaknesses of Continuity Theory</a:t>
            </a:r>
          </a:p>
        </p:txBody>
      </p:sp>
      <p:sp>
        <p:nvSpPr>
          <p:cNvPr id="3" name="Content Placeholder 2"/>
          <p:cNvSpPr>
            <a:spLocks noGrp="1"/>
          </p:cNvSpPr>
          <p:nvPr>
            <p:ph idx="1"/>
          </p:nvPr>
        </p:nvSpPr>
        <p:spPr/>
        <p:txBody>
          <a:bodyPr>
            <a:normAutofit/>
          </a:bodyPr>
          <a:lstStyle/>
          <a:p>
            <a:r>
              <a:rPr lang="en-GB" dirty="0">
                <a:latin typeface="Calibri" panose="020F0502020204030204" pitchFamily="34" charset="0"/>
                <a:cs typeface="Calibri" panose="020F0502020204030204" pitchFamily="34" charset="0"/>
              </a:rPr>
              <a:t>The theory is criticized primarily for its definition of normal aging. </a:t>
            </a:r>
          </a:p>
          <a:p>
            <a:r>
              <a:rPr lang="en-GB" dirty="0">
                <a:latin typeface="Calibri" panose="020F0502020204030204" pitchFamily="34" charset="0"/>
                <a:cs typeface="Calibri" panose="020F0502020204030204" pitchFamily="34" charset="0"/>
              </a:rPr>
              <a:t>The theory distinguishes between normal aging and pathological aging, so it neglects older adults who suffer from chronic illness. </a:t>
            </a:r>
          </a:p>
          <a:p>
            <a:r>
              <a:rPr lang="en-GB" dirty="0">
                <a:latin typeface="Calibri" panose="020F0502020204030204" pitchFamily="34" charset="0"/>
                <a:cs typeface="Calibri" panose="020F0502020204030204" pitchFamily="34" charset="0"/>
              </a:rPr>
              <a:t>Fails to explain how social institutions impact individuals and the way they age. </a:t>
            </a:r>
          </a:p>
        </p:txBody>
      </p:sp>
    </p:spTree>
    <p:extLst>
      <p:ext uri="{BB962C8B-B14F-4D97-AF65-F5344CB8AC3E}">
        <p14:creationId xmlns:p14="http://schemas.microsoft.com/office/powerpoint/2010/main" val="2241113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a:solidFill>
                  <a:srgbClr val="FF0000"/>
                </a:solidFill>
                <a:latin typeface="Comic Sans MS" pitchFamily="66" charset="0"/>
              </a:rPr>
              <a:t>The Theories Of Ageing</a:t>
            </a:r>
            <a:br>
              <a:rPr lang="en-GB" dirty="0">
                <a:solidFill>
                  <a:srgbClr val="FF0000"/>
                </a:solidFill>
                <a:latin typeface="Comic Sans MS" pitchFamily="66" charset="0"/>
              </a:rPr>
            </a:br>
            <a:endParaRPr lang="en-GB" dirty="0">
              <a:latin typeface="Comic Sans MS" pitchFamily="66" charset="0"/>
            </a:endParaRPr>
          </a:p>
        </p:txBody>
      </p:sp>
      <p:sp>
        <p:nvSpPr>
          <p:cNvPr id="3" name="Subtitle 2"/>
          <p:cNvSpPr>
            <a:spLocks noGrp="1"/>
          </p:cNvSpPr>
          <p:nvPr>
            <p:ph type="subTitle" idx="1"/>
          </p:nvPr>
        </p:nvSpPr>
        <p:spPr/>
        <p:txBody>
          <a:bodyPr/>
          <a:lstStyle/>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19872" y="5013176"/>
            <a:ext cx="2562225" cy="1790700"/>
          </a:xfrm>
          <a:prstGeom prst="rect">
            <a:avLst/>
          </a:prstGeom>
        </p:spPr>
      </p:pic>
    </p:spTree>
    <p:extLst>
      <p:ext uri="{BB962C8B-B14F-4D97-AF65-F5344CB8AC3E}">
        <p14:creationId xmlns:p14="http://schemas.microsoft.com/office/powerpoint/2010/main" val="5426210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latin typeface="Comic Sans MS" panose="030F0702030302020204" pitchFamily="66" charset="0"/>
              </a:rPr>
              <a:t>Useful websites about these theories</a:t>
            </a:r>
          </a:p>
        </p:txBody>
      </p:sp>
      <p:sp>
        <p:nvSpPr>
          <p:cNvPr id="3" name="Content Placeholder 2"/>
          <p:cNvSpPr>
            <a:spLocks noGrp="1"/>
          </p:cNvSpPr>
          <p:nvPr>
            <p:ph idx="1"/>
          </p:nvPr>
        </p:nvSpPr>
        <p:spPr/>
        <p:txBody>
          <a:bodyPr>
            <a:normAutofit fontScale="70000" lnSpcReduction="20000"/>
          </a:bodyPr>
          <a:lstStyle/>
          <a:p>
            <a:r>
              <a:rPr lang="en-GB" dirty="0">
                <a:latin typeface="Calibri" panose="020F0502020204030204" pitchFamily="34" charset="0"/>
                <a:cs typeface="Calibri" panose="020F0502020204030204" pitchFamily="34" charset="0"/>
                <a:hlinkClick r:id="rId2"/>
              </a:rPr>
              <a:t>http://cnx.org/content/m42973/latest/?collection=col11407/latest</a:t>
            </a:r>
          </a:p>
          <a:p>
            <a:r>
              <a:rPr lang="en-GB" dirty="0">
                <a:latin typeface="Calibri" panose="020F0502020204030204" pitchFamily="34" charset="0"/>
                <a:cs typeface="Calibri" panose="020F0502020204030204" pitchFamily="34" charset="0"/>
                <a:hlinkClick r:id="rId2"/>
              </a:rPr>
              <a:t>https://www.boundless.com/sociology/understanding-aging/the-functionalist-perspective--3/activity-theory/</a:t>
            </a:r>
            <a:endParaRPr lang="en-GB" dirty="0">
              <a:latin typeface="Calibri" panose="020F0502020204030204" pitchFamily="34" charset="0"/>
              <a:cs typeface="Calibri" panose="020F0502020204030204" pitchFamily="34" charset="0"/>
            </a:endParaRPr>
          </a:p>
          <a:p>
            <a:r>
              <a:rPr lang="en-GB" dirty="0">
                <a:latin typeface="Calibri" panose="020F0502020204030204" pitchFamily="34" charset="0"/>
                <a:cs typeface="Calibri" panose="020F0502020204030204" pitchFamily="34" charset="0"/>
                <a:hlinkClick r:id="rId3"/>
              </a:rPr>
              <a:t>https://www.boundless.com/sociology/understanding-aging/the-functionalist-perspective--3/disengagement-theory/</a:t>
            </a:r>
            <a:endParaRPr lang="en-GB" dirty="0">
              <a:latin typeface="Calibri" panose="020F0502020204030204" pitchFamily="34" charset="0"/>
              <a:cs typeface="Calibri" panose="020F0502020204030204" pitchFamily="34" charset="0"/>
            </a:endParaRPr>
          </a:p>
          <a:p>
            <a:r>
              <a:rPr lang="en-GB" dirty="0">
                <a:latin typeface="Calibri" panose="020F0502020204030204" pitchFamily="34" charset="0"/>
                <a:cs typeface="Calibri" panose="020F0502020204030204" pitchFamily="34" charset="0"/>
                <a:hlinkClick r:id="rId4"/>
              </a:rPr>
              <a:t>https://www.boundless.com/sociology/understanding-aging/the-functionalist-perspective--3/continuity-theory/</a:t>
            </a:r>
            <a:endParaRPr lang="en-GB" dirty="0">
              <a:latin typeface="Calibri" panose="020F0502020204030204" pitchFamily="34" charset="0"/>
              <a:cs typeface="Calibri" panose="020F0502020204030204" pitchFamily="34" charset="0"/>
            </a:endParaRPr>
          </a:p>
          <a:p>
            <a:r>
              <a:rPr lang="en-GB" dirty="0">
                <a:latin typeface="Calibri" panose="020F0502020204030204" pitchFamily="34" charset="0"/>
                <a:cs typeface="Calibri" panose="020F0502020204030204" pitchFamily="34" charset="0"/>
                <a:hlinkClick r:id="rId5"/>
              </a:rPr>
              <a:t>http://www.cliffsnotes.com/sciences/psychology/development-psychology/psychosocial-development-age-65/theories-of-aging</a:t>
            </a:r>
            <a:endParaRPr lang="en-GB" dirty="0">
              <a:latin typeface="Calibri" panose="020F0502020204030204" pitchFamily="34" charset="0"/>
              <a:cs typeface="Calibri" panose="020F0502020204030204" pitchFamily="34" charset="0"/>
            </a:endParaRPr>
          </a:p>
          <a:p>
            <a:r>
              <a:rPr lang="en-GB" dirty="0">
                <a:latin typeface="Calibri" panose="020F0502020204030204" pitchFamily="34" charset="0"/>
                <a:cs typeface="Calibri" panose="020F0502020204030204" pitchFamily="34" charset="0"/>
                <a:hlinkClick r:id="rId6"/>
              </a:rPr>
              <a:t>http://allnurses-breakroom.com/geriatrics-aging-elderly/theories-aging-part-412760.html</a:t>
            </a:r>
            <a:r>
              <a:rPr lang="en-GB" dirty="0">
                <a:latin typeface="Calibri" panose="020F0502020204030204" pitchFamily="34" charset="0"/>
                <a:cs typeface="Calibri" panose="020F0502020204030204" pitchFamily="34" charset="0"/>
              </a:rPr>
              <a:t> </a:t>
            </a:r>
          </a:p>
          <a:p>
            <a:endParaRPr lang="en-GB" dirty="0">
              <a:latin typeface="Calibri" panose="020F0502020204030204" pitchFamily="34" charset="0"/>
              <a:cs typeface="Calibri" panose="020F0502020204030204" pitchFamily="34" charset="0"/>
            </a:endParaRPr>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17554210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a:latin typeface="Calibri" panose="020F0502020204030204" pitchFamily="34" charset="0"/>
                <a:cs typeface="Calibri" panose="020F0502020204030204" pitchFamily="34" charset="0"/>
              </a:rPr>
              <a:t>Biological Theories of Ageing</a:t>
            </a:r>
          </a:p>
        </p:txBody>
      </p:sp>
      <p:sp>
        <p:nvSpPr>
          <p:cNvPr id="5" name="Subtitle 4"/>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18309188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dirty="0">
                <a:latin typeface="Comic Sans MS" pitchFamily="66" charset="0"/>
              </a:rPr>
              <a:t>Why Do People Age?</a:t>
            </a:r>
          </a:p>
        </p:txBody>
      </p:sp>
      <p:sp>
        <p:nvSpPr>
          <p:cNvPr id="4099" name="Rectangle 3"/>
          <p:cNvSpPr>
            <a:spLocks noGrp="1" noChangeArrowheads="1"/>
          </p:cNvSpPr>
          <p:nvPr>
            <p:ph type="body" idx="1"/>
          </p:nvPr>
        </p:nvSpPr>
        <p:spPr/>
        <p:txBody>
          <a:bodyPr/>
          <a:lstStyle/>
          <a:p>
            <a:pPr>
              <a:lnSpc>
                <a:spcPct val="90000"/>
              </a:lnSpc>
              <a:buFont typeface="Wingdings" pitchFamily="2" charset="2"/>
              <a:buNone/>
            </a:pPr>
            <a:endParaRPr lang="en-US" sz="2800" dirty="0">
              <a:latin typeface="Comic Sans MS" pitchFamily="66" charset="0"/>
            </a:endParaRPr>
          </a:p>
          <a:p>
            <a:pPr>
              <a:lnSpc>
                <a:spcPct val="90000"/>
              </a:lnSpc>
              <a:buFont typeface="Wingdings" pitchFamily="2" charset="2"/>
              <a:buNone/>
            </a:pPr>
            <a:r>
              <a:rPr lang="en-US" sz="2800" dirty="0">
                <a:latin typeface="Comic Sans MS" pitchFamily="66" charset="0"/>
              </a:rPr>
              <a:t>Many theories to include:</a:t>
            </a:r>
          </a:p>
          <a:p>
            <a:pPr>
              <a:lnSpc>
                <a:spcPct val="90000"/>
              </a:lnSpc>
              <a:buClr>
                <a:schemeClr val="tx1"/>
              </a:buClr>
            </a:pPr>
            <a:r>
              <a:rPr lang="en-US" sz="2800" dirty="0">
                <a:latin typeface="Comic Sans MS" pitchFamily="66" charset="0"/>
              </a:rPr>
              <a:t>Hereditary Factors</a:t>
            </a:r>
          </a:p>
          <a:p>
            <a:pPr>
              <a:lnSpc>
                <a:spcPct val="90000"/>
              </a:lnSpc>
              <a:buClr>
                <a:schemeClr val="tx1"/>
              </a:buClr>
            </a:pPr>
            <a:r>
              <a:rPr lang="en-US" sz="2800" dirty="0">
                <a:latin typeface="Comic Sans MS" pitchFamily="66" charset="0"/>
              </a:rPr>
              <a:t>Loss of cellular mass and ability of cells to divide and replicate</a:t>
            </a:r>
          </a:p>
          <a:p>
            <a:pPr>
              <a:lnSpc>
                <a:spcPct val="90000"/>
              </a:lnSpc>
              <a:buClr>
                <a:schemeClr val="tx1"/>
              </a:buClr>
            </a:pPr>
            <a:r>
              <a:rPr lang="en-US" sz="2800" dirty="0">
                <a:latin typeface="Comic Sans MS" pitchFamily="66" charset="0"/>
              </a:rPr>
              <a:t>Changes in structure of connective tissue</a:t>
            </a:r>
          </a:p>
          <a:p>
            <a:pPr>
              <a:lnSpc>
                <a:spcPct val="90000"/>
              </a:lnSpc>
              <a:buClr>
                <a:schemeClr val="tx1"/>
              </a:buClr>
              <a:buFont typeface="Wingdings" pitchFamily="2" charset="2"/>
              <a:buNone/>
            </a:pPr>
            <a:r>
              <a:rPr lang="en-US" sz="2800" dirty="0">
                <a:latin typeface="Comic Sans MS" pitchFamily="66" charset="0"/>
              </a:rPr>
              <a:t>No single theory adequately describes the aging process</a:t>
            </a:r>
          </a:p>
          <a:p>
            <a:pPr>
              <a:lnSpc>
                <a:spcPct val="90000"/>
              </a:lnSpc>
              <a:buClr>
                <a:schemeClr val="tx1"/>
              </a:buClr>
            </a:pPr>
            <a:endParaRPr lang="en-US" sz="2800" dirty="0"/>
          </a:p>
          <a:p>
            <a:pPr>
              <a:lnSpc>
                <a:spcPct val="90000"/>
              </a:lnSpc>
              <a:buClr>
                <a:schemeClr val="tx1"/>
              </a:buClr>
            </a:pPr>
            <a:endParaRPr lang="en-US" sz="2800" dirty="0"/>
          </a:p>
          <a:p>
            <a:pPr>
              <a:lnSpc>
                <a:spcPct val="90000"/>
              </a:lnSpc>
              <a:buFont typeface="Wingdings" pitchFamily="2" charset="2"/>
              <a:buNone/>
            </a:pPr>
            <a:endParaRPr lang="en-US" sz="2800" dirty="0"/>
          </a:p>
          <a:p>
            <a:pPr>
              <a:lnSpc>
                <a:spcPct val="90000"/>
              </a:lnSpc>
            </a:pPr>
            <a:endParaRPr lang="en-US" sz="2800"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12768" y="807245"/>
            <a:ext cx="904875" cy="1901825"/>
          </a:xfrm>
          <a:prstGeom prst="rect">
            <a:avLst/>
          </a:prstGeom>
        </p:spPr>
      </p:pic>
    </p:spTree>
    <p:extLst>
      <p:ext uri="{BB962C8B-B14F-4D97-AF65-F5344CB8AC3E}">
        <p14:creationId xmlns:p14="http://schemas.microsoft.com/office/powerpoint/2010/main" val="26291700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latin typeface="Calibri" panose="020F0502020204030204" pitchFamily="34" charset="0"/>
                <a:cs typeface="Calibri" panose="020F0502020204030204" pitchFamily="34" charset="0"/>
              </a:rPr>
              <a:t>Why do People Age?- Biological Theories of Ageing </a:t>
            </a:r>
          </a:p>
        </p:txBody>
      </p:sp>
      <p:sp>
        <p:nvSpPr>
          <p:cNvPr id="3" name="Content Placeholder 2"/>
          <p:cNvSpPr>
            <a:spLocks noGrp="1"/>
          </p:cNvSpPr>
          <p:nvPr>
            <p:ph idx="1"/>
          </p:nvPr>
        </p:nvSpPr>
        <p:spPr/>
        <p:txBody>
          <a:bodyPr>
            <a:normAutofit fontScale="62500" lnSpcReduction="20000"/>
          </a:bodyPr>
          <a:lstStyle/>
          <a:p>
            <a:r>
              <a:rPr lang="en-GB" sz="4200" dirty="0">
                <a:latin typeface="Calibri" panose="020F0502020204030204" pitchFamily="34" charset="0"/>
                <a:cs typeface="Calibri" panose="020F0502020204030204" pitchFamily="34" charset="0"/>
              </a:rPr>
              <a:t>The process of ageing is still not fully understood, but it is felt that there are many mechanisms involved.</a:t>
            </a:r>
          </a:p>
          <a:p>
            <a:pPr marL="0" indent="0" algn="ctr">
              <a:buNone/>
            </a:pPr>
            <a:r>
              <a:rPr lang="en-GB" sz="5100" b="1" dirty="0">
                <a:solidFill>
                  <a:schemeClr val="accent1">
                    <a:lumMod val="75000"/>
                  </a:schemeClr>
                </a:solidFill>
                <a:latin typeface="Calibri" panose="020F0502020204030204" pitchFamily="34" charset="0"/>
                <a:cs typeface="Calibri" panose="020F0502020204030204" pitchFamily="34" charset="0"/>
              </a:rPr>
              <a:t>Two main theories</a:t>
            </a:r>
          </a:p>
          <a:p>
            <a:r>
              <a:rPr lang="en-GB" sz="5100" dirty="0">
                <a:solidFill>
                  <a:schemeClr val="accent1">
                    <a:lumMod val="75000"/>
                  </a:schemeClr>
                </a:solidFill>
                <a:latin typeface="Calibri" panose="020F0502020204030204" pitchFamily="34" charset="0"/>
                <a:cs typeface="Calibri" panose="020F0502020204030204" pitchFamily="34" charset="0"/>
              </a:rPr>
              <a:t>The programmed theory</a:t>
            </a:r>
          </a:p>
          <a:p>
            <a:r>
              <a:rPr lang="en-GB" sz="5100" dirty="0">
                <a:solidFill>
                  <a:schemeClr val="accent1">
                    <a:lumMod val="75000"/>
                  </a:schemeClr>
                </a:solidFill>
                <a:latin typeface="Calibri" panose="020F0502020204030204" pitchFamily="34" charset="0"/>
                <a:cs typeface="Calibri" panose="020F0502020204030204" pitchFamily="34" charset="0"/>
              </a:rPr>
              <a:t>Damage or error theory</a:t>
            </a:r>
          </a:p>
          <a:p>
            <a:r>
              <a:rPr lang="en-GB" sz="5100" dirty="0">
                <a:latin typeface="Calibri" panose="020F0502020204030204" pitchFamily="34" charset="0"/>
                <a:cs typeface="Calibri" panose="020F0502020204030204" pitchFamily="34" charset="0"/>
              </a:rPr>
              <a:t>Other theories are also evolving </a:t>
            </a:r>
          </a:p>
          <a:p>
            <a:pPr marL="0" indent="0">
              <a:buNone/>
            </a:pPr>
            <a:r>
              <a:rPr lang="en-GB" sz="5100" dirty="0">
                <a:latin typeface="Calibri" panose="020F0502020204030204" pitchFamily="34" charset="0"/>
                <a:cs typeface="Calibri" panose="020F0502020204030204" pitchFamily="34" charset="0"/>
              </a:rPr>
              <a:t>–</a:t>
            </a:r>
            <a:r>
              <a:rPr lang="en-GB" sz="4200" dirty="0">
                <a:solidFill>
                  <a:srgbClr val="FF0000"/>
                </a:solidFill>
                <a:latin typeface="Calibri" panose="020F0502020204030204" pitchFamily="34" charset="0"/>
                <a:cs typeface="Calibri" panose="020F0502020204030204" pitchFamily="34" charset="0"/>
              </a:rPr>
              <a:t>Look at the link on the answer plan and the one below.</a:t>
            </a:r>
          </a:p>
          <a:p>
            <a:pPr marL="0" indent="0">
              <a:buNone/>
            </a:pPr>
            <a:r>
              <a:rPr lang="en-GB" sz="4200" dirty="0">
                <a:solidFill>
                  <a:schemeClr val="accent1">
                    <a:lumMod val="75000"/>
                  </a:schemeClr>
                </a:solidFill>
                <a:latin typeface="Calibri" panose="020F0502020204030204" pitchFamily="34" charset="0"/>
                <a:cs typeface="Calibri" panose="020F0502020204030204" pitchFamily="34" charset="0"/>
                <a:hlinkClick r:id="rId2"/>
              </a:rPr>
              <a:t>http://www.ncbi.nlm.nih.gov/pmc/articles/PMC2995895/</a:t>
            </a:r>
            <a:endParaRPr lang="en-GB" sz="4200" dirty="0">
              <a:solidFill>
                <a:schemeClr val="accent1">
                  <a:lumMod val="75000"/>
                </a:schemeClr>
              </a:solidFill>
              <a:latin typeface="Calibri" panose="020F0502020204030204" pitchFamily="34" charset="0"/>
              <a:cs typeface="Calibri" panose="020F0502020204030204" pitchFamily="34" charset="0"/>
            </a:endParaRPr>
          </a:p>
          <a:p>
            <a:pPr marL="0" indent="0">
              <a:buNone/>
            </a:pPr>
            <a:endParaRPr lang="en-GB" dirty="0">
              <a:solidFill>
                <a:schemeClr val="accent1">
                  <a:lumMod val="75000"/>
                </a:schemeClr>
              </a:solidFill>
            </a:endParaRPr>
          </a:p>
          <a:p>
            <a:endParaRPr lang="en-GB" dirty="0"/>
          </a:p>
        </p:txBody>
      </p:sp>
    </p:spTree>
    <p:extLst>
      <p:ext uri="{BB962C8B-B14F-4D97-AF65-F5344CB8AC3E}">
        <p14:creationId xmlns:p14="http://schemas.microsoft.com/office/powerpoint/2010/main" val="1274468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Ageing</a:t>
            </a:r>
          </a:p>
        </p:txBody>
      </p:sp>
      <p:sp>
        <p:nvSpPr>
          <p:cNvPr id="3" name="Content Placeholder 2"/>
          <p:cNvSpPr>
            <a:spLocks noGrp="1"/>
          </p:cNvSpPr>
          <p:nvPr>
            <p:ph sz="half" idx="1"/>
          </p:nvPr>
        </p:nvSpPr>
        <p:spPr/>
        <p:txBody>
          <a:bodyPr>
            <a:normAutofit fontScale="92500" lnSpcReduction="10000"/>
          </a:bodyPr>
          <a:lstStyle/>
          <a:p>
            <a:pPr marL="0" indent="0">
              <a:buNone/>
            </a:pPr>
            <a:r>
              <a:rPr lang="en-GB" dirty="0"/>
              <a:t>Ageing is an inevitable part of human growth and development.</a:t>
            </a:r>
          </a:p>
          <a:p>
            <a:pPr marL="0" indent="0">
              <a:buNone/>
            </a:pPr>
            <a:endParaRPr lang="en-GB" dirty="0">
              <a:latin typeface="Comic Sans MS" pitchFamily="66" charset="0"/>
            </a:endParaRPr>
          </a:p>
        </p:txBody>
      </p:sp>
      <p:sp>
        <p:nvSpPr>
          <p:cNvPr id="9" name="Content Placeholder 8"/>
          <p:cNvSpPr>
            <a:spLocks noGrp="1"/>
          </p:cNvSpPr>
          <p:nvPr>
            <p:ph sz="half" idx="2"/>
          </p:nvPr>
        </p:nvSpPr>
        <p:spPr/>
        <p:txBody>
          <a:bodyPr>
            <a:normAutofit fontScale="92500" lnSpcReduction="10000"/>
          </a:bodyPr>
          <a:lstStyle/>
          <a:p>
            <a:r>
              <a:rPr lang="en-GB" b="1" dirty="0">
                <a:latin typeface="Calibri" panose="020F0502020204030204" pitchFamily="34" charset="0"/>
                <a:cs typeface="Calibri" panose="020F0502020204030204" pitchFamily="34" charset="0"/>
              </a:rPr>
              <a:t>Factors affecting the rate of ageing</a:t>
            </a:r>
          </a:p>
          <a:p>
            <a:endParaRPr lang="en-GB" dirty="0">
              <a:latin typeface="Calibri" panose="020F0502020204030204" pitchFamily="34" charset="0"/>
              <a:cs typeface="Calibri" panose="020F0502020204030204" pitchFamily="34" charset="0"/>
            </a:endParaRPr>
          </a:p>
          <a:p>
            <a:endParaRPr lang="en-GB" dirty="0">
              <a:latin typeface="Calibri" panose="020F0502020204030204" pitchFamily="34" charset="0"/>
              <a:cs typeface="Calibri" panose="020F0502020204030204" pitchFamily="34" charset="0"/>
            </a:endParaRPr>
          </a:p>
          <a:p>
            <a:endParaRPr lang="en-GB" dirty="0">
              <a:latin typeface="Calibri" panose="020F0502020204030204" pitchFamily="34" charset="0"/>
              <a:cs typeface="Calibri" panose="020F0502020204030204" pitchFamily="34" charset="0"/>
            </a:endParaRPr>
          </a:p>
          <a:p>
            <a:endParaRPr lang="en-GB" dirty="0">
              <a:latin typeface="Calibri" panose="020F0502020204030204" pitchFamily="34" charset="0"/>
              <a:cs typeface="Calibri" panose="020F0502020204030204" pitchFamily="34" charset="0"/>
            </a:endParaRPr>
          </a:p>
          <a:p>
            <a:r>
              <a:rPr lang="en-GB" dirty="0">
                <a:latin typeface="Calibri" panose="020F0502020204030204" pitchFamily="34" charset="0"/>
                <a:cs typeface="Calibri" panose="020F0502020204030204" pitchFamily="34" charset="0"/>
              </a:rPr>
              <a:t>Lifestyle</a:t>
            </a:r>
          </a:p>
          <a:p>
            <a:r>
              <a:rPr lang="en-GB" dirty="0">
                <a:latin typeface="Calibri" panose="020F0502020204030204" pitchFamily="34" charset="0"/>
                <a:cs typeface="Calibri" panose="020F0502020204030204" pitchFamily="34" charset="0"/>
              </a:rPr>
              <a:t>Genetics</a:t>
            </a:r>
          </a:p>
          <a:p>
            <a:r>
              <a:rPr lang="en-GB" dirty="0">
                <a:latin typeface="Calibri" panose="020F0502020204030204" pitchFamily="34" charset="0"/>
                <a:cs typeface="Calibri" panose="020F0502020204030204" pitchFamily="34" charset="0"/>
              </a:rPr>
              <a:t>Socio-economic factors</a:t>
            </a:r>
          </a:p>
          <a:p>
            <a:r>
              <a:rPr lang="en-GB" dirty="0">
                <a:latin typeface="Calibri" panose="020F0502020204030204" pitchFamily="34" charset="0"/>
                <a:cs typeface="Calibri" panose="020F0502020204030204" pitchFamily="34" charset="0"/>
              </a:rPr>
              <a:t>Environmental Factors</a:t>
            </a:r>
          </a:p>
          <a:p>
            <a:endParaRPr lang="en-GB" dirty="0"/>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568" y="3194720"/>
            <a:ext cx="3517007" cy="2998275"/>
          </a:xfrm>
          <a:prstGeom prst="rect">
            <a:avLst/>
          </a:prstGeom>
        </p:spPr>
      </p:pic>
      <p:pic>
        <p:nvPicPr>
          <p:cNvPr id="2" name="Picture 1"/>
          <p:cNvPicPr>
            <a:picLocks noChangeAspect="1"/>
          </p:cNvPicPr>
          <p:nvPr/>
        </p:nvPicPr>
        <p:blipFill>
          <a:blip r:embed="rId3"/>
          <a:stretch>
            <a:fillRect/>
          </a:stretch>
        </p:blipFill>
        <p:spPr>
          <a:xfrm>
            <a:off x="6671174" y="2519825"/>
            <a:ext cx="1919372" cy="1349802"/>
          </a:xfrm>
          <a:prstGeom prst="rect">
            <a:avLst/>
          </a:prstGeom>
        </p:spPr>
      </p:pic>
    </p:spTree>
    <p:extLst>
      <p:ext uri="{BB962C8B-B14F-4D97-AF65-F5344CB8AC3E}">
        <p14:creationId xmlns:p14="http://schemas.microsoft.com/office/powerpoint/2010/main" val="2383036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latin typeface="Calibri" panose="020F0502020204030204" pitchFamily="34" charset="0"/>
                <a:cs typeface="Calibri" panose="020F0502020204030204" pitchFamily="34" charset="0"/>
              </a:rPr>
              <a:t>Health &amp; Social Care Practitioners often  work with older people and need to understand how individuals </a:t>
            </a:r>
            <a:r>
              <a:rPr lang="en-GB" dirty="0">
                <a:solidFill>
                  <a:srgbClr val="FF0000"/>
                </a:solidFill>
                <a:latin typeface="Calibri" panose="020F0502020204030204" pitchFamily="34" charset="0"/>
                <a:cs typeface="Calibri" panose="020F0502020204030204" pitchFamily="34" charset="0"/>
              </a:rPr>
              <a:t>adapt</a:t>
            </a:r>
            <a:r>
              <a:rPr lang="en-GB" dirty="0">
                <a:latin typeface="Calibri" panose="020F0502020204030204" pitchFamily="34" charset="0"/>
                <a:cs typeface="Calibri" panose="020F0502020204030204" pitchFamily="34" charset="0"/>
              </a:rPr>
              <a:t> to life during old age.</a:t>
            </a:r>
          </a:p>
        </p:txBody>
      </p:sp>
    </p:spTree>
    <p:extLst>
      <p:ext uri="{BB962C8B-B14F-4D97-AF65-F5344CB8AC3E}">
        <p14:creationId xmlns:p14="http://schemas.microsoft.com/office/powerpoint/2010/main" val="509710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a:bodyPr>
          <a:lstStyle/>
          <a:p>
            <a:r>
              <a:rPr lang="en-GB" dirty="0">
                <a:latin typeface="Calibri" panose="020F0502020204030204" pitchFamily="34" charset="0"/>
                <a:cs typeface="Calibri" panose="020F0502020204030204" pitchFamily="34" charset="0"/>
              </a:rPr>
              <a:t>There have been various attempts to explain the process of ageing, these have led to Theories of Ageing. </a:t>
            </a:r>
          </a:p>
          <a:p>
            <a:pPr marL="0" indent="0">
              <a:buNone/>
            </a:pPr>
            <a:endParaRPr lang="en-GB" dirty="0">
              <a:latin typeface="Calibri" panose="020F0502020204030204" pitchFamily="34" charset="0"/>
              <a:cs typeface="Calibri" panose="020F0502020204030204" pitchFamily="34" charset="0"/>
            </a:endParaRPr>
          </a:p>
          <a:p>
            <a:pPr marL="0" indent="0">
              <a:buNone/>
            </a:pPr>
            <a:endParaRPr lang="en-GB" dirty="0">
              <a:latin typeface="Calibri" panose="020F0502020204030204" pitchFamily="34" charset="0"/>
              <a:cs typeface="Calibri" panose="020F0502020204030204" pitchFamily="34" charset="0"/>
            </a:endParaRPr>
          </a:p>
          <a:p>
            <a:r>
              <a:rPr lang="en-GB" dirty="0">
                <a:latin typeface="Calibri" panose="020F0502020204030204" pitchFamily="34" charset="0"/>
                <a:cs typeface="Calibri" panose="020F0502020204030204" pitchFamily="34" charset="0"/>
              </a:rPr>
              <a:t>A theory is a set of ideas that can be used to understand, explain and make predictions about something. </a:t>
            </a:r>
          </a:p>
          <a:p>
            <a:endParaRPr lang="en-GB" dirty="0">
              <a:latin typeface="Comic Sans MS" pitchFamily="66" charset="0"/>
            </a:endParaRPr>
          </a:p>
          <a:p>
            <a:endParaRPr lang="en-GB" dirty="0"/>
          </a:p>
        </p:txBody>
      </p:sp>
      <p:pic>
        <p:nvPicPr>
          <p:cNvPr id="1026" name="Picture 2" descr="c:\tempie\Content.IE5\8301GZOV\MC900286456[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68344" y="2587547"/>
            <a:ext cx="1367028" cy="17364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8138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latin typeface="Comic Sans MS" pitchFamily="66" charset="0"/>
              </a:rPr>
              <a:t>What have we already discovered? </a:t>
            </a:r>
          </a:p>
        </p:txBody>
      </p:sp>
      <p:sp>
        <p:nvSpPr>
          <p:cNvPr id="3" name="Content Placeholder 2"/>
          <p:cNvSpPr>
            <a:spLocks noGrp="1"/>
          </p:cNvSpPr>
          <p:nvPr>
            <p:ph idx="1"/>
          </p:nvPr>
        </p:nvSpPr>
        <p:spPr/>
        <p:txBody>
          <a:bodyPr>
            <a:normAutofit fontScale="92500" lnSpcReduction="10000"/>
          </a:bodyPr>
          <a:lstStyle/>
          <a:p>
            <a:pPr marL="0" indent="0">
              <a:buNone/>
            </a:pPr>
            <a:r>
              <a:rPr lang="en-GB" b="1" dirty="0">
                <a:latin typeface="Calibri" panose="020F0502020204030204" pitchFamily="34" charset="0"/>
                <a:cs typeface="Calibri" panose="020F0502020204030204" pitchFamily="34" charset="0"/>
              </a:rPr>
              <a:t>Erikson’s Theory </a:t>
            </a:r>
            <a:r>
              <a:rPr lang="en-GB" b="1" dirty="0">
                <a:solidFill>
                  <a:srgbClr val="00B050"/>
                </a:solidFill>
                <a:latin typeface="Calibri" panose="020F0502020204030204" pitchFamily="34" charset="0"/>
                <a:cs typeface="Calibri" panose="020F0502020204030204" pitchFamily="34" charset="0"/>
              </a:rPr>
              <a:t>(P1 unit 4)</a:t>
            </a:r>
          </a:p>
          <a:p>
            <a:pPr marL="0" indent="0">
              <a:buNone/>
            </a:pPr>
            <a:r>
              <a:rPr lang="en-US" dirty="0">
                <a:latin typeface="Calibri" panose="020F0502020204030204" pitchFamily="34" charset="0"/>
                <a:cs typeface="Calibri" panose="020F0502020204030204" pitchFamily="34" charset="0"/>
              </a:rPr>
              <a:t>One of the first psychological theorists to develop a theory of emotional development that extends to old age. </a:t>
            </a:r>
          </a:p>
          <a:p>
            <a:r>
              <a:rPr lang="en-US" dirty="0">
                <a:latin typeface="Calibri" panose="020F0502020204030204" pitchFamily="34" charset="0"/>
                <a:cs typeface="Calibri" panose="020F0502020204030204" pitchFamily="34" charset="0"/>
              </a:rPr>
              <a:t>Argues that older people need to develop a </a:t>
            </a:r>
            <a:r>
              <a:rPr lang="en-US" dirty="0">
                <a:solidFill>
                  <a:srgbClr val="FF0000"/>
                </a:solidFill>
                <a:latin typeface="Calibri" panose="020F0502020204030204" pitchFamily="34" charset="0"/>
                <a:cs typeface="Calibri" panose="020F0502020204030204" pitchFamily="34" charset="0"/>
              </a:rPr>
              <a:t>secure sense of self </a:t>
            </a:r>
            <a:r>
              <a:rPr lang="en-US" dirty="0">
                <a:latin typeface="Calibri" panose="020F0502020204030204" pitchFamily="34" charset="0"/>
                <a:cs typeface="Calibri" panose="020F0502020204030204" pitchFamily="34" charset="0"/>
              </a:rPr>
              <a:t>that enables them to </a:t>
            </a:r>
            <a:r>
              <a:rPr lang="en-US" dirty="0">
                <a:solidFill>
                  <a:schemeClr val="accent1"/>
                </a:solidFill>
                <a:latin typeface="Calibri" panose="020F0502020204030204" pitchFamily="34" charset="0"/>
                <a:cs typeface="Calibri" panose="020F0502020204030204" pitchFamily="34" charset="0"/>
              </a:rPr>
              <a:t>cope with </a:t>
            </a:r>
            <a:r>
              <a:rPr lang="en-US" dirty="0">
                <a:latin typeface="Calibri" panose="020F0502020204030204" pitchFamily="34" charset="0"/>
                <a:cs typeface="Calibri" panose="020F0502020204030204" pitchFamily="34" charset="0"/>
              </a:rPr>
              <a:t>the physical changes associated with </a:t>
            </a:r>
            <a:r>
              <a:rPr lang="en-US" dirty="0">
                <a:solidFill>
                  <a:schemeClr val="accent1"/>
                </a:solidFill>
                <a:latin typeface="Calibri" panose="020F0502020204030204" pitchFamily="34" charset="0"/>
                <a:cs typeface="Calibri" panose="020F0502020204030204" pitchFamily="34" charset="0"/>
              </a:rPr>
              <a:t>ageing</a:t>
            </a:r>
            <a:r>
              <a:rPr lang="en-US" dirty="0">
                <a:latin typeface="Calibri" panose="020F0502020204030204" pitchFamily="34" charset="0"/>
                <a:cs typeface="Calibri" panose="020F0502020204030204" pitchFamily="34" charset="0"/>
              </a:rPr>
              <a:t> and the end of life. </a:t>
            </a:r>
          </a:p>
          <a:p>
            <a:r>
              <a:rPr lang="en-US" dirty="0">
                <a:latin typeface="Calibri" panose="020F0502020204030204" pitchFamily="34" charset="0"/>
                <a:cs typeface="Calibri" panose="020F0502020204030204" pitchFamily="34" charset="0"/>
              </a:rPr>
              <a:t>People who </a:t>
            </a:r>
            <a:r>
              <a:rPr lang="en-US" dirty="0">
                <a:solidFill>
                  <a:schemeClr val="accent1"/>
                </a:solidFill>
                <a:latin typeface="Calibri" panose="020F0502020204030204" pitchFamily="34" charset="0"/>
                <a:cs typeface="Calibri" panose="020F0502020204030204" pitchFamily="34" charset="0"/>
              </a:rPr>
              <a:t>fail</a:t>
            </a:r>
            <a:r>
              <a:rPr lang="en-US" dirty="0">
                <a:latin typeface="Calibri" panose="020F0502020204030204" pitchFamily="34" charset="0"/>
                <a:cs typeface="Calibri" panose="020F0502020204030204" pitchFamily="34" charset="0"/>
              </a:rPr>
              <a:t> to make sense of their life might experience </a:t>
            </a:r>
            <a:r>
              <a:rPr lang="en-US" dirty="0">
                <a:solidFill>
                  <a:srgbClr val="FF0000"/>
                </a:solidFill>
                <a:latin typeface="Calibri" panose="020F0502020204030204" pitchFamily="34" charset="0"/>
                <a:cs typeface="Calibri" panose="020F0502020204030204" pitchFamily="34" charset="0"/>
              </a:rPr>
              <a:t>emotional despair</a:t>
            </a:r>
            <a:r>
              <a:rPr lang="en-US" dirty="0">
                <a:latin typeface="Calibri" panose="020F0502020204030204" pitchFamily="34" charset="0"/>
                <a:cs typeface="Calibri" panose="020F0502020204030204" pitchFamily="34" charset="0"/>
              </a:rPr>
              <a:t>.</a:t>
            </a:r>
          </a:p>
          <a:p>
            <a:pPr>
              <a:buFontTx/>
              <a:buNone/>
            </a:pPr>
            <a:endParaRPr lang="en-US" dirty="0"/>
          </a:p>
        </p:txBody>
      </p:sp>
    </p:spTree>
    <p:extLst>
      <p:ext uri="{BB962C8B-B14F-4D97-AF65-F5344CB8AC3E}">
        <p14:creationId xmlns:p14="http://schemas.microsoft.com/office/powerpoint/2010/main" val="2981820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7500" lnSpcReduction="20000"/>
          </a:bodyPr>
          <a:lstStyle/>
          <a:p>
            <a:r>
              <a:rPr lang="en-GB" dirty="0">
                <a:latin typeface="+mj-lt"/>
              </a:rPr>
              <a:t>Those who succeed in maintaining </a:t>
            </a:r>
            <a:r>
              <a:rPr lang="en-GB" b="1" dirty="0">
                <a:solidFill>
                  <a:srgbClr val="FF0000"/>
                </a:solidFill>
                <a:latin typeface="+mj-lt"/>
              </a:rPr>
              <a:t>ego integrity</a:t>
            </a:r>
            <a:r>
              <a:rPr lang="en-GB" dirty="0">
                <a:solidFill>
                  <a:srgbClr val="FF0000"/>
                </a:solidFill>
                <a:latin typeface="+mj-lt"/>
              </a:rPr>
              <a:t> </a:t>
            </a:r>
            <a:r>
              <a:rPr lang="en-GB" dirty="0">
                <a:latin typeface="+mj-lt"/>
              </a:rPr>
              <a:t>(</a:t>
            </a:r>
            <a:r>
              <a:rPr lang="en-GB" dirty="0">
                <a:solidFill>
                  <a:schemeClr val="accent1"/>
                </a:solidFill>
                <a:latin typeface="+mj-lt"/>
              </a:rPr>
              <a:t>holding on to one's sense of wholeness</a:t>
            </a:r>
            <a:r>
              <a:rPr lang="en-GB" dirty="0">
                <a:latin typeface="+mj-lt"/>
              </a:rPr>
              <a:t>), while avoiding </a:t>
            </a:r>
            <a:r>
              <a:rPr lang="en-GB" b="1" dirty="0">
                <a:solidFill>
                  <a:srgbClr val="FF0000"/>
                </a:solidFill>
                <a:latin typeface="+mj-lt"/>
              </a:rPr>
              <a:t>despair</a:t>
            </a:r>
            <a:r>
              <a:rPr lang="en-GB" dirty="0">
                <a:latin typeface="+mj-lt"/>
              </a:rPr>
              <a:t> (</a:t>
            </a:r>
            <a:r>
              <a:rPr lang="en-GB" dirty="0">
                <a:solidFill>
                  <a:schemeClr val="accent1"/>
                </a:solidFill>
                <a:latin typeface="+mj-lt"/>
              </a:rPr>
              <a:t>fearing there is too little time to begin a new life course</a:t>
            </a:r>
            <a:r>
              <a:rPr lang="en-GB" dirty="0">
                <a:latin typeface="+mj-lt"/>
              </a:rPr>
              <a:t>) also develop wisdom. </a:t>
            </a:r>
          </a:p>
          <a:p>
            <a:r>
              <a:rPr lang="en-GB" dirty="0">
                <a:latin typeface="+mj-lt"/>
              </a:rPr>
              <a:t>The person is able to </a:t>
            </a:r>
            <a:r>
              <a:rPr lang="en-GB" dirty="0">
                <a:solidFill>
                  <a:srgbClr val="FF0000"/>
                </a:solidFill>
                <a:latin typeface="+mj-lt"/>
              </a:rPr>
              <a:t>accept </a:t>
            </a:r>
            <a:r>
              <a:rPr lang="en-GB" dirty="0">
                <a:solidFill>
                  <a:schemeClr val="accent1"/>
                </a:solidFill>
                <a:latin typeface="+mj-lt"/>
              </a:rPr>
              <a:t>without major regrets the life that they have lived</a:t>
            </a:r>
            <a:r>
              <a:rPr lang="en-GB" dirty="0">
                <a:latin typeface="+mj-lt"/>
              </a:rPr>
              <a:t>, as well as the inescapability of death. </a:t>
            </a:r>
          </a:p>
          <a:p>
            <a:r>
              <a:rPr lang="en-GB" dirty="0">
                <a:latin typeface="+mj-lt"/>
              </a:rPr>
              <a:t>Even people who achieve a high degree of integrity </a:t>
            </a:r>
            <a:r>
              <a:rPr lang="en-GB" dirty="0">
                <a:solidFill>
                  <a:schemeClr val="accent1"/>
                </a:solidFill>
                <a:latin typeface="+mj-lt"/>
              </a:rPr>
              <a:t>may feel some despair </a:t>
            </a:r>
            <a:r>
              <a:rPr lang="en-GB" dirty="0">
                <a:latin typeface="+mj-lt"/>
              </a:rPr>
              <a:t>at this stage as they contemplate their past. </a:t>
            </a:r>
          </a:p>
          <a:p>
            <a:r>
              <a:rPr lang="en-GB" dirty="0">
                <a:latin typeface="+mj-lt"/>
              </a:rPr>
              <a:t>No one makes it through life without wondering if another path may have been happier and more productive.</a:t>
            </a:r>
          </a:p>
          <a:p>
            <a:pPr marL="0" indent="0">
              <a:buNone/>
            </a:pPr>
            <a:r>
              <a:rPr lang="en-GB" dirty="0">
                <a:latin typeface="+mj-lt"/>
              </a:rPr>
              <a:t>						(Cliffs notes 2013</a:t>
            </a:r>
            <a:r>
              <a:rPr lang="en-GB" dirty="0">
                <a:latin typeface="Comic Sans MS" panose="030F0702030302020204" pitchFamily="66" charset="0"/>
              </a:rPr>
              <a:t>)</a:t>
            </a:r>
          </a:p>
        </p:txBody>
      </p:sp>
    </p:spTree>
    <p:extLst>
      <p:ext uri="{BB962C8B-B14F-4D97-AF65-F5344CB8AC3E}">
        <p14:creationId xmlns:p14="http://schemas.microsoft.com/office/powerpoint/2010/main" val="3230374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34428-DB2F-4BD1-9B65-421DFC3EC602}"/>
              </a:ext>
            </a:extLst>
          </p:cNvPr>
          <p:cNvSpPr>
            <a:spLocks noGrp="1"/>
          </p:cNvSpPr>
          <p:nvPr>
            <p:ph type="title"/>
          </p:nvPr>
        </p:nvSpPr>
        <p:spPr/>
        <p:txBody>
          <a:bodyPr/>
          <a:lstStyle/>
          <a:p>
            <a:r>
              <a:rPr lang="en-GB" dirty="0"/>
              <a:t>ACTIVITY</a:t>
            </a:r>
          </a:p>
        </p:txBody>
      </p:sp>
      <p:sp>
        <p:nvSpPr>
          <p:cNvPr id="3" name="Content Placeholder 2">
            <a:extLst>
              <a:ext uri="{FF2B5EF4-FFF2-40B4-BE49-F238E27FC236}">
                <a16:creationId xmlns:a16="http://schemas.microsoft.com/office/drawing/2014/main" id="{52C4A74E-D853-4C68-BBA9-EF36A6379BFB}"/>
              </a:ext>
            </a:extLst>
          </p:cNvPr>
          <p:cNvSpPr>
            <a:spLocks noGrp="1"/>
          </p:cNvSpPr>
          <p:nvPr>
            <p:ph idx="1"/>
          </p:nvPr>
        </p:nvSpPr>
        <p:spPr/>
        <p:txBody>
          <a:bodyPr/>
          <a:lstStyle/>
          <a:p>
            <a:r>
              <a:rPr lang="en-GB" dirty="0"/>
              <a:t>In pairs Research the following theories of ageing:</a:t>
            </a:r>
          </a:p>
          <a:p>
            <a:r>
              <a:rPr lang="en-GB" dirty="0"/>
              <a:t>Disengagement theory</a:t>
            </a:r>
          </a:p>
          <a:p>
            <a:r>
              <a:rPr lang="en-GB" dirty="0"/>
              <a:t>Activity theory</a:t>
            </a:r>
          </a:p>
          <a:p>
            <a:r>
              <a:rPr lang="en-GB" dirty="0"/>
              <a:t>Continuity theory</a:t>
            </a:r>
          </a:p>
          <a:p>
            <a:endParaRPr lang="en-GB" dirty="0"/>
          </a:p>
          <a:p>
            <a:r>
              <a:rPr lang="en-GB" dirty="0"/>
              <a:t>BE READY TO FEEDBACK NEXT LESSON</a:t>
            </a:r>
          </a:p>
        </p:txBody>
      </p:sp>
    </p:spTree>
    <p:extLst>
      <p:ext uri="{BB962C8B-B14F-4D97-AF65-F5344CB8AC3E}">
        <p14:creationId xmlns:p14="http://schemas.microsoft.com/office/powerpoint/2010/main" val="3497058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latin typeface="Calibri" panose="020F0502020204030204" pitchFamily="34" charset="0"/>
                <a:cs typeface="Calibri" panose="020F0502020204030204" pitchFamily="34" charset="0"/>
              </a:rPr>
              <a:t>Key Psychosocial Theories of Ageing</a:t>
            </a:r>
          </a:p>
        </p:txBody>
      </p:sp>
      <p:sp>
        <p:nvSpPr>
          <p:cNvPr id="3" name="Content Placeholder 2"/>
          <p:cNvSpPr>
            <a:spLocks noGrp="1"/>
          </p:cNvSpPr>
          <p:nvPr>
            <p:ph idx="1"/>
          </p:nvPr>
        </p:nvSpPr>
        <p:spPr/>
        <p:txBody>
          <a:bodyPr>
            <a:normAutofit/>
          </a:bodyPr>
          <a:lstStyle/>
          <a:p>
            <a:pPr>
              <a:buNone/>
            </a:pPr>
            <a:endParaRPr lang="en-US" dirty="0">
              <a:latin typeface="Comic Sans MS" panose="030F0702030302020204" pitchFamily="66" charset="0"/>
            </a:endParaRPr>
          </a:p>
          <a:p>
            <a:pPr>
              <a:buNone/>
            </a:pPr>
            <a:r>
              <a:rPr lang="en-US" dirty="0">
                <a:latin typeface="Comic Sans MS" panose="030F0702030302020204" pitchFamily="66" charset="0"/>
              </a:rPr>
              <a:t>	</a:t>
            </a:r>
            <a:r>
              <a:rPr lang="en-US" dirty="0">
                <a:latin typeface="Calibri" panose="020F0502020204030204" pitchFamily="34" charset="0"/>
                <a:cs typeface="Calibri" panose="020F0502020204030204" pitchFamily="34" charset="0"/>
              </a:rPr>
              <a:t>Psycho-Social  Theories - explain the thought processes and behaviors of ageing.</a:t>
            </a:r>
          </a:p>
          <a:p>
            <a:pPr>
              <a:buNone/>
            </a:pPr>
            <a:r>
              <a:rPr lang="en-US" dirty="0">
                <a:latin typeface="Calibri" panose="020F0502020204030204" pitchFamily="34" charset="0"/>
                <a:cs typeface="Calibri" panose="020F0502020204030204" pitchFamily="34" charset="0"/>
              </a:rPr>
              <a:t> </a:t>
            </a:r>
          </a:p>
          <a:p>
            <a:r>
              <a:rPr lang="en-GB" dirty="0">
                <a:solidFill>
                  <a:srgbClr val="00B050"/>
                </a:solidFill>
                <a:latin typeface="Calibri" panose="020F0502020204030204" pitchFamily="34" charset="0"/>
                <a:cs typeface="Calibri" panose="020F0502020204030204" pitchFamily="34" charset="0"/>
              </a:rPr>
              <a:t>Disengagement theory</a:t>
            </a:r>
          </a:p>
          <a:p>
            <a:r>
              <a:rPr lang="en-GB" dirty="0">
                <a:solidFill>
                  <a:srgbClr val="FF0000"/>
                </a:solidFill>
                <a:latin typeface="Calibri" panose="020F0502020204030204" pitchFamily="34" charset="0"/>
                <a:cs typeface="Calibri" panose="020F0502020204030204" pitchFamily="34" charset="0"/>
              </a:rPr>
              <a:t>Activity theory</a:t>
            </a:r>
          </a:p>
          <a:p>
            <a:r>
              <a:rPr lang="en-GB" dirty="0">
                <a:solidFill>
                  <a:srgbClr val="0070C0"/>
                </a:solidFill>
                <a:latin typeface="Calibri" panose="020F0502020204030204" pitchFamily="34" charset="0"/>
                <a:cs typeface="Calibri" panose="020F0502020204030204" pitchFamily="34" charset="0"/>
              </a:rPr>
              <a:t>Continuity theory</a:t>
            </a:r>
          </a:p>
          <a:p>
            <a:endParaRPr lang="en-GB" dirty="0"/>
          </a:p>
        </p:txBody>
      </p:sp>
    </p:spTree>
    <p:extLst>
      <p:ext uri="{BB962C8B-B14F-4D97-AF65-F5344CB8AC3E}">
        <p14:creationId xmlns:p14="http://schemas.microsoft.com/office/powerpoint/2010/main" val="2267674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419</TotalTime>
  <Words>1406</Words>
  <Application>Microsoft Office PowerPoint</Application>
  <PresentationFormat>On-screen Show (4:3)</PresentationFormat>
  <Paragraphs>119</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Comic Sans MS</vt:lpstr>
      <vt:lpstr>Wingdings</vt:lpstr>
      <vt:lpstr>Office Theme</vt:lpstr>
      <vt:lpstr>Learning outcomes</vt:lpstr>
      <vt:lpstr>The Theories Of Ageing </vt:lpstr>
      <vt:lpstr>Ageing</vt:lpstr>
      <vt:lpstr>PowerPoint Presentation</vt:lpstr>
      <vt:lpstr>PowerPoint Presentation</vt:lpstr>
      <vt:lpstr>What have we already discovered? </vt:lpstr>
      <vt:lpstr>PowerPoint Presentation</vt:lpstr>
      <vt:lpstr>ACTIVITY</vt:lpstr>
      <vt:lpstr>Key Psychosocial Theories of Ageing</vt:lpstr>
      <vt:lpstr>Two Major Theories</vt:lpstr>
      <vt:lpstr>Activity:                       </vt:lpstr>
      <vt:lpstr>Disengagement Theory</vt:lpstr>
      <vt:lpstr>Activity Theory</vt:lpstr>
      <vt:lpstr>PowerPoint Presentation</vt:lpstr>
      <vt:lpstr>Weaknesses of activity theory</vt:lpstr>
      <vt:lpstr>PowerPoint Presentation</vt:lpstr>
      <vt:lpstr>Continuity Theory - Atchley 1989 </vt:lpstr>
      <vt:lpstr>PowerPoint Presentation</vt:lpstr>
      <vt:lpstr>Weaknesses of Continuity Theory</vt:lpstr>
      <vt:lpstr>Useful websites about these theories</vt:lpstr>
      <vt:lpstr>Biological Theories of Ageing</vt:lpstr>
      <vt:lpstr>Why Do People Age?</vt:lpstr>
      <vt:lpstr>Why do People Age?- Biological Theories of Ageing </vt:lpstr>
    </vt:vector>
  </TitlesOfParts>
  <Company>Carmel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L03: Understand Physical &amp; Psychological Changes of ageing</dc:title>
  <dc:creator>Carmel College</dc:creator>
  <cp:lastModifiedBy>Tracey Coster</cp:lastModifiedBy>
  <cp:revision>41</cp:revision>
  <dcterms:created xsi:type="dcterms:W3CDTF">2013-10-15T09:20:27Z</dcterms:created>
  <dcterms:modified xsi:type="dcterms:W3CDTF">2019-03-25T12:56:44Z</dcterms:modified>
</cp:coreProperties>
</file>