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3" r:id="rId8"/>
    <p:sldId id="262" r:id="rId9"/>
    <p:sldId id="264" r:id="rId10"/>
    <p:sldId id="266" r:id="rId11"/>
    <p:sldId id="265"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53" autoAdjust="0"/>
    <p:restoredTop sz="94660"/>
  </p:normalViewPr>
  <p:slideViewPr>
    <p:cSldViewPr snapToGrid="0">
      <p:cViewPr varScale="1">
        <p:scale>
          <a:sx n="64" d="100"/>
          <a:sy n="64" d="100"/>
        </p:scale>
        <p:origin x="78"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05624FC9-F8B3-47E4-9A8D-89F0D60EC088}" type="datetimeFigureOut">
              <a:rPr lang="en-GB" smtClean="0"/>
              <a:t>30/08/2017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6759B9-6776-418C-B85B-4D30CDF38F28}" type="slidenum">
              <a:rPr lang="en-GB" smtClean="0"/>
              <a:t>‹#›</a:t>
            </a:fld>
            <a:endParaRPr lang="en-GB"/>
          </a:p>
        </p:txBody>
      </p:sp>
      <p:sp>
        <p:nvSpPr>
          <p:cNvPr id="13" name="Rectangle 12"/>
          <p:cNvSpPr/>
          <p:nvPr/>
        </p:nvSpPr>
        <p:spPr>
          <a:xfrm>
            <a:off x="0" y="-1"/>
            <a:ext cx="12192000" cy="4572001"/>
          </a:xfrm>
          <a:prstGeom prst="rect">
            <a:avLst/>
          </a:prstGeom>
          <a:blipFill dpi="0" rotWithShape="1">
            <a:blip r:embed="rId2">
              <a:duotone>
                <a:schemeClr val="accent1">
                  <a:shade val="45000"/>
                  <a:satMod val="135000"/>
                </a:schemeClr>
                <a:prstClr val="white"/>
              </a:duotone>
            </a:blip>
            <a:srcRect/>
            <a:tile tx="25400" ty="6350" sx="71000" sy="71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684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624FC9-F8B3-47E4-9A8D-89F0D60EC088}" type="datetimeFigureOut">
              <a:rPr lang="en-GB" smtClean="0"/>
              <a:t>30/08/2017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6759B9-6776-418C-B85B-4D30CDF38F28}" type="slidenum">
              <a:rPr lang="en-GB" smtClean="0"/>
              <a:t>‹#›</a:t>
            </a:fld>
            <a:endParaRPr lang="en-GB"/>
          </a:p>
        </p:txBody>
      </p:sp>
    </p:spTree>
    <p:extLst>
      <p:ext uri="{BB962C8B-B14F-4D97-AF65-F5344CB8AC3E}">
        <p14:creationId xmlns:p14="http://schemas.microsoft.com/office/powerpoint/2010/main" val="1230612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624FC9-F8B3-47E4-9A8D-89F0D60EC088}" type="datetimeFigureOut">
              <a:rPr lang="en-GB" smtClean="0"/>
              <a:t>30/08/2017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6759B9-6776-418C-B85B-4D30CDF38F28}" type="slidenum">
              <a:rPr lang="en-GB" smtClean="0"/>
              <a:t>‹#›</a:t>
            </a:fld>
            <a:endParaRPr lang="en-GB"/>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9932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624FC9-F8B3-47E4-9A8D-89F0D60EC088}" type="datetimeFigureOut">
              <a:rPr lang="en-GB" smtClean="0"/>
              <a:t>30/08/2017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6759B9-6776-418C-B85B-4D30CDF38F28}" type="slidenum">
              <a:rPr lang="en-GB" smtClean="0"/>
              <a:t>‹#›</a:t>
            </a:fld>
            <a:endParaRPr lang="en-GB"/>
          </a:p>
        </p:txBody>
      </p:sp>
    </p:spTree>
    <p:extLst>
      <p:ext uri="{BB962C8B-B14F-4D97-AF65-F5344CB8AC3E}">
        <p14:creationId xmlns:p14="http://schemas.microsoft.com/office/powerpoint/2010/main" val="671853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5624FC9-F8B3-47E4-9A8D-89F0D60EC088}" type="datetimeFigureOut">
              <a:rPr lang="en-GB" smtClean="0"/>
              <a:t>30/08/2017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6759B9-6776-418C-B85B-4D30CDF38F28}" type="slidenum">
              <a:rPr lang="en-GB" smtClean="0"/>
              <a:t>‹#›</a:t>
            </a:fld>
            <a:endParaRPr lang="en-GB"/>
          </a:p>
        </p:txBody>
      </p:sp>
      <p:sp>
        <p:nvSpPr>
          <p:cNvPr id="10" name="Rectangle 9"/>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25400" ty="6350" sx="71000" sy="71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6113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624FC9-F8B3-47E4-9A8D-89F0D60EC088}" type="datetimeFigureOut">
              <a:rPr lang="en-GB" smtClean="0"/>
              <a:t>30/08/2017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46759B9-6776-418C-B85B-4D30CDF38F28}" type="slidenum">
              <a:rPr lang="en-GB" smtClean="0"/>
              <a:t>‹#›</a:t>
            </a:fld>
            <a:endParaRPr lang="en-GB"/>
          </a:p>
        </p:txBody>
      </p:sp>
    </p:spTree>
    <p:extLst>
      <p:ext uri="{BB962C8B-B14F-4D97-AF65-F5344CB8AC3E}">
        <p14:creationId xmlns:p14="http://schemas.microsoft.com/office/powerpoint/2010/main" val="433757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5624FC9-F8B3-47E4-9A8D-89F0D60EC088}" type="datetimeFigureOut">
              <a:rPr lang="en-GB" smtClean="0"/>
              <a:t>30/08/2017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46759B9-6776-418C-B85B-4D30CDF38F28}" type="slidenum">
              <a:rPr lang="en-GB" smtClean="0"/>
              <a:t>‹#›</a:t>
            </a:fld>
            <a:endParaRPr lang="en-GB"/>
          </a:p>
        </p:txBody>
      </p:sp>
    </p:spTree>
    <p:extLst>
      <p:ext uri="{BB962C8B-B14F-4D97-AF65-F5344CB8AC3E}">
        <p14:creationId xmlns:p14="http://schemas.microsoft.com/office/powerpoint/2010/main" val="2543092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5624FC9-F8B3-47E4-9A8D-89F0D60EC088}" type="datetimeFigureOut">
              <a:rPr lang="en-GB" smtClean="0"/>
              <a:t>30/08/2017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46759B9-6776-418C-B85B-4D30CDF38F28}" type="slidenum">
              <a:rPr lang="en-GB" smtClean="0"/>
              <a:t>‹#›</a:t>
            </a:fld>
            <a:endParaRPr lang="en-GB"/>
          </a:p>
        </p:txBody>
      </p:sp>
    </p:spTree>
    <p:extLst>
      <p:ext uri="{BB962C8B-B14F-4D97-AF65-F5344CB8AC3E}">
        <p14:creationId xmlns:p14="http://schemas.microsoft.com/office/powerpoint/2010/main" val="2063799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624FC9-F8B3-47E4-9A8D-89F0D60EC088}" type="datetimeFigureOut">
              <a:rPr lang="en-GB" smtClean="0"/>
              <a:t>30/08/2017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46759B9-6776-418C-B85B-4D30CDF38F28}" type="slidenum">
              <a:rPr lang="en-GB" smtClean="0"/>
              <a:t>‹#›</a:t>
            </a:fld>
            <a:endParaRPr lang="en-GB"/>
          </a:p>
        </p:txBody>
      </p:sp>
    </p:spTree>
    <p:extLst>
      <p:ext uri="{BB962C8B-B14F-4D97-AF65-F5344CB8AC3E}">
        <p14:creationId xmlns:p14="http://schemas.microsoft.com/office/powerpoint/2010/main" val="1681412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5624FC9-F8B3-47E4-9A8D-89F0D60EC088}" type="datetimeFigureOut">
              <a:rPr lang="en-GB" smtClean="0"/>
              <a:t>30/08/2017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46759B9-6776-418C-B85B-4D30CDF38F28}" type="slidenum">
              <a:rPr lang="en-GB" smtClean="0"/>
              <a:t>‹#›</a:t>
            </a:fld>
            <a:endParaRPr lang="en-GB"/>
          </a:p>
        </p:txBody>
      </p:sp>
    </p:spTree>
    <p:extLst>
      <p:ext uri="{BB962C8B-B14F-4D97-AF65-F5344CB8AC3E}">
        <p14:creationId xmlns:p14="http://schemas.microsoft.com/office/powerpoint/2010/main" val="3806770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5624FC9-F8B3-47E4-9A8D-89F0D60EC088}" type="datetimeFigureOut">
              <a:rPr lang="en-GB" smtClean="0"/>
              <a:t>30/08/2017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46759B9-6776-418C-B85B-4D30CDF38F28}"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5812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5624FC9-F8B3-47E4-9A8D-89F0D60EC088}" type="datetimeFigureOut">
              <a:rPr lang="en-GB" smtClean="0"/>
              <a:t>30/08/2017</a:t>
            </a:fld>
            <a:endParaRPr lang="en-GB"/>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GB"/>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46759B9-6776-418C-B85B-4D30CDF38F28}" type="slidenum">
              <a:rPr lang="en-GB" smtClean="0"/>
              <a:t>‹#›</a:t>
            </a:fld>
            <a:endParaRPr lang="en-GB"/>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4293018"/>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GCSE English Language</a:t>
            </a:r>
            <a:endParaRPr lang="en-GB" dirty="0"/>
          </a:p>
        </p:txBody>
      </p:sp>
      <p:sp>
        <p:nvSpPr>
          <p:cNvPr id="3" name="Subtitle 2"/>
          <p:cNvSpPr>
            <a:spLocks noGrp="1"/>
          </p:cNvSpPr>
          <p:nvPr>
            <p:ph type="subTitle" idx="1"/>
          </p:nvPr>
        </p:nvSpPr>
        <p:spPr/>
        <p:txBody>
          <a:bodyPr/>
          <a:lstStyle/>
          <a:p>
            <a:r>
              <a:rPr lang="en-GB" dirty="0" err="1" smtClean="0"/>
              <a:t>Eduqas</a:t>
            </a:r>
            <a:endParaRPr lang="en-GB" dirty="0"/>
          </a:p>
        </p:txBody>
      </p:sp>
    </p:spTree>
    <p:extLst>
      <p:ext uri="{BB962C8B-B14F-4D97-AF65-F5344CB8AC3E}">
        <p14:creationId xmlns:p14="http://schemas.microsoft.com/office/powerpoint/2010/main" val="4282390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Introduce yourself</a:t>
            </a:r>
            <a:endParaRPr lang="en-GB" dirty="0"/>
          </a:p>
        </p:txBody>
      </p:sp>
      <p:sp>
        <p:nvSpPr>
          <p:cNvPr id="3" name="Content Placeholder 2"/>
          <p:cNvSpPr>
            <a:spLocks noGrp="1"/>
          </p:cNvSpPr>
          <p:nvPr>
            <p:ph idx="1"/>
          </p:nvPr>
        </p:nvSpPr>
        <p:spPr/>
        <p:txBody>
          <a:bodyPr/>
          <a:lstStyle/>
          <a:p>
            <a:r>
              <a:rPr lang="en-GB" dirty="0" smtClean="0"/>
              <a:t>I just want you all to introduce yourselves and tell the class one fact about yourself.</a:t>
            </a:r>
            <a:endParaRPr lang="en-GB" dirty="0"/>
          </a:p>
        </p:txBody>
      </p:sp>
    </p:spTree>
    <p:extLst>
      <p:ext uri="{BB962C8B-B14F-4D97-AF65-F5344CB8AC3E}">
        <p14:creationId xmlns:p14="http://schemas.microsoft.com/office/powerpoint/2010/main" val="12719290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Fill in the ‘About me’ sheet </a:t>
            </a:r>
            <a:endParaRPr lang="en-GB" dirty="0"/>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25541268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Diagnostic</a:t>
            </a:r>
            <a:endParaRPr lang="en-GB" dirty="0"/>
          </a:p>
        </p:txBody>
      </p:sp>
      <p:sp>
        <p:nvSpPr>
          <p:cNvPr id="3" name="Content Placeholder 2"/>
          <p:cNvSpPr>
            <a:spLocks noGrp="1"/>
          </p:cNvSpPr>
          <p:nvPr>
            <p:ph idx="1"/>
          </p:nvPr>
        </p:nvSpPr>
        <p:spPr/>
        <p:txBody>
          <a:bodyPr/>
          <a:lstStyle/>
          <a:p>
            <a:r>
              <a:rPr lang="en-GB" dirty="0" smtClean="0"/>
              <a:t>In the following lesson, you will be given time to prepare for your diagnostic test. This is something which every student will do in every subject when they first start at Carmel College. </a:t>
            </a:r>
            <a:endParaRPr lang="en-GB" dirty="0"/>
          </a:p>
          <a:p>
            <a:r>
              <a:rPr lang="en-GB" dirty="0" smtClean="0"/>
              <a:t>This test will give me an idea about your strengths and weaknesses in English so that I know how to tailor your learning. You should try your absolute best on it, but don’t be worried or scared about it.</a:t>
            </a:r>
            <a:endParaRPr lang="en-GB" dirty="0"/>
          </a:p>
        </p:txBody>
      </p:sp>
    </p:spTree>
    <p:extLst>
      <p:ext uri="{BB962C8B-B14F-4D97-AF65-F5344CB8AC3E}">
        <p14:creationId xmlns:p14="http://schemas.microsoft.com/office/powerpoint/2010/main" val="30787042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Before we begin…</a:t>
            </a:r>
            <a:endParaRPr lang="en-GB" dirty="0"/>
          </a:p>
        </p:txBody>
      </p:sp>
      <p:sp>
        <p:nvSpPr>
          <p:cNvPr id="3" name="Content Placeholder 2"/>
          <p:cNvSpPr>
            <a:spLocks noGrp="1"/>
          </p:cNvSpPr>
          <p:nvPr>
            <p:ph idx="1"/>
          </p:nvPr>
        </p:nvSpPr>
        <p:spPr/>
        <p:txBody>
          <a:bodyPr/>
          <a:lstStyle/>
          <a:p>
            <a:r>
              <a:rPr lang="en-GB" dirty="0" smtClean="0"/>
              <a:t>English is a subject which is extremely important in almost every field you are likely to be pursuing. Currently, the grade you have attained in GCSE English will probably prove disadvantageous to you at some stage, so it is in your best interests to attempt to get a better result.</a:t>
            </a:r>
          </a:p>
          <a:p>
            <a:r>
              <a:rPr lang="en-GB" dirty="0" smtClean="0"/>
              <a:t>I realise that many of you will probably lack enthusiasm about this class when compared to the other subjects that you have CHOSEN to do. However, there are a couple of things that I want you all to bear in mind….</a:t>
            </a:r>
          </a:p>
        </p:txBody>
      </p:sp>
    </p:spTree>
    <p:extLst>
      <p:ext uri="{BB962C8B-B14F-4D97-AF65-F5344CB8AC3E}">
        <p14:creationId xmlns:p14="http://schemas.microsoft.com/office/powerpoint/2010/main" val="4002357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Before we begin…</a:t>
            </a:r>
            <a:endParaRPr lang="en-GB" dirty="0"/>
          </a:p>
        </p:txBody>
      </p:sp>
      <p:sp>
        <p:nvSpPr>
          <p:cNvPr id="3" name="Content Placeholder 2"/>
          <p:cNvSpPr>
            <a:spLocks noGrp="1"/>
          </p:cNvSpPr>
          <p:nvPr>
            <p:ph idx="1"/>
          </p:nvPr>
        </p:nvSpPr>
        <p:spPr/>
        <p:txBody>
          <a:bodyPr>
            <a:normAutofit lnSpcReduction="10000"/>
          </a:bodyPr>
          <a:lstStyle/>
          <a:p>
            <a:r>
              <a:rPr lang="en-GB" dirty="0" smtClean="0"/>
              <a:t>1. We have extremely impressive success rates teaching GCSE resit at Carmel College. In the last two years, almost three quarters of our students have gained a C or above by resitting with us. This includes a number of students whose primary language is NOT English. We realise some of you might see this as an inconvenience, but we are committed to making the subject enjoyable and productive.</a:t>
            </a:r>
          </a:p>
          <a:p>
            <a:r>
              <a:rPr lang="en-GB" dirty="0" smtClean="0"/>
              <a:t>2. You are not at your school anymore. It may well be that you have come from a school environment which was not suited to you, and you may have found it difficult to engage with the subject. You may even think you ‘hate’ English. You will get far more out of this subject if you approach it with a clean slate and an open mind.</a:t>
            </a:r>
          </a:p>
          <a:p>
            <a:r>
              <a:rPr lang="en-GB" dirty="0" smtClean="0"/>
              <a:t>3. Just because this is a GCSE, it does not mean that the college rules of attendance, punctuality and meeting deadlines do not apply. Please ensure that you give this subject the same respect as your other A-Levels/BTEC’s.</a:t>
            </a:r>
          </a:p>
        </p:txBody>
      </p:sp>
    </p:spTree>
    <p:extLst>
      <p:ext uri="{BB962C8B-B14F-4D97-AF65-F5344CB8AC3E}">
        <p14:creationId xmlns:p14="http://schemas.microsoft.com/office/powerpoint/2010/main" val="2191205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Folders</a:t>
            </a:r>
            <a:endParaRPr lang="en-GB" dirty="0"/>
          </a:p>
        </p:txBody>
      </p:sp>
      <p:sp>
        <p:nvSpPr>
          <p:cNvPr id="3" name="Content Placeholder 2"/>
          <p:cNvSpPr>
            <a:spLocks noGrp="1"/>
          </p:cNvSpPr>
          <p:nvPr>
            <p:ph idx="1"/>
          </p:nvPr>
        </p:nvSpPr>
        <p:spPr/>
        <p:txBody>
          <a:bodyPr/>
          <a:lstStyle/>
          <a:p>
            <a:r>
              <a:rPr lang="en-GB" dirty="0" smtClean="0"/>
              <a:t>In order to keep on top of your work, and to ensure smooth progression, you will be required to keep a tidy and organised folder or file. </a:t>
            </a:r>
          </a:p>
          <a:p>
            <a:r>
              <a:rPr lang="en-GB" dirty="0" smtClean="0"/>
              <a:t>This folder will keep a record of all of the assessments you complete, tutor feedback, resources and class notes. I will be checking your folders to ensure that you are keeping them organised and up to date.</a:t>
            </a:r>
          </a:p>
          <a:p>
            <a:r>
              <a:rPr lang="en-GB" dirty="0" smtClean="0"/>
              <a:t>Please ensure that, by Friday 8</a:t>
            </a:r>
            <a:r>
              <a:rPr lang="en-GB" baseline="30000" dirty="0" smtClean="0"/>
              <a:t>th</a:t>
            </a:r>
            <a:r>
              <a:rPr lang="en-GB" dirty="0" smtClean="0"/>
              <a:t>, you have a folder (preferably a ring binder) to have with you in all lessons. If purchasing a folder presents a difficulty to you, then please speak to me privately over the next couple of lessons.</a:t>
            </a:r>
          </a:p>
          <a:p>
            <a:r>
              <a:rPr lang="en-GB" dirty="0" smtClean="0"/>
              <a:t>Unless otherwise instructed, I will ask you to keep your folders in college to ensure that they do not go missing.</a:t>
            </a:r>
            <a:endParaRPr lang="en-GB" dirty="0"/>
          </a:p>
        </p:txBody>
      </p:sp>
    </p:spTree>
    <p:extLst>
      <p:ext uri="{BB962C8B-B14F-4D97-AF65-F5344CB8AC3E}">
        <p14:creationId xmlns:p14="http://schemas.microsoft.com/office/powerpoint/2010/main" val="3622693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Conduct in class</a:t>
            </a:r>
            <a:endParaRPr lang="en-GB" dirty="0"/>
          </a:p>
        </p:txBody>
      </p:sp>
      <p:sp>
        <p:nvSpPr>
          <p:cNvPr id="3" name="Content Placeholder 2"/>
          <p:cNvSpPr>
            <a:spLocks noGrp="1"/>
          </p:cNvSpPr>
          <p:nvPr>
            <p:ph idx="1"/>
          </p:nvPr>
        </p:nvSpPr>
        <p:spPr/>
        <p:txBody>
          <a:bodyPr/>
          <a:lstStyle/>
          <a:p>
            <a:r>
              <a:rPr lang="en-GB" dirty="0" smtClean="0"/>
              <a:t>As I have already stated, this subject should be treated like any other. You should arrive to lessons on time, ready to learn.</a:t>
            </a:r>
          </a:p>
          <a:p>
            <a:r>
              <a:rPr lang="en-GB" dirty="0" smtClean="0"/>
              <a:t>I expect people to take an active part in discussions as this is one of the primary ways that I will be able to assess your progress and needs.</a:t>
            </a:r>
          </a:p>
          <a:p>
            <a:endParaRPr lang="en-GB" dirty="0"/>
          </a:p>
        </p:txBody>
      </p:sp>
    </p:spTree>
    <p:extLst>
      <p:ext uri="{BB962C8B-B14F-4D97-AF65-F5344CB8AC3E}">
        <p14:creationId xmlns:p14="http://schemas.microsoft.com/office/powerpoint/2010/main" val="1941356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176043"/>
            <a:ext cx="9720072" cy="1499616"/>
          </a:xfrm>
        </p:spPr>
        <p:txBody>
          <a:bodyPr/>
          <a:lstStyle/>
          <a:p>
            <a:r>
              <a:rPr lang="en-GB" dirty="0" smtClean="0"/>
              <a:t>Course structure - </a:t>
            </a:r>
            <a:r>
              <a:rPr lang="en-GB" dirty="0" err="1" smtClean="0"/>
              <a:t>Eduqas</a:t>
            </a:r>
            <a:endParaRPr lang="en-GB" dirty="0"/>
          </a:p>
        </p:txBody>
      </p:sp>
      <p:sp>
        <p:nvSpPr>
          <p:cNvPr id="3" name="Content Placeholder 2"/>
          <p:cNvSpPr>
            <a:spLocks noGrp="1"/>
          </p:cNvSpPr>
          <p:nvPr>
            <p:ph idx="1"/>
          </p:nvPr>
        </p:nvSpPr>
        <p:spPr/>
        <p:txBody>
          <a:bodyPr/>
          <a:lstStyle/>
          <a:p>
            <a:endParaRPr lang="en-GB"/>
          </a:p>
        </p:txBody>
      </p:sp>
      <p:pic>
        <p:nvPicPr>
          <p:cNvPr id="5" name="Picture 4"/>
          <p:cNvPicPr>
            <a:picLocks noChangeAspect="1"/>
          </p:cNvPicPr>
          <p:nvPr/>
        </p:nvPicPr>
        <p:blipFill>
          <a:blip r:embed="rId2"/>
          <a:stretch>
            <a:fillRect/>
          </a:stretch>
        </p:blipFill>
        <p:spPr>
          <a:xfrm>
            <a:off x="3237875" y="853241"/>
            <a:ext cx="5298317" cy="6004759"/>
          </a:xfrm>
          <a:prstGeom prst="rect">
            <a:avLst/>
          </a:prstGeom>
        </p:spPr>
      </p:pic>
    </p:spTree>
    <p:extLst>
      <p:ext uri="{BB962C8B-B14F-4D97-AF65-F5344CB8AC3E}">
        <p14:creationId xmlns:p14="http://schemas.microsoft.com/office/powerpoint/2010/main" val="42630560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9223"/>
            <a:ext cx="9720072" cy="1499616"/>
          </a:xfrm>
        </p:spPr>
        <p:txBody>
          <a:bodyPr/>
          <a:lstStyle/>
          <a:p>
            <a:r>
              <a:rPr lang="en-GB" dirty="0" smtClean="0"/>
              <a:t>Assessment objectives – get to know these!</a:t>
            </a:r>
            <a:endParaRPr lang="en-GB" dirty="0"/>
          </a:p>
        </p:txBody>
      </p:sp>
      <p:sp>
        <p:nvSpPr>
          <p:cNvPr id="3" name="Content Placeholder 2"/>
          <p:cNvSpPr>
            <a:spLocks noGrp="1"/>
          </p:cNvSpPr>
          <p:nvPr>
            <p:ph idx="1"/>
          </p:nvPr>
        </p:nvSpPr>
        <p:spPr/>
        <p:txBody>
          <a:bodyPr/>
          <a:lstStyle/>
          <a:p>
            <a:r>
              <a:rPr lang="en-GB" dirty="0" smtClean="0"/>
              <a:t>If you can do all of the following things well, then you will pass this course…</a:t>
            </a:r>
            <a:endParaRPr lang="en-GB" dirty="0"/>
          </a:p>
        </p:txBody>
      </p:sp>
      <p:pic>
        <p:nvPicPr>
          <p:cNvPr id="4" name="Picture 3"/>
          <p:cNvPicPr>
            <a:picLocks noChangeAspect="1"/>
          </p:cNvPicPr>
          <p:nvPr/>
        </p:nvPicPr>
        <p:blipFill>
          <a:blip r:embed="rId2"/>
          <a:stretch>
            <a:fillRect/>
          </a:stretch>
        </p:blipFill>
        <p:spPr>
          <a:xfrm>
            <a:off x="2655017" y="766468"/>
            <a:ext cx="6459003" cy="6091532"/>
          </a:xfrm>
          <a:prstGeom prst="rect">
            <a:avLst/>
          </a:prstGeom>
        </p:spPr>
      </p:pic>
    </p:spTree>
    <p:extLst>
      <p:ext uri="{BB962C8B-B14F-4D97-AF65-F5344CB8AC3E}">
        <p14:creationId xmlns:p14="http://schemas.microsoft.com/office/powerpoint/2010/main" val="938979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you will learn</a:t>
            </a:r>
            <a:endParaRPr lang="en-GB" dirty="0"/>
          </a:p>
        </p:txBody>
      </p:sp>
      <p:sp>
        <p:nvSpPr>
          <p:cNvPr id="3" name="Content Placeholder 2"/>
          <p:cNvSpPr>
            <a:spLocks noGrp="1"/>
          </p:cNvSpPr>
          <p:nvPr>
            <p:ph idx="1"/>
          </p:nvPr>
        </p:nvSpPr>
        <p:spPr/>
        <p:txBody>
          <a:bodyPr/>
          <a:lstStyle/>
          <a:p>
            <a:r>
              <a:rPr lang="en-GB" dirty="0" smtClean="0"/>
              <a:t>In each half term, there will be a separate them which will influence the content of the resources we study.</a:t>
            </a:r>
          </a:p>
          <a:p>
            <a:endParaRPr lang="en-GB" dirty="0"/>
          </a:p>
          <a:p>
            <a:r>
              <a:rPr lang="en-GB" dirty="0" smtClean="0"/>
              <a:t>Gothic, Horror and Paranormal</a:t>
            </a:r>
          </a:p>
          <a:p>
            <a:r>
              <a:rPr lang="en-GB" dirty="0" smtClean="0"/>
              <a:t>Celebrations</a:t>
            </a:r>
          </a:p>
          <a:p>
            <a:r>
              <a:rPr lang="en-GB" dirty="0" smtClean="0"/>
              <a:t>Love and Relationships</a:t>
            </a:r>
          </a:p>
          <a:p>
            <a:r>
              <a:rPr lang="en-GB" dirty="0" smtClean="0"/>
              <a:t>New Beginnings </a:t>
            </a:r>
            <a:endParaRPr lang="en-GB" dirty="0"/>
          </a:p>
        </p:txBody>
      </p:sp>
    </p:spTree>
    <p:extLst>
      <p:ext uri="{BB962C8B-B14F-4D97-AF65-F5344CB8AC3E}">
        <p14:creationId xmlns:p14="http://schemas.microsoft.com/office/powerpoint/2010/main" val="25749111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Within each half term…</a:t>
            </a:r>
            <a:endParaRPr lang="en-GB" dirty="0"/>
          </a:p>
        </p:txBody>
      </p:sp>
      <p:sp>
        <p:nvSpPr>
          <p:cNvPr id="3" name="Content Placeholder 2"/>
          <p:cNvSpPr>
            <a:spLocks noGrp="1"/>
          </p:cNvSpPr>
          <p:nvPr>
            <p:ph idx="1"/>
          </p:nvPr>
        </p:nvSpPr>
        <p:spPr/>
        <p:txBody>
          <a:bodyPr/>
          <a:lstStyle/>
          <a:p>
            <a:r>
              <a:rPr lang="en-GB" dirty="0" smtClean="0"/>
              <a:t>You will learn all of the vital skills needed to pass this qualification and apply them to a wide variety of resources and materials.</a:t>
            </a:r>
          </a:p>
          <a:p>
            <a:r>
              <a:rPr lang="en-GB" dirty="0" smtClean="0"/>
              <a:t>You will also be tested on spelling each week.</a:t>
            </a:r>
          </a:p>
          <a:p>
            <a:r>
              <a:rPr lang="en-GB" dirty="0" smtClean="0"/>
              <a:t>Additionally, there will be a key grammar focus in each half term which you will be expected to focus on heavily.</a:t>
            </a:r>
            <a:endParaRPr lang="en-GB" dirty="0"/>
          </a:p>
        </p:txBody>
      </p:sp>
    </p:spTree>
    <p:extLst>
      <p:ext uri="{BB962C8B-B14F-4D97-AF65-F5344CB8AC3E}">
        <p14:creationId xmlns:p14="http://schemas.microsoft.com/office/powerpoint/2010/main" val="19979851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A41AC481-B287-49C8-90EF-C669597D2D0A}"/>
    </a:ext>
  </a:extLst>
</a:theme>
</file>

<file path=docProps/app.xml><?xml version="1.0" encoding="utf-8"?>
<Properties xmlns="http://schemas.openxmlformats.org/officeDocument/2006/extended-properties" xmlns:vt="http://schemas.openxmlformats.org/officeDocument/2006/docPropsVTypes">
  <Template>Integral</Template>
  <TotalTime>63</TotalTime>
  <Words>742</Words>
  <Application>Microsoft Office PowerPoint</Application>
  <PresentationFormat>Widescreen</PresentationFormat>
  <Paragraphs>37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Tw Cen MT</vt:lpstr>
      <vt:lpstr>Tw Cen MT Condensed</vt:lpstr>
      <vt:lpstr>Wingdings 3</vt:lpstr>
      <vt:lpstr>Integral</vt:lpstr>
      <vt:lpstr>GCSE English Language</vt:lpstr>
      <vt:lpstr>Before we begin…</vt:lpstr>
      <vt:lpstr>Before we begin…</vt:lpstr>
      <vt:lpstr>Folders</vt:lpstr>
      <vt:lpstr>Conduct in class</vt:lpstr>
      <vt:lpstr>Course structure - Eduqas</vt:lpstr>
      <vt:lpstr>Assessment objectives – get to know these!</vt:lpstr>
      <vt:lpstr>What you will learn</vt:lpstr>
      <vt:lpstr>Within each half term…</vt:lpstr>
      <vt:lpstr>Introduce yourself</vt:lpstr>
      <vt:lpstr>Fill in the ‘About me’ sheet </vt:lpstr>
      <vt:lpstr>Diagnostic</vt:lpstr>
    </vt:vector>
  </TitlesOfParts>
  <Company>Carmel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GCSE English Language</dc:title>
  <dc:creator>Nick Williams</dc:creator>
  <cp:lastModifiedBy>Nick Williams</cp:lastModifiedBy>
  <cp:revision>9</cp:revision>
  <dcterms:created xsi:type="dcterms:W3CDTF">2017-08-30T08:50:44Z</dcterms:created>
  <dcterms:modified xsi:type="dcterms:W3CDTF">2017-08-30T09:53:52Z</dcterms:modified>
</cp:coreProperties>
</file>