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7" r:id="rId10"/>
    <p:sldId id="268" r:id="rId11"/>
    <p:sldId id="264" r:id="rId12"/>
    <p:sldId id="265" r:id="rId13"/>
    <p:sldId id="269"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E8FD4E-433D-4019-8679-25E685144FE1}"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11CD3-452A-472E-95AC-4C7F3FAD9BEA}" type="slidenum">
              <a:rPr lang="en-GB" smtClean="0"/>
              <a:t>‹#›</a:t>
            </a:fld>
            <a:endParaRPr lang="en-GB"/>
          </a:p>
        </p:txBody>
      </p:sp>
    </p:spTree>
    <p:extLst>
      <p:ext uri="{BB962C8B-B14F-4D97-AF65-F5344CB8AC3E}">
        <p14:creationId xmlns:p14="http://schemas.microsoft.com/office/powerpoint/2010/main" val="101872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E8FD4E-433D-4019-8679-25E685144FE1}"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C11CD3-452A-472E-95AC-4C7F3FAD9BEA}" type="slidenum">
              <a:rPr lang="en-GB" smtClean="0"/>
              <a:t>‹#›</a:t>
            </a:fld>
            <a:endParaRPr lang="en-GB"/>
          </a:p>
        </p:txBody>
      </p:sp>
    </p:spTree>
    <p:extLst>
      <p:ext uri="{BB962C8B-B14F-4D97-AF65-F5344CB8AC3E}">
        <p14:creationId xmlns:p14="http://schemas.microsoft.com/office/powerpoint/2010/main" val="153775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E8FD4E-433D-4019-8679-25E685144FE1}"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C11CD3-452A-472E-95AC-4C7F3FAD9BEA}" type="slidenum">
              <a:rPr lang="en-GB" smtClean="0"/>
              <a:t>‹#›</a:t>
            </a:fld>
            <a:endParaRPr lang="en-GB"/>
          </a:p>
        </p:txBody>
      </p:sp>
    </p:spTree>
    <p:extLst>
      <p:ext uri="{BB962C8B-B14F-4D97-AF65-F5344CB8AC3E}">
        <p14:creationId xmlns:p14="http://schemas.microsoft.com/office/powerpoint/2010/main" val="2138838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E8FD4E-433D-4019-8679-25E685144FE1}"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C11CD3-452A-472E-95AC-4C7F3FAD9BEA}" type="slidenum">
              <a:rPr lang="en-GB" smtClean="0"/>
              <a:t>‹#›</a:t>
            </a:fld>
            <a:endParaRPr lang="en-GB"/>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29630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E8FD4E-433D-4019-8679-25E685144FE1}"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C11CD3-452A-472E-95AC-4C7F3FAD9BEA}" type="slidenum">
              <a:rPr lang="en-GB" smtClean="0"/>
              <a:t>‹#›</a:t>
            </a:fld>
            <a:endParaRPr lang="en-GB"/>
          </a:p>
        </p:txBody>
      </p:sp>
    </p:spTree>
    <p:extLst>
      <p:ext uri="{BB962C8B-B14F-4D97-AF65-F5344CB8AC3E}">
        <p14:creationId xmlns:p14="http://schemas.microsoft.com/office/powerpoint/2010/main" val="2446097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7E8FD4E-433D-4019-8679-25E685144FE1}" type="datetimeFigureOut">
              <a:rPr lang="en-GB" smtClean="0"/>
              <a:t>04/09/2017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C11CD3-452A-472E-95AC-4C7F3FAD9BEA}" type="slidenum">
              <a:rPr lang="en-GB" smtClean="0"/>
              <a:t>‹#›</a:t>
            </a:fld>
            <a:endParaRPr lang="en-GB"/>
          </a:p>
        </p:txBody>
      </p:sp>
    </p:spTree>
    <p:extLst>
      <p:ext uri="{BB962C8B-B14F-4D97-AF65-F5344CB8AC3E}">
        <p14:creationId xmlns:p14="http://schemas.microsoft.com/office/powerpoint/2010/main" val="3682383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7E8FD4E-433D-4019-8679-25E685144FE1}" type="datetimeFigureOut">
              <a:rPr lang="en-GB" smtClean="0"/>
              <a:t>04/09/2017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C11CD3-452A-472E-95AC-4C7F3FAD9BEA}" type="slidenum">
              <a:rPr lang="en-GB" smtClean="0"/>
              <a:t>‹#›</a:t>
            </a:fld>
            <a:endParaRPr lang="en-GB"/>
          </a:p>
        </p:txBody>
      </p:sp>
    </p:spTree>
    <p:extLst>
      <p:ext uri="{BB962C8B-B14F-4D97-AF65-F5344CB8AC3E}">
        <p14:creationId xmlns:p14="http://schemas.microsoft.com/office/powerpoint/2010/main" val="1544575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E8FD4E-433D-4019-8679-25E685144FE1}"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11CD3-452A-472E-95AC-4C7F3FAD9BEA}" type="slidenum">
              <a:rPr lang="en-GB" smtClean="0"/>
              <a:t>‹#›</a:t>
            </a:fld>
            <a:endParaRPr lang="en-GB"/>
          </a:p>
        </p:txBody>
      </p:sp>
    </p:spTree>
    <p:extLst>
      <p:ext uri="{BB962C8B-B14F-4D97-AF65-F5344CB8AC3E}">
        <p14:creationId xmlns:p14="http://schemas.microsoft.com/office/powerpoint/2010/main" val="2358587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E8FD4E-433D-4019-8679-25E685144FE1}"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11CD3-452A-472E-95AC-4C7F3FAD9BEA}" type="slidenum">
              <a:rPr lang="en-GB" smtClean="0"/>
              <a:t>‹#›</a:t>
            </a:fld>
            <a:endParaRPr lang="en-GB"/>
          </a:p>
        </p:txBody>
      </p:sp>
    </p:spTree>
    <p:extLst>
      <p:ext uri="{BB962C8B-B14F-4D97-AF65-F5344CB8AC3E}">
        <p14:creationId xmlns:p14="http://schemas.microsoft.com/office/powerpoint/2010/main" val="82616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E8FD4E-433D-4019-8679-25E685144FE1}"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11CD3-452A-472E-95AC-4C7F3FAD9BEA}" type="slidenum">
              <a:rPr lang="en-GB" smtClean="0"/>
              <a:t>‹#›</a:t>
            </a:fld>
            <a:endParaRPr lang="en-GB"/>
          </a:p>
        </p:txBody>
      </p:sp>
    </p:spTree>
    <p:extLst>
      <p:ext uri="{BB962C8B-B14F-4D97-AF65-F5344CB8AC3E}">
        <p14:creationId xmlns:p14="http://schemas.microsoft.com/office/powerpoint/2010/main" val="70757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E8FD4E-433D-4019-8679-25E685144FE1}"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11CD3-452A-472E-95AC-4C7F3FAD9BEA}" type="slidenum">
              <a:rPr lang="en-GB" smtClean="0"/>
              <a:t>‹#›</a:t>
            </a:fld>
            <a:endParaRPr lang="en-GB"/>
          </a:p>
        </p:txBody>
      </p:sp>
    </p:spTree>
    <p:extLst>
      <p:ext uri="{BB962C8B-B14F-4D97-AF65-F5344CB8AC3E}">
        <p14:creationId xmlns:p14="http://schemas.microsoft.com/office/powerpoint/2010/main" val="489288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E8FD4E-433D-4019-8679-25E685144FE1}"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C11CD3-452A-472E-95AC-4C7F3FAD9BEA}" type="slidenum">
              <a:rPr lang="en-GB" smtClean="0"/>
              <a:t>‹#›</a:t>
            </a:fld>
            <a:endParaRPr lang="en-GB"/>
          </a:p>
        </p:txBody>
      </p:sp>
    </p:spTree>
    <p:extLst>
      <p:ext uri="{BB962C8B-B14F-4D97-AF65-F5344CB8AC3E}">
        <p14:creationId xmlns:p14="http://schemas.microsoft.com/office/powerpoint/2010/main" val="303998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E8FD4E-433D-4019-8679-25E685144FE1}" type="datetimeFigureOut">
              <a:rPr lang="en-GB" smtClean="0"/>
              <a:t>04/09/2017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C11CD3-452A-472E-95AC-4C7F3FAD9BEA}" type="slidenum">
              <a:rPr lang="en-GB" smtClean="0"/>
              <a:t>‹#›</a:t>
            </a:fld>
            <a:endParaRPr lang="en-GB"/>
          </a:p>
        </p:txBody>
      </p:sp>
    </p:spTree>
    <p:extLst>
      <p:ext uri="{BB962C8B-B14F-4D97-AF65-F5344CB8AC3E}">
        <p14:creationId xmlns:p14="http://schemas.microsoft.com/office/powerpoint/2010/main" val="201073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E8FD4E-433D-4019-8679-25E685144FE1}" type="datetimeFigureOut">
              <a:rPr lang="en-GB" smtClean="0"/>
              <a:t>04/09/2017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C11CD3-452A-472E-95AC-4C7F3FAD9BEA}" type="slidenum">
              <a:rPr lang="en-GB" smtClean="0"/>
              <a:t>‹#›</a:t>
            </a:fld>
            <a:endParaRPr lang="en-GB"/>
          </a:p>
        </p:txBody>
      </p:sp>
    </p:spTree>
    <p:extLst>
      <p:ext uri="{BB962C8B-B14F-4D97-AF65-F5344CB8AC3E}">
        <p14:creationId xmlns:p14="http://schemas.microsoft.com/office/powerpoint/2010/main" val="188884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8FD4E-433D-4019-8679-25E685144FE1}" type="datetimeFigureOut">
              <a:rPr lang="en-GB" smtClean="0"/>
              <a:t>04/09/2017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C11CD3-452A-472E-95AC-4C7F3FAD9BEA}" type="slidenum">
              <a:rPr lang="en-GB" smtClean="0"/>
              <a:t>‹#›</a:t>
            </a:fld>
            <a:endParaRPr lang="en-GB"/>
          </a:p>
        </p:txBody>
      </p:sp>
    </p:spTree>
    <p:extLst>
      <p:ext uri="{BB962C8B-B14F-4D97-AF65-F5344CB8AC3E}">
        <p14:creationId xmlns:p14="http://schemas.microsoft.com/office/powerpoint/2010/main" val="615341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E8FD4E-433D-4019-8679-25E685144FE1}"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C11CD3-452A-472E-95AC-4C7F3FAD9BEA}" type="slidenum">
              <a:rPr lang="en-GB" smtClean="0"/>
              <a:t>‹#›</a:t>
            </a:fld>
            <a:endParaRPr lang="en-GB"/>
          </a:p>
        </p:txBody>
      </p:sp>
    </p:spTree>
    <p:extLst>
      <p:ext uri="{BB962C8B-B14F-4D97-AF65-F5344CB8AC3E}">
        <p14:creationId xmlns:p14="http://schemas.microsoft.com/office/powerpoint/2010/main" val="170190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E8FD4E-433D-4019-8679-25E685144FE1}"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C11CD3-452A-472E-95AC-4C7F3FAD9BEA}" type="slidenum">
              <a:rPr lang="en-GB" smtClean="0"/>
              <a:t>‹#›</a:t>
            </a:fld>
            <a:endParaRPr lang="en-GB"/>
          </a:p>
        </p:txBody>
      </p:sp>
    </p:spTree>
    <p:extLst>
      <p:ext uri="{BB962C8B-B14F-4D97-AF65-F5344CB8AC3E}">
        <p14:creationId xmlns:p14="http://schemas.microsoft.com/office/powerpoint/2010/main" val="324699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7E8FD4E-433D-4019-8679-25E685144FE1}" type="datetimeFigureOut">
              <a:rPr lang="en-GB" smtClean="0"/>
              <a:t>04/09/2017</a:t>
            </a:fld>
            <a:endParaRPr lang="en-GB"/>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5C11CD3-452A-472E-95AC-4C7F3FAD9BEA}" type="slidenum">
              <a:rPr lang="en-GB" smtClean="0"/>
              <a:t>‹#›</a:t>
            </a:fld>
            <a:endParaRPr lang="en-GB"/>
          </a:p>
        </p:txBody>
      </p:sp>
    </p:spTree>
    <p:extLst>
      <p:ext uri="{BB962C8B-B14F-4D97-AF65-F5344CB8AC3E}">
        <p14:creationId xmlns:p14="http://schemas.microsoft.com/office/powerpoint/2010/main" val="278145467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frankenstein</a:t>
            </a:r>
            <a:endParaRPr lang="en-GB" dirty="0"/>
          </a:p>
        </p:txBody>
      </p:sp>
      <p:sp>
        <p:nvSpPr>
          <p:cNvPr id="3" name="Subtitle 2"/>
          <p:cNvSpPr>
            <a:spLocks noGrp="1"/>
          </p:cNvSpPr>
          <p:nvPr>
            <p:ph type="subTitle" idx="1"/>
          </p:nvPr>
        </p:nvSpPr>
        <p:spPr/>
        <p:txBody>
          <a:bodyPr/>
          <a:lstStyle/>
          <a:p>
            <a:r>
              <a:rPr lang="en-GB" dirty="0" smtClean="0"/>
              <a:t>Looking at Component 1 in more detail</a:t>
            </a:r>
          </a:p>
          <a:p>
            <a:r>
              <a:rPr lang="en-GB" dirty="0" smtClean="0"/>
              <a:t>AO2</a:t>
            </a:r>
            <a:endParaRPr lang="en-GB" dirty="0"/>
          </a:p>
        </p:txBody>
      </p:sp>
    </p:spTree>
    <p:extLst>
      <p:ext uri="{BB962C8B-B14F-4D97-AF65-F5344CB8AC3E}">
        <p14:creationId xmlns:p14="http://schemas.microsoft.com/office/powerpoint/2010/main" val="131830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you know about the story of ‘Frankenstein’?</a:t>
            </a:r>
            <a:endParaRPr lang="en-GB" dirty="0"/>
          </a:p>
        </p:txBody>
      </p:sp>
      <p:sp>
        <p:nvSpPr>
          <p:cNvPr id="3" name="Content Placeholder 2"/>
          <p:cNvSpPr>
            <a:spLocks noGrp="1"/>
          </p:cNvSpPr>
          <p:nvPr>
            <p:ph idx="1"/>
          </p:nvPr>
        </p:nvSpPr>
        <p:spPr/>
        <p:txBody>
          <a:bodyPr/>
          <a:lstStyle/>
          <a:p>
            <a:r>
              <a:rPr lang="en-GB" dirty="0" smtClean="0"/>
              <a:t>Discussion – to ensure you don’t have any misconceptions!</a:t>
            </a:r>
            <a:endParaRPr lang="en-GB" dirty="0"/>
          </a:p>
        </p:txBody>
      </p:sp>
    </p:spTree>
    <p:extLst>
      <p:ext uri="{BB962C8B-B14F-4D97-AF65-F5344CB8AC3E}">
        <p14:creationId xmlns:p14="http://schemas.microsoft.com/office/powerpoint/2010/main" val="3259475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try to apply this to a fiction text…</a:t>
            </a:r>
            <a:endParaRPr lang="en-GB" dirty="0"/>
          </a:p>
        </p:txBody>
      </p:sp>
      <p:sp>
        <p:nvSpPr>
          <p:cNvPr id="3" name="Content Placeholder 2"/>
          <p:cNvSpPr>
            <a:spLocks noGrp="1"/>
          </p:cNvSpPr>
          <p:nvPr>
            <p:ph idx="1"/>
          </p:nvPr>
        </p:nvSpPr>
        <p:spPr/>
        <p:txBody>
          <a:bodyPr/>
          <a:lstStyle/>
          <a:p>
            <a:r>
              <a:rPr lang="en-GB" dirty="0" smtClean="0"/>
              <a:t>1. How does the author make Frankenstein sound panicked and anxious? (5 marks)</a:t>
            </a:r>
          </a:p>
          <a:p>
            <a:r>
              <a:rPr lang="en-GB" dirty="0" smtClean="0"/>
              <a:t>2. How does the author make the reader feel scared? (10 marks)</a:t>
            </a:r>
          </a:p>
          <a:p>
            <a:endParaRPr lang="en-GB" dirty="0"/>
          </a:p>
          <a:p>
            <a:r>
              <a:rPr lang="en-GB" dirty="0" smtClean="0"/>
              <a:t>These are the sort of questions you will be expected to answer on any given fiction text.</a:t>
            </a:r>
          </a:p>
          <a:p>
            <a:endParaRPr lang="en-GB" dirty="0"/>
          </a:p>
          <a:p>
            <a:r>
              <a:rPr lang="en-GB" dirty="0" smtClean="0"/>
              <a:t>Try answering them now. 3 paragraphs for Q1, 5-6 for Q2.</a:t>
            </a:r>
          </a:p>
          <a:p>
            <a:endParaRPr lang="en-GB" dirty="0"/>
          </a:p>
          <a:p>
            <a:endParaRPr lang="en-GB" dirty="0"/>
          </a:p>
        </p:txBody>
      </p:sp>
    </p:spTree>
    <p:extLst>
      <p:ext uri="{BB962C8B-B14F-4D97-AF65-F5344CB8AC3E}">
        <p14:creationId xmlns:p14="http://schemas.microsoft.com/office/powerpoint/2010/main" val="1658620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Verbal feedback</a:t>
            </a:r>
            <a:endParaRPr lang="en-GB" dirty="0"/>
          </a:p>
        </p:txBody>
      </p:sp>
      <p:sp>
        <p:nvSpPr>
          <p:cNvPr id="3" name="Content Placeholder 2"/>
          <p:cNvSpPr>
            <a:spLocks noGrp="1"/>
          </p:cNvSpPr>
          <p:nvPr>
            <p:ph idx="1"/>
          </p:nvPr>
        </p:nvSpPr>
        <p:spPr/>
        <p:txBody>
          <a:bodyPr/>
          <a:lstStyle/>
          <a:p>
            <a:r>
              <a:rPr lang="en-GB" dirty="0" smtClean="0"/>
              <a:t>Please ensure that you have the work out in front of you. I will come around the class to verbally mark your work. Please ensure that you make a clear record of the feedback you are given.</a:t>
            </a:r>
            <a:endParaRPr lang="en-GB" dirty="0"/>
          </a:p>
        </p:txBody>
      </p:sp>
    </p:spTree>
    <p:extLst>
      <p:ext uri="{BB962C8B-B14F-4D97-AF65-F5344CB8AC3E}">
        <p14:creationId xmlns:p14="http://schemas.microsoft.com/office/powerpoint/2010/main" val="2114494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Stretch and challenge</a:t>
            </a:r>
            <a:endParaRPr lang="en-GB" dirty="0"/>
          </a:p>
        </p:txBody>
      </p:sp>
      <p:sp>
        <p:nvSpPr>
          <p:cNvPr id="3" name="Content Placeholder 2"/>
          <p:cNvSpPr>
            <a:spLocks noGrp="1"/>
          </p:cNvSpPr>
          <p:nvPr>
            <p:ph idx="1"/>
          </p:nvPr>
        </p:nvSpPr>
        <p:spPr/>
        <p:txBody>
          <a:bodyPr/>
          <a:lstStyle/>
          <a:p>
            <a:r>
              <a:rPr lang="en-GB" dirty="0" smtClean="0"/>
              <a:t>Think how the audience reading this when it was first published in the 19</a:t>
            </a:r>
            <a:r>
              <a:rPr lang="en-GB" baseline="30000" dirty="0" smtClean="0"/>
              <a:t>th</a:t>
            </a:r>
            <a:r>
              <a:rPr lang="en-GB" dirty="0" smtClean="0"/>
              <a:t> Century would have reacted compared to an audience now.</a:t>
            </a:r>
          </a:p>
          <a:p>
            <a:r>
              <a:rPr lang="en-GB" dirty="0" smtClean="0"/>
              <a:t>How would their reactions differ? Give reasons for why you </a:t>
            </a:r>
            <a:r>
              <a:rPr lang="en-GB" smtClean="0"/>
              <a:t>think this.</a:t>
            </a:r>
            <a:endParaRPr lang="en-GB"/>
          </a:p>
        </p:txBody>
      </p:sp>
    </p:spTree>
    <p:extLst>
      <p:ext uri="{BB962C8B-B14F-4D97-AF65-F5344CB8AC3E}">
        <p14:creationId xmlns:p14="http://schemas.microsoft.com/office/powerpoint/2010/main" val="2076258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finish</a:t>
            </a:r>
            <a:endParaRPr lang="en-GB" dirty="0"/>
          </a:p>
        </p:txBody>
      </p:sp>
      <p:sp>
        <p:nvSpPr>
          <p:cNvPr id="3" name="Content Placeholder 2"/>
          <p:cNvSpPr>
            <a:spLocks noGrp="1"/>
          </p:cNvSpPr>
          <p:nvPr>
            <p:ph idx="1"/>
          </p:nvPr>
        </p:nvSpPr>
        <p:spPr/>
        <p:txBody>
          <a:bodyPr/>
          <a:lstStyle/>
          <a:p>
            <a:r>
              <a:rPr lang="en-GB" dirty="0" smtClean="0"/>
              <a:t>Identify what you believe to be the most effective sentence or phrase from the Frankenstein extract, and explain why you think this.</a:t>
            </a:r>
          </a:p>
        </p:txBody>
      </p:sp>
    </p:spTree>
    <p:extLst>
      <p:ext uri="{BB962C8B-B14F-4D97-AF65-F5344CB8AC3E}">
        <p14:creationId xmlns:p14="http://schemas.microsoft.com/office/powerpoint/2010/main" val="3694975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 you will…</a:t>
            </a:r>
            <a:endParaRPr lang="en-GB" dirty="0"/>
          </a:p>
        </p:txBody>
      </p:sp>
      <p:sp>
        <p:nvSpPr>
          <p:cNvPr id="3" name="Content Placeholder 2"/>
          <p:cNvSpPr>
            <a:spLocks noGrp="1"/>
          </p:cNvSpPr>
          <p:nvPr>
            <p:ph idx="1"/>
          </p:nvPr>
        </p:nvSpPr>
        <p:spPr/>
        <p:txBody>
          <a:bodyPr/>
          <a:lstStyle/>
          <a:p>
            <a:r>
              <a:rPr lang="en-GB" dirty="0" smtClean="0"/>
              <a:t>Read an extract from a famous gothic horror novel.</a:t>
            </a:r>
          </a:p>
          <a:p>
            <a:r>
              <a:rPr lang="en-GB" dirty="0" smtClean="0"/>
              <a:t>Draw conclusions about what the author wanted the reader to think.</a:t>
            </a:r>
          </a:p>
          <a:p>
            <a:r>
              <a:rPr lang="en-GB" dirty="0" smtClean="0"/>
              <a:t>Analyse some of the author’s language use.</a:t>
            </a:r>
          </a:p>
          <a:p>
            <a:r>
              <a:rPr lang="en-GB" dirty="0" smtClean="0"/>
              <a:t>Talk about the effects of language on the reader.</a:t>
            </a:r>
          </a:p>
          <a:p>
            <a:r>
              <a:rPr lang="en-GB" dirty="0" smtClean="0"/>
              <a:t>Examine Component 1 Section A in more detail.</a:t>
            </a:r>
            <a:endParaRPr lang="en-GB" dirty="0"/>
          </a:p>
        </p:txBody>
      </p:sp>
    </p:spTree>
    <p:extLst>
      <p:ext uri="{BB962C8B-B14F-4D97-AF65-F5344CB8AC3E}">
        <p14:creationId xmlns:p14="http://schemas.microsoft.com/office/powerpoint/2010/main" val="3655370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Component 1 – Section A</a:t>
            </a:r>
            <a:endParaRPr lang="en-GB" dirty="0"/>
          </a:p>
        </p:txBody>
      </p:sp>
      <p:sp>
        <p:nvSpPr>
          <p:cNvPr id="3" name="Content Placeholder 2"/>
          <p:cNvSpPr>
            <a:spLocks noGrp="1"/>
          </p:cNvSpPr>
          <p:nvPr>
            <p:ph idx="1"/>
          </p:nvPr>
        </p:nvSpPr>
        <p:spPr/>
        <p:txBody>
          <a:bodyPr/>
          <a:lstStyle/>
          <a:p>
            <a:r>
              <a:rPr lang="en-GB" dirty="0" smtClean="0"/>
              <a:t>Component 1 is called ‘20</a:t>
            </a:r>
            <a:r>
              <a:rPr lang="en-GB" baseline="30000" dirty="0" smtClean="0"/>
              <a:t>th</a:t>
            </a:r>
            <a:r>
              <a:rPr lang="en-GB" dirty="0" smtClean="0"/>
              <a:t> Century </a:t>
            </a:r>
            <a:r>
              <a:rPr lang="en-GB" dirty="0"/>
              <a:t>L</a:t>
            </a:r>
            <a:r>
              <a:rPr lang="en-GB" dirty="0" smtClean="0"/>
              <a:t>iterature Reading and Creative Prose Writing’</a:t>
            </a:r>
          </a:p>
          <a:p>
            <a:r>
              <a:rPr lang="en-GB" dirty="0" smtClean="0"/>
              <a:t>This means that, in section A, you will be presented with an extract from a fictional novel, and will then be asked a series of questions about it.</a:t>
            </a:r>
          </a:p>
          <a:p>
            <a:r>
              <a:rPr lang="en-GB" dirty="0" smtClean="0"/>
              <a:t>The section will start off by asking some lower marked questions which require you to identify the author’s intentions and comment on how language is used.</a:t>
            </a:r>
          </a:p>
          <a:p>
            <a:r>
              <a:rPr lang="en-GB" dirty="0" smtClean="0"/>
              <a:t>The questions will then become slightly more complex and will ask you to comment on your own reactions to the text, and how the text is likely to affect an audience.</a:t>
            </a:r>
            <a:endParaRPr lang="en-GB" dirty="0"/>
          </a:p>
        </p:txBody>
      </p:sp>
    </p:spTree>
    <p:extLst>
      <p:ext uri="{BB962C8B-B14F-4D97-AF65-F5344CB8AC3E}">
        <p14:creationId xmlns:p14="http://schemas.microsoft.com/office/powerpoint/2010/main" val="3041455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 Features</a:t>
            </a:r>
            <a:endParaRPr lang="en-GB" dirty="0"/>
          </a:p>
        </p:txBody>
      </p:sp>
      <p:sp>
        <p:nvSpPr>
          <p:cNvPr id="3" name="Content Placeholder 2"/>
          <p:cNvSpPr>
            <a:spLocks noGrp="1"/>
          </p:cNvSpPr>
          <p:nvPr>
            <p:ph idx="1"/>
          </p:nvPr>
        </p:nvSpPr>
        <p:spPr/>
        <p:txBody>
          <a:bodyPr/>
          <a:lstStyle/>
          <a:p>
            <a:r>
              <a:rPr lang="en-GB" dirty="0" smtClean="0"/>
              <a:t>To answer many of these questions, you will need to be aware of a number of different language features which you can spot and pick out whenever you are presented with an unseen text. To access the higher marks, it is not ok just to say ‘the word – is important because…’</a:t>
            </a:r>
          </a:p>
          <a:p>
            <a:r>
              <a:rPr lang="en-GB" dirty="0" smtClean="0"/>
              <a:t>You must learn how to identify more specific language features and incorporate these terms into your PEE paragraphs.</a:t>
            </a:r>
          </a:p>
          <a:p>
            <a:r>
              <a:rPr lang="en-GB" dirty="0" smtClean="0"/>
              <a:t>Things such as…</a:t>
            </a:r>
            <a:endParaRPr lang="en-GB" dirty="0"/>
          </a:p>
        </p:txBody>
      </p:sp>
    </p:spTree>
    <p:extLst>
      <p:ext uri="{BB962C8B-B14F-4D97-AF65-F5344CB8AC3E}">
        <p14:creationId xmlns:p14="http://schemas.microsoft.com/office/powerpoint/2010/main" val="4093491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 features</a:t>
            </a:r>
            <a:endParaRPr lang="en-GB" dirty="0"/>
          </a:p>
        </p:txBody>
      </p:sp>
      <p:sp>
        <p:nvSpPr>
          <p:cNvPr id="3" name="Content Placeholder 2"/>
          <p:cNvSpPr>
            <a:spLocks noGrp="1"/>
          </p:cNvSpPr>
          <p:nvPr>
            <p:ph idx="1"/>
          </p:nvPr>
        </p:nvSpPr>
        <p:spPr/>
        <p:txBody>
          <a:bodyPr numCol="2">
            <a:normAutofit fontScale="85000" lnSpcReduction="10000"/>
          </a:bodyPr>
          <a:lstStyle/>
          <a:p>
            <a:r>
              <a:rPr lang="en-GB" dirty="0" smtClean="0"/>
              <a:t>Similes</a:t>
            </a:r>
          </a:p>
          <a:p>
            <a:r>
              <a:rPr lang="en-GB" dirty="0" smtClean="0"/>
              <a:t>Metaphors</a:t>
            </a:r>
          </a:p>
          <a:p>
            <a:r>
              <a:rPr lang="en-GB" dirty="0" smtClean="0"/>
              <a:t>Personifications</a:t>
            </a:r>
          </a:p>
          <a:p>
            <a:r>
              <a:rPr lang="en-GB" dirty="0" smtClean="0"/>
              <a:t>Onomatopoeia</a:t>
            </a:r>
          </a:p>
          <a:p>
            <a:r>
              <a:rPr lang="en-GB" dirty="0" smtClean="0"/>
              <a:t>Dehumanisation</a:t>
            </a:r>
          </a:p>
          <a:p>
            <a:r>
              <a:rPr lang="en-GB" dirty="0" smtClean="0"/>
              <a:t>Direct Address</a:t>
            </a:r>
          </a:p>
          <a:p>
            <a:r>
              <a:rPr lang="en-GB" dirty="0" smtClean="0"/>
              <a:t>Rhetorical Questions</a:t>
            </a:r>
          </a:p>
          <a:p>
            <a:r>
              <a:rPr lang="en-GB" dirty="0" smtClean="0"/>
              <a:t>Emotive Language</a:t>
            </a:r>
          </a:p>
          <a:p>
            <a:r>
              <a:rPr lang="en-GB" dirty="0" smtClean="0"/>
              <a:t>Repetition</a:t>
            </a:r>
          </a:p>
          <a:p>
            <a:r>
              <a:rPr lang="en-GB" dirty="0" smtClean="0"/>
              <a:t>Rule of three</a:t>
            </a:r>
          </a:p>
          <a:p>
            <a:r>
              <a:rPr lang="en-GB" dirty="0" smtClean="0"/>
              <a:t>Humour</a:t>
            </a:r>
          </a:p>
          <a:p>
            <a:r>
              <a:rPr lang="en-GB" dirty="0" smtClean="0"/>
              <a:t>Adverbs</a:t>
            </a:r>
          </a:p>
          <a:p>
            <a:r>
              <a:rPr lang="en-GB" dirty="0" smtClean="0"/>
              <a:t>Adjectives</a:t>
            </a:r>
          </a:p>
          <a:p>
            <a:r>
              <a:rPr lang="en-GB" dirty="0" smtClean="0"/>
              <a:t>Verbs</a:t>
            </a:r>
          </a:p>
          <a:p>
            <a:r>
              <a:rPr lang="en-GB" dirty="0" smtClean="0"/>
              <a:t>Low-frequency-lexis</a:t>
            </a:r>
          </a:p>
          <a:p>
            <a:r>
              <a:rPr lang="en-GB" dirty="0" smtClean="0"/>
              <a:t>Imagery</a:t>
            </a:r>
          </a:p>
          <a:p>
            <a:r>
              <a:rPr lang="en-GB" dirty="0" smtClean="0"/>
              <a:t>Statistics</a:t>
            </a:r>
          </a:p>
          <a:p>
            <a:r>
              <a:rPr lang="en-GB" dirty="0" smtClean="0"/>
              <a:t>Exclamations</a:t>
            </a:r>
            <a:endParaRPr lang="en-GB" dirty="0"/>
          </a:p>
        </p:txBody>
      </p:sp>
    </p:spTree>
    <p:extLst>
      <p:ext uri="{BB962C8B-B14F-4D97-AF65-F5344CB8AC3E}">
        <p14:creationId xmlns:p14="http://schemas.microsoft.com/office/powerpoint/2010/main" val="81781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fade">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fade">
                                      <p:cBhvr>
                                        <p:cTn id="92"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Plus many more</a:t>
            </a:r>
            <a:endParaRPr lang="en-GB" dirty="0"/>
          </a:p>
        </p:txBody>
      </p:sp>
      <p:sp>
        <p:nvSpPr>
          <p:cNvPr id="3" name="Content Placeholder 2"/>
          <p:cNvSpPr>
            <a:spLocks noGrp="1"/>
          </p:cNvSpPr>
          <p:nvPr>
            <p:ph idx="1"/>
          </p:nvPr>
        </p:nvSpPr>
        <p:spPr/>
        <p:txBody>
          <a:bodyPr/>
          <a:lstStyle/>
          <a:p>
            <a:r>
              <a:rPr lang="en-GB" dirty="0" smtClean="0"/>
              <a:t>There are all kinds of language features that you will be able to spot. Nobody is expecting you to remember every type of language feature. But you will need to know some, so that you can look out for them when you are presented with an unseen text.</a:t>
            </a:r>
          </a:p>
          <a:p>
            <a:r>
              <a:rPr lang="en-GB" dirty="0" smtClean="0"/>
              <a:t>Here is a good way to remember some…</a:t>
            </a:r>
            <a:endParaRPr lang="en-GB" dirty="0"/>
          </a:p>
        </p:txBody>
      </p:sp>
    </p:spTree>
    <p:extLst>
      <p:ext uri="{BB962C8B-B14F-4D97-AF65-F5344CB8AC3E}">
        <p14:creationId xmlns:p14="http://schemas.microsoft.com/office/powerpoint/2010/main" val="558740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Mr seahorse</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4371" r="22714" b="37334"/>
          <a:stretch/>
        </p:blipFill>
        <p:spPr>
          <a:xfrm>
            <a:off x="3580843" y="1676400"/>
            <a:ext cx="5019663" cy="4934607"/>
          </a:xfrm>
          <a:prstGeom prst="rect">
            <a:avLst/>
          </a:prstGeom>
          <a:effectLst>
            <a:softEdge rad="635000"/>
          </a:effectLst>
        </p:spPr>
      </p:pic>
    </p:spTree>
    <p:extLst>
      <p:ext uri="{BB962C8B-B14F-4D97-AF65-F5344CB8AC3E}">
        <p14:creationId xmlns:p14="http://schemas.microsoft.com/office/powerpoint/2010/main" val="297579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913795" y="609600"/>
            <a:ext cx="10353762" cy="5181600"/>
          </a:xfrm>
        </p:spPr>
        <p:txBody>
          <a:bodyPr>
            <a:noAutofit/>
          </a:bodyPr>
          <a:lstStyle/>
          <a:p>
            <a:r>
              <a:rPr lang="en-GB" sz="2400" dirty="0" smtClean="0"/>
              <a:t>M 	– Metaphors and Personifications</a:t>
            </a:r>
          </a:p>
          <a:p>
            <a:r>
              <a:rPr lang="en-GB" sz="2400" dirty="0" smtClean="0"/>
              <a:t>R 	– Rhetorical Questions</a:t>
            </a:r>
          </a:p>
          <a:p>
            <a:r>
              <a:rPr lang="en-GB" sz="2400" dirty="0" smtClean="0"/>
              <a:t>S 	– Similes</a:t>
            </a:r>
          </a:p>
          <a:p>
            <a:r>
              <a:rPr lang="en-GB" sz="2400" dirty="0" smtClean="0"/>
              <a:t>E 	– Emotive Language</a:t>
            </a:r>
          </a:p>
          <a:p>
            <a:r>
              <a:rPr lang="en-GB" sz="2400" dirty="0" smtClean="0"/>
              <a:t>A 	– Adjectives and Adverbs </a:t>
            </a:r>
          </a:p>
          <a:p>
            <a:r>
              <a:rPr lang="en-GB" sz="2400" dirty="0" smtClean="0"/>
              <a:t>H 	– Humour and Tension</a:t>
            </a:r>
          </a:p>
          <a:p>
            <a:r>
              <a:rPr lang="en-GB" sz="2400" dirty="0" smtClean="0"/>
              <a:t>O 	– Onomatopoeia </a:t>
            </a:r>
          </a:p>
          <a:p>
            <a:r>
              <a:rPr lang="en-GB" sz="2400" dirty="0" smtClean="0"/>
              <a:t>R 	– Repetition and Rule of Three</a:t>
            </a:r>
          </a:p>
          <a:p>
            <a:r>
              <a:rPr lang="en-GB" sz="2400" dirty="0" smtClean="0"/>
              <a:t>S 	– Sentence Types and Lengths</a:t>
            </a:r>
          </a:p>
          <a:p>
            <a:r>
              <a:rPr lang="en-GB" sz="2400" dirty="0" smtClean="0"/>
              <a:t>E 	– Evidence (Statistics/Quotes/Surveys)</a:t>
            </a:r>
            <a:endParaRPr lang="en-GB" sz="2400" dirty="0"/>
          </a:p>
        </p:txBody>
      </p:sp>
      <p:pic>
        <p:nvPicPr>
          <p:cNvPr id="4" name="Picture 3"/>
          <p:cNvPicPr>
            <a:picLocks noChangeAspect="1"/>
          </p:cNvPicPr>
          <p:nvPr/>
        </p:nvPicPr>
        <p:blipFill>
          <a:blip r:embed="rId2"/>
          <a:stretch>
            <a:fillRect/>
          </a:stretch>
        </p:blipFill>
        <p:spPr>
          <a:xfrm>
            <a:off x="9853448" y="4792935"/>
            <a:ext cx="2033549" cy="1996530"/>
          </a:xfrm>
          <a:prstGeom prst="rect">
            <a:avLst/>
          </a:prstGeom>
        </p:spPr>
      </p:pic>
    </p:spTree>
    <p:extLst>
      <p:ext uri="{BB962C8B-B14F-4D97-AF65-F5344CB8AC3E}">
        <p14:creationId xmlns:p14="http://schemas.microsoft.com/office/powerpoint/2010/main" val="741386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971073" y="1061884"/>
            <a:ext cx="6239203" cy="4729316"/>
          </a:xfrm>
          <a:prstGeom prst="rect">
            <a:avLst/>
          </a:prstGeom>
          <a:effectLst>
            <a:softEdge rad="635000"/>
          </a:effectLst>
        </p:spPr>
      </p:pic>
    </p:spTree>
    <p:extLst>
      <p:ext uri="{BB962C8B-B14F-4D97-AF65-F5344CB8AC3E}">
        <p14:creationId xmlns:p14="http://schemas.microsoft.com/office/powerpoint/2010/main" val="358235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61</TotalTime>
  <Words>552</Words>
  <Application>Microsoft Office PowerPoint</Application>
  <PresentationFormat>Widescreen</PresentationFormat>
  <Paragraphs>67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Bookman Old Style</vt:lpstr>
      <vt:lpstr>Rockwell</vt:lpstr>
      <vt:lpstr>Damask</vt:lpstr>
      <vt:lpstr>frankenstein</vt:lpstr>
      <vt:lpstr>Today you will…</vt:lpstr>
      <vt:lpstr>Component 1 – Section A</vt:lpstr>
      <vt:lpstr>Language Features</vt:lpstr>
      <vt:lpstr>Language features</vt:lpstr>
      <vt:lpstr>Plus many more</vt:lpstr>
      <vt:lpstr>Mr seahorse</vt:lpstr>
      <vt:lpstr>PowerPoint Presentation</vt:lpstr>
      <vt:lpstr>PowerPoint Presentation</vt:lpstr>
      <vt:lpstr>What do you know about the story of ‘Frankenstein’?</vt:lpstr>
      <vt:lpstr>Lets try to apply this to a fiction text…</vt:lpstr>
      <vt:lpstr>Verbal feedback</vt:lpstr>
      <vt:lpstr>Stretch and challenge</vt:lpstr>
      <vt:lpstr>To finish</vt:lpstr>
    </vt:vector>
  </TitlesOfParts>
  <Company>Carmel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frankenstein</dc:title>
  <dc:creator>Nick Williams</dc:creator>
  <cp:lastModifiedBy>Nick Williams</cp:lastModifiedBy>
  <cp:revision>9</cp:revision>
  <dcterms:created xsi:type="dcterms:W3CDTF">2017-09-04T09:27:26Z</dcterms:created>
  <dcterms:modified xsi:type="dcterms:W3CDTF">2017-09-04T10:35:22Z</dcterms:modified>
</cp:coreProperties>
</file>