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164B5E-152A-48D4-A505-4EB8D6DA01F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55412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251920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28878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98853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174849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B164B5E-152A-48D4-A505-4EB8D6DA01F5}"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459939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B164B5E-152A-48D4-A505-4EB8D6DA01F5}"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490682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64B5E-152A-48D4-A505-4EB8D6DA01F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98284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64B5E-152A-48D4-A505-4EB8D6DA01F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106702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64B5E-152A-48D4-A505-4EB8D6DA01F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194506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164B5E-152A-48D4-A505-4EB8D6DA01F5}" type="datetimeFigureOut">
              <a:rPr lang="en-GB" smtClean="0"/>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404594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164B5E-152A-48D4-A505-4EB8D6DA01F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174998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164B5E-152A-48D4-A505-4EB8D6DA01F5}" type="datetimeFigureOut">
              <a:rPr lang="en-GB" smtClean="0"/>
              <a:t>04/09/2017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69370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164B5E-152A-48D4-A505-4EB8D6DA01F5}" type="datetimeFigureOut">
              <a:rPr lang="en-GB" smtClean="0"/>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337911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64B5E-152A-48D4-A505-4EB8D6DA01F5}" type="datetimeFigureOut">
              <a:rPr lang="en-GB" smtClean="0"/>
              <a:t>04/09/2017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260763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310809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64B5E-152A-48D4-A505-4EB8D6DA01F5}" type="datetimeFigureOut">
              <a:rPr lang="en-GB" smtClean="0"/>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D6E59A-B292-4302-A316-2EF0F68F8367}" type="slidenum">
              <a:rPr lang="en-GB" smtClean="0"/>
              <a:t>‹#›</a:t>
            </a:fld>
            <a:endParaRPr lang="en-GB"/>
          </a:p>
        </p:txBody>
      </p:sp>
    </p:spTree>
    <p:extLst>
      <p:ext uri="{BB962C8B-B14F-4D97-AF65-F5344CB8AC3E}">
        <p14:creationId xmlns:p14="http://schemas.microsoft.com/office/powerpoint/2010/main" val="409282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B164B5E-152A-48D4-A505-4EB8D6DA01F5}" type="datetimeFigureOut">
              <a:rPr lang="en-GB" smtClean="0"/>
              <a:t>04/09/2017</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D6E59A-B292-4302-A316-2EF0F68F8367}" type="slidenum">
              <a:rPr lang="en-GB" smtClean="0"/>
              <a:t>‹#›</a:t>
            </a:fld>
            <a:endParaRPr lang="en-GB"/>
          </a:p>
        </p:txBody>
      </p:sp>
    </p:spTree>
    <p:extLst>
      <p:ext uri="{BB962C8B-B14F-4D97-AF65-F5344CB8AC3E}">
        <p14:creationId xmlns:p14="http://schemas.microsoft.com/office/powerpoint/2010/main" val="125307683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Ghost walks</a:t>
            </a:r>
            <a:endParaRPr lang="en-GB" dirty="0"/>
          </a:p>
        </p:txBody>
      </p:sp>
      <p:sp>
        <p:nvSpPr>
          <p:cNvPr id="3" name="Subtitle 2"/>
          <p:cNvSpPr>
            <a:spLocks noGrp="1"/>
          </p:cNvSpPr>
          <p:nvPr>
            <p:ph type="subTitle" idx="1"/>
          </p:nvPr>
        </p:nvSpPr>
        <p:spPr/>
        <p:txBody>
          <a:bodyPr/>
          <a:lstStyle/>
          <a:p>
            <a:r>
              <a:rPr lang="en-GB" dirty="0" smtClean="0"/>
              <a:t>Reading – AO1, AO2</a:t>
            </a:r>
            <a:endParaRPr lang="en-GB" dirty="0"/>
          </a:p>
        </p:txBody>
      </p:sp>
    </p:spTree>
    <p:extLst>
      <p:ext uri="{BB962C8B-B14F-4D97-AF65-F5344CB8AC3E}">
        <p14:creationId xmlns:p14="http://schemas.microsoft.com/office/powerpoint/2010/main" val="75367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 the table…</a:t>
            </a:r>
            <a:endParaRPr lang="en-GB" dirty="0"/>
          </a:p>
        </p:txBody>
      </p:sp>
      <p:sp>
        <p:nvSpPr>
          <p:cNvPr id="3" name="Content Placeholder 2"/>
          <p:cNvSpPr>
            <a:spLocks noGrp="1"/>
          </p:cNvSpPr>
          <p:nvPr>
            <p:ph idx="1"/>
          </p:nvPr>
        </p:nvSpPr>
        <p:spPr/>
        <p:txBody>
          <a:bodyPr/>
          <a:lstStyle/>
          <a:p>
            <a:r>
              <a:rPr lang="en-GB" dirty="0" smtClean="0"/>
              <a:t>20 minutes</a:t>
            </a:r>
            <a:endParaRPr lang="en-GB" dirty="0"/>
          </a:p>
        </p:txBody>
      </p:sp>
    </p:spTree>
    <p:extLst>
      <p:ext uri="{BB962C8B-B14F-4D97-AF65-F5344CB8AC3E}">
        <p14:creationId xmlns:p14="http://schemas.microsoft.com/office/powerpoint/2010/main" val="280764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finish</a:t>
            </a:r>
            <a:endParaRPr lang="en-GB" dirty="0"/>
          </a:p>
        </p:txBody>
      </p:sp>
      <p:sp>
        <p:nvSpPr>
          <p:cNvPr id="3" name="Content Placeholder 2"/>
          <p:cNvSpPr>
            <a:spLocks noGrp="1"/>
          </p:cNvSpPr>
          <p:nvPr>
            <p:ph idx="1"/>
          </p:nvPr>
        </p:nvSpPr>
        <p:spPr/>
        <p:txBody>
          <a:bodyPr/>
          <a:lstStyle/>
          <a:p>
            <a:r>
              <a:rPr lang="en-GB" dirty="0" smtClean="0"/>
              <a:t>Let’s get an idea from each person and put them up on the board.</a:t>
            </a:r>
            <a:endParaRPr lang="en-GB" dirty="0"/>
          </a:p>
        </p:txBody>
      </p:sp>
    </p:spTree>
    <p:extLst>
      <p:ext uri="{BB962C8B-B14F-4D97-AF65-F5344CB8AC3E}">
        <p14:creationId xmlns:p14="http://schemas.microsoft.com/office/powerpoint/2010/main" val="7305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lesson…</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80675" y="1405219"/>
            <a:ext cx="7620000" cy="5076825"/>
          </a:xfrm>
          <a:prstGeom prst="rect">
            <a:avLst/>
          </a:prstGeom>
          <a:effectLst>
            <a:softEdge rad="635000"/>
          </a:effectLst>
        </p:spPr>
      </p:pic>
    </p:spTree>
    <p:extLst>
      <p:ext uri="{BB962C8B-B14F-4D97-AF65-F5344CB8AC3E}">
        <p14:creationId xmlns:p14="http://schemas.microsoft.com/office/powerpoint/2010/main" val="352782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 you will…</a:t>
            </a:r>
            <a:endParaRPr lang="en-GB" dirty="0"/>
          </a:p>
        </p:txBody>
      </p:sp>
      <p:sp>
        <p:nvSpPr>
          <p:cNvPr id="3" name="Content Placeholder 2"/>
          <p:cNvSpPr>
            <a:spLocks noGrp="1"/>
          </p:cNvSpPr>
          <p:nvPr>
            <p:ph idx="1"/>
          </p:nvPr>
        </p:nvSpPr>
        <p:spPr/>
        <p:txBody>
          <a:bodyPr/>
          <a:lstStyle/>
          <a:p>
            <a:r>
              <a:rPr lang="en-GB" dirty="0" smtClean="0"/>
              <a:t>Analyse a tabloid news article in order to determine how different language features have been used to create a specific effect on the reader.</a:t>
            </a:r>
          </a:p>
          <a:p>
            <a:r>
              <a:rPr lang="en-GB" dirty="0" smtClean="0"/>
              <a:t>Practice MR SEAHORSE in order to identify as many of these effects as you can.</a:t>
            </a:r>
          </a:p>
          <a:p>
            <a:r>
              <a:rPr lang="en-GB" dirty="0" smtClean="0"/>
              <a:t>Create a table to show your findings.</a:t>
            </a:r>
            <a:endParaRPr lang="en-GB" dirty="0"/>
          </a:p>
        </p:txBody>
      </p:sp>
    </p:spTree>
    <p:extLst>
      <p:ext uri="{BB962C8B-B14F-4D97-AF65-F5344CB8AC3E}">
        <p14:creationId xmlns:p14="http://schemas.microsoft.com/office/powerpoint/2010/main" val="18825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prepare…</a:t>
            </a:r>
            <a:endParaRPr lang="en-GB" dirty="0"/>
          </a:p>
        </p:txBody>
      </p:sp>
      <p:sp>
        <p:nvSpPr>
          <p:cNvPr id="3" name="Content Placeholder 2"/>
          <p:cNvSpPr>
            <a:spLocks noGrp="1"/>
          </p:cNvSpPr>
          <p:nvPr>
            <p:ph idx="1"/>
          </p:nvPr>
        </p:nvSpPr>
        <p:spPr/>
        <p:txBody>
          <a:bodyPr/>
          <a:lstStyle/>
          <a:p>
            <a:r>
              <a:rPr lang="en-GB" dirty="0" smtClean="0"/>
              <a:t>Do you believe in ghosts?</a:t>
            </a:r>
          </a:p>
          <a:p>
            <a:r>
              <a:rPr lang="en-GB" dirty="0" smtClean="0"/>
              <a:t>What reasons do you have for your beliefs?</a:t>
            </a:r>
          </a:p>
          <a:p>
            <a:r>
              <a:rPr lang="en-GB" dirty="0" smtClean="0"/>
              <a:t>Do you think the majority of people believe in ghosts?</a:t>
            </a:r>
          </a:p>
          <a:p>
            <a:r>
              <a:rPr lang="en-GB" dirty="0" smtClean="0"/>
              <a:t>Why do you think the tabloid newspaper would print an article such as this?</a:t>
            </a:r>
          </a:p>
          <a:p>
            <a:r>
              <a:rPr lang="en-GB" dirty="0" smtClean="0"/>
              <a:t>What effect will this article have on the readers of tabloid newspapers?</a:t>
            </a:r>
          </a:p>
          <a:p>
            <a:r>
              <a:rPr lang="en-GB" dirty="0" smtClean="0"/>
              <a:t>Do you think that articles such as this belong in national newspapers?</a:t>
            </a:r>
            <a:endParaRPr lang="en-GB" dirty="0"/>
          </a:p>
        </p:txBody>
      </p:sp>
    </p:spTree>
    <p:extLst>
      <p:ext uri="{BB962C8B-B14F-4D97-AF65-F5344CB8AC3E}">
        <p14:creationId xmlns:p14="http://schemas.microsoft.com/office/powerpoint/2010/main" val="251264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20977" y="484926"/>
            <a:ext cx="8139396" cy="6120826"/>
          </a:xfrm>
          <a:prstGeom prst="rect">
            <a:avLst/>
          </a:prstGeom>
          <a:effectLst>
            <a:softEdge rad="635000"/>
          </a:effectLst>
        </p:spPr>
      </p:pic>
    </p:spTree>
    <p:extLst>
      <p:ext uri="{BB962C8B-B14F-4D97-AF65-F5344CB8AC3E}">
        <p14:creationId xmlns:p14="http://schemas.microsoft.com/office/powerpoint/2010/main" val="333357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 the article…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0106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the ten most effective language features in the article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6927567"/>
              </p:ext>
            </p:extLst>
          </p:nvPr>
        </p:nvGraphicFramePr>
        <p:xfrm>
          <a:off x="914400" y="2095500"/>
          <a:ext cx="10353676" cy="4058920"/>
        </p:xfrm>
        <a:graphic>
          <a:graphicData uri="http://schemas.openxmlformats.org/drawingml/2006/table">
            <a:tbl>
              <a:tblPr firstRow="1" bandRow="1">
                <a:tableStyleId>{5C22544A-7EE6-4342-B048-85BDC9FD1C3A}</a:tableStyleId>
              </a:tblPr>
              <a:tblGrid>
                <a:gridCol w="2588419">
                  <a:extLst>
                    <a:ext uri="{9D8B030D-6E8A-4147-A177-3AD203B41FA5}">
                      <a16:colId xmlns:a16="http://schemas.microsoft.com/office/drawing/2014/main" val="2383819369"/>
                    </a:ext>
                  </a:extLst>
                </a:gridCol>
                <a:gridCol w="2588419">
                  <a:extLst>
                    <a:ext uri="{9D8B030D-6E8A-4147-A177-3AD203B41FA5}">
                      <a16:colId xmlns:a16="http://schemas.microsoft.com/office/drawing/2014/main" val="154782508"/>
                    </a:ext>
                  </a:extLst>
                </a:gridCol>
                <a:gridCol w="2588419">
                  <a:extLst>
                    <a:ext uri="{9D8B030D-6E8A-4147-A177-3AD203B41FA5}">
                      <a16:colId xmlns:a16="http://schemas.microsoft.com/office/drawing/2014/main" val="3419090941"/>
                    </a:ext>
                  </a:extLst>
                </a:gridCol>
                <a:gridCol w="2588419">
                  <a:extLst>
                    <a:ext uri="{9D8B030D-6E8A-4147-A177-3AD203B41FA5}">
                      <a16:colId xmlns:a16="http://schemas.microsoft.com/office/drawing/2014/main" val="2578255523"/>
                    </a:ext>
                  </a:extLst>
                </a:gridCol>
              </a:tblGrid>
              <a:tr h="1136431">
                <a:tc>
                  <a:txBody>
                    <a:bodyPr/>
                    <a:lstStyle/>
                    <a:p>
                      <a:r>
                        <a:rPr lang="en-GB" dirty="0" smtClean="0"/>
                        <a:t>Word</a:t>
                      </a:r>
                      <a:r>
                        <a:rPr lang="en-GB" baseline="0" dirty="0" smtClean="0"/>
                        <a:t> or phrase that you think is important?</a:t>
                      </a:r>
                      <a:endParaRPr lang="en-GB" dirty="0"/>
                    </a:p>
                  </a:txBody>
                  <a:tcPr/>
                </a:tc>
                <a:tc>
                  <a:txBody>
                    <a:bodyPr/>
                    <a:lstStyle/>
                    <a:p>
                      <a:r>
                        <a:rPr lang="en-GB" dirty="0" smtClean="0"/>
                        <a:t>This is an example of…</a:t>
                      </a:r>
                    </a:p>
                    <a:p>
                      <a:r>
                        <a:rPr lang="en-GB" dirty="0" smtClean="0"/>
                        <a:t>MR SEAHORSE</a:t>
                      </a:r>
                      <a:endParaRPr lang="en-GB" dirty="0"/>
                    </a:p>
                  </a:txBody>
                  <a:tcPr/>
                </a:tc>
                <a:tc>
                  <a:txBody>
                    <a:bodyPr/>
                    <a:lstStyle/>
                    <a:p>
                      <a:r>
                        <a:rPr lang="en-GB" dirty="0" smtClean="0"/>
                        <a:t>These</a:t>
                      </a:r>
                      <a:r>
                        <a:rPr lang="en-GB" baseline="0" dirty="0" smtClean="0"/>
                        <a:t> key words are very important…</a:t>
                      </a:r>
                      <a:endParaRPr lang="en-GB" dirty="0"/>
                    </a:p>
                  </a:txBody>
                  <a:tcPr/>
                </a:tc>
                <a:tc>
                  <a:txBody>
                    <a:bodyPr/>
                    <a:lstStyle/>
                    <a:p>
                      <a:r>
                        <a:rPr lang="en-GB" dirty="0" smtClean="0"/>
                        <a:t>EFFECT - Overall,</a:t>
                      </a:r>
                      <a:r>
                        <a:rPr lang="en-GB" baseline="0" dirty="0" smtClean="0"/>
                        <a:t> this language feature will make the audience feel/think/do this…</a:t>
                      </a:r>
                      <a:endParaRPr lang="en-GB" dirty="0"/>
                    </a:p>
                  </a:txBody>
                  <a:tcPr/>
                </a:tc>
                <a:extLst>
                  <a:ext uri="{0D108BD9-81ED-4DB2-BD59-A6C34878D82A}">
                    <a16:rowId xmlns:a16="http://schemas.microsoft.com/office/drawing/2014/main" val="219082297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4039609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90708351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9854686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087159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7510978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06862809"/>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680212094"/>
                  </a:ext>
                </a:extLst>
              </a:tr>
            </a:tbl>
          </a:graphicData>
        </a:graphic>
      </p:graphicFrame>
    </p:spTree>
    <p:extLst>
      <p:ext uri="{BB962C8B-B14F-4D97-AF65-F5344CB8AC3E}">
        <p14:creationId xmlns:p14="http://schemas.microsoft.com/office/powerpoint/2010/main" val="410885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doing this?</a:t>
            </a:r>
            <a:endParaRPr lang="en-GB" dirty="0"/>
          </a:p>
        </p:txBody>
      </p:sp>
      <p:sp>
        <p:nvSpPr>
          <p:cNvPr id="3" name="Content Placeholder 2"/>
          <p:cNvSpPr>
            <a:spLocks noGrp="1"/>
          </p:cNvSpPr>
          <p:nvPr>
            <p:ph idx="1"/>
          </p:nvPr>
        </p:nvSpPr>
        <p:spPr/>
        <p:txBody>
          <a:bodyPr/>
          <a:lstStyle/>
          <a:p>
            <a:r>
              <a:rPr lang="en-GB" dirty="0" smtClean="0"/>
              <a:t>This is a particularly important skill to be able to master. When a question asks you to pick out language features, they do not want you to just use a ‘scattergun’ approach, and pick out every single word you see. AO2 requires you to be able to pick the BEST examples and present them in the best way.</a:t>
            </a:r>
          </a:p>
          <a:p>
            <a:r>
              <a:rPr lang="en-GB" dirty="0" smtClean="0"/>
              <a:t>This means that you don’t just pick out lots of examples of the same type, and you shouldn’t end up with ten examples which all have exactly the same effect on the reader.</a:t>
            </a:r>
          </a:p>
          <a:p>
            <a:r>
              <a:rPr lang="en-GB" dirty="0" smtClean="0"/>
              <a:t>You should be able to demonstrate a RANGE of features and a RANGE of different effects to get the top marks.</a:t>
            </a:r>
            <a:endParaRPr lang="en-GB" dirty="0"/>
          </a:p>
        </p:txBody>
      </p:sp>
    </p:spTree>
    <p:extLst>
      <p:ext uri="{BB962C8B-B14F-4D97-AF65-F5344CB8AC3E}">
        <p14:creationId xmlns:p14="http://schemas.microsoft.com/office/powerpoint/2010/main" val="408525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Spend ten minutes…</a:t>
            </a:r>
            <a:endParaRPr lang="en-GB" dirty="0"/>
          </a:p>
        </p:txBody>
      </p:sp>
      <p:sp>
        <p:nvSpPr>
          <p:cNvPr id="3" name="Content Placeholder 2"/>
          <p:cNvSpPr>
            <a:spLocks noGrp="1"/>
          </p:cNvSpPr>
          <p:nvPr>
            <p:ph idx="1"/>
          </p:nvPr>
        </p:nvSpPr>
        <p:spPr/>
        <p:txBody>
          <a:bodyPr/>
          <a:lstStyle/>
          <a:p>
            <a:r>
              <a:rPr lang="en-GB" dirty="0" smtClean="0"/>
              <a:t>Highlight any language feature which you think has a specific effect or meaning.</a:t>
            </a:r>
            <a:endParaRPr lang="en-GB" dirty="0"/>
          </a:p>
        </p:txBody>
      </p:sp>
    </p:spTree>
    <p:extLst>
      <p:ext uri="{BB962C8B-B14F-4D97-AF65-F5344CB8AC3E}">
        <p14:creationId xmlns:p14="http://schemas.microsoft.com/office/powerpoint/2010/main" val="3075586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Damask</Template>
  <TotalTime>13</TotalTime>
  <Words>354</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Bookman Old Style</vt:lpstr>
      <vt:lpstr>Rockwell</vt:lpstr>
      <vt:lpstr>Damask</vt:lpstr>
      <vt:lpstr>Ghost walks</vt:lpstr>
      <vt:lpstr>Computer lesson…</vt:lpstr>
      <vt:lpstr>Today you will…</vt:lpstr>
      <vt:lpstr>To prepare…</vt:lpstr>
      <vt:lpstr>PowerPoint Presentation</vt:lpstr>
      <vt:lpstr>Read the article…</vt:lpstr>
      <vt:lpstr>Find the ten most effective language features in the article</vt:lpstr>
      <vt:lpstr>Why are we doing this?</vt:lpstr>
      <vt:lpstr>Spend ten minutes…</vt:lpstr>
      <vt:lpstr>Create the table…</vt:lpstr>
      <vt:lpstr>To finish</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Ghost walks</dc:title>
  <dc:creator>Nick Williams</dc:creator>
  <cp:lastModifiedBy>Nick Williams</cp:lastModifiedBy>
  <cp:revision>2</cp:revision>
  <dcterms:created xsi:type="dcterms:W3CDTF">2017-09-04T10:41:46Z</dcterms:created>
  <dcterms:modified xsi:type="dcterms:W3CDTF">2017-09-04T10:55:10Z</dcterms:modified>
</cp:coreProperties>
</file>