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1"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C0501C-FD7C-4D4D-ADBE-52CD4CB694F7}"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195057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C0501C-FD7C-4D4D-ADBE-52CD4CB694F7}"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52031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C0501C-FD7C-4D4D-ADBE-52CD4CB694F7}"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131939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C0501C-FD7C-4D4D-ADBE-52CD4CB694F7}"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54C0FA-3A50-4489-AB5A-D46A92A85279}" type="slidenum">
              <a:rPr lang="en-GB" smtClean="0"/>
              <a:t>‹#›</a:t>
            </a:fld>
            <a:endParaRPr lang="en-GB"/>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790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C0501C-FD7C-4D4D-ADBE-52CD4CB694F7}"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2108665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6C0501C-FD7C-4D4D-ADBE-52CD4CB694F7}" type="datetimeFigureOut">
              <a:rPr lang="en-GB" smtClean="0"/>
              <a:t>05/11/2018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884924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6C0501C-FD7C-4D4D-ADBE-52CD4CB694F7}" type="datetimeFigureOut">
              <a:rPr lang="en-GB" smtClean="0"/>
              <a:t>05/11/2018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3744571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C0501C-FD7C-4D4D-ADBE-52CD4CB694F7}"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2370702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C0501C-FD7C-4D4D-ADBE-52CD4CB694F7}"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193492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C0501C-FD7C-4D4D-ADBE-52CD4CB694F7}"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174116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C0501C-FD7C-4D4D-ADBE-52CD4CB694F7}" type="datetimeFigureOut">
              <a:rPr lang="en-GB" smtClean="0"/>
              <a:t>05/11/2018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258204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C0501C-FD7C-4D4D-ADBE-52CD4CB694F7}"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287361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C0501C-FD7C-4D4D-ADBE-52CD4CB694F7}" type="datetimeFigureOut">
              <a:rPr lang="en-GB" smtClean="0"/>
              <a:t>05/11/2018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332248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C0501C-FD7C-4D4D-ADBE-52CD4CB694F7}" type="datetimeFigureOut">
              <a:rPr lang="en-GB" smtClean="0"/>
              <a:t>05/11/2018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3582183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0501C-FD7C-4D4D-ADBE-52CD4CB694F7}" type="datetimeFigureOut">
              <a:rPr lang="en-GB" smtClean="0"/>
              <a:t>05/11/2018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151966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C0501C-FD7C-4D4D-ADBE-52CD4CB694F7}"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145565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C0501C-FD7C-4D4D-ADBE-52CD4CB694F7}" type="datetimeFigureOut">
              <a:rPr lang="en-GB" smtClean="0"/>
              <a:t>05/11/2018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54C0FA-3A50-4489-AB5A-D46A92A85279}" type="slidenum">
              <a:rPr lang="en-GB" smtClean="0"/>
              <a:t>‹#›</a:t>
            </a:fld>
            <a:endParaRPr lang="en-GB"/>
          </a:p>
        </p:txBody>
      </p:sp>
    </p:spTree>
    <p:extLst>
      <p:ext uri="{BB962C8B-B14F-4D97-AF65-F5344CB8AC3E}">
        <p14:creationId xmlns:p14="http://schemas.microsoft.com/office/powerpoint/2010/main" val="303937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6C0501C-FD7C-4D4D-ADBE-52CD4CB694F7}" type="datetimeFigureOut">
              <a:rPr lang="en-GB" smtClean="0"/>
              <a:t>05/11/2018</a:t>
            </a:fld>
            <a:endParaRPr lang="en-GB"/>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454C0FA-3A50-4489-AB5A-D46A92A85279}" type="slidenum">
              <a:rPr lang="en-GB" smtClean="0"/>
              <a:t>‹#›</a:t>
            </a:fld>
            <a:endParaRPr lang="en-GB"/>
          </a:p>
        </p:txBody>
      </p:sp>
    </p:spTree>
    <p:extLst>
      <p:ext uri="{BB962C8B-B14F-4D97-AF65-F5344CB8AC3E}">
        <p14:creationId xmlns:p14="http://schemas.microsoft.com/office/powerpoint/2010/main" val="187654544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Writing a persuasive letter</a:t>
            </a:r>
            <a:endParaRPr lang="en-GB" dirty="0"/>
          </a:p>
        </p:txBody>
      </p:sp>
      <p:sp>
        <p:nvSpPr>
          <p:cNvPr id="3" name="Subtitle 2"/>
          <p:cNvSpPr>
            <a:spLocks noGrp="1"/>
          </p:cNvSpPr>
          <p:nvPr>
            <p:ph type="subTitle" idx="1"/>
          </p:nvPr>
        </p:nvSpPr>
        <p:spPr/>
        <p:txBody>
          <a:bodyPr>
            <a:normAutofit/>
          </a:bodyPr>
          <a:lstStyle/>
          <a:p>
            <a:r>
              <a:rPr lang="en-GB" dirty="0" smtClean="0"/>
              <a:t>Treating an imaginary person like a real person.</a:t>
            </a:r>
          </a:p>
          <a:p>
            <a:r>
              <a:rPr lang="en-GB" dirty="0" smtClean="0"/>
              <a:t>AO5, AO6</a:t>
            </a:r>
            <a:endParaRPr lang="en-GB" dirty="0"/>
          </a:p>
        </p:txBody>
      </p:sp>
    </p:spTree>
    <p:extLst>
      <p:ext uri="{BB962C8B-B14F-4D97-AF65-F5344CB8AC3E}">
        <p14:creationId xmlns:p14="http://schemas.microsoft.com/office/powerpoint/2010/main" val="3405036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412776"/>
            <a:ext cx="6400800" cy="685800"/>
          </a:xfrm>
        </p:spPr>
        <p:txBody>
          <a:bodyPr>
            <a:normAutofit fontScale="90000"/>
          </a:bodyPr>
          <a:lstStyle/>
          <a:p>
            <a:r>
              <a:rPr lang="en-GB" dirty="0" smtClean="0"/>
              <a:t>What is the problem with this?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68217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412776"/>
            <a:ext cx="6400800" cy="685800"/>
          </a:xfrm>
        </p:spPr>
        <p:txBody>
          <a:bodyPr>
            <a:normAutofit fontScale="90000"/>
          </a:bodyPr>
          <a:lstStyle/>
          <a:p>
            <a:r>
              <a:rPr lang="en-GB" dirty="0" smtClean="0"/>
              <a:t>Have a look at this example…</a:t>
            </a:r>
            <a:endParaRPr lang="en-GB" dirty="0"/>
          </a:p>
        </p:txBody>
      </p:sp>
      <p:sp>
        <p:nvSpPr>
          <p:cNvPr id="3" name="Content Placeholder 2"/>
          <p:cNvSpPr>
            <a:spLocks noGrp="1"/>
          </p:cNvSpPr>
          <p:nvPr>
            <p:ph idx="1"/>
          </p:nvPr>
        </p:nvSpPr>
        <p:spPr/>
        <p:txBody>
          <a:bodyPr>
            <a:normAutofit lnSpcReduction="10000"/>
          </a:bodyPr>
          <a:lstStyle/>
          <a:p>
            <a:r>
              <a:rPr lang="en-GB" dirty="0" smtClean="0"/>
              <a:t>Used syringes discarded on the floor, near to where children play; undesirable youths congregating on street corners, threatening the safety of our citizens; a massive down-turn in property prices. Does this sound like a world that anybody would like to live in? This, I believe is the future which awaits all of us if you allow the opening of the proposed new Drug-use Drop-in centre on </a:t>
            </a:r>
            <a:r>
              <a:rPr lang="en-GB" dirty="0" err="1" smtClean="0"/>
              <a:t>Penketh</a:t>
            </a:r>
            <a:r>
              <a:rPr lang="en-GB" dirty="0" smtClean="0"/>
              <a:t> street. I am Felicity Adams, a local resident, and I am writing to you today to convince you that opening this centre could be the worst decision you ever make.</a:t>
            </a:r>
            <a:endParaRPr lang="en-GB" dirty="0"/>
          </a:p>
        </p:txBody>
      </p:sp>
    </p:spTree>
    <p:extLst>
      <p:ext uri="{BB962C8B-B14F-4D97-AF65-F5344CB8AC3E}">
        <p14:creationId xmlns:p14="http://schemas.microsoft.com/office/powerpoint/2010/main" val="2460947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rules…</a:t>
            </a:r>
            <a:endParaRPr lang="en-GB" dirty="0"/>
          </a:p>
        </p:txBody>
      </p:sp>
      <p:sp>
        <p:nvSpPr>
          <p:cNvPr id="3" name="Content Placeholder 2"/>
          <p:cNvSpPr>
            <a:spLocks noGrp="1"/>
          </p:cNvSpPr>
          <p:nvPr>
            <p:ph idx="1"/>
          </p:nvPr>
        </p:nvSpPr>
        <p:spPr/>
        <p:txBody>
          <a:bodyPr/>
          <a:lstStyle/>
          <a:p>
            <a:r>
              <a:rPr lang="en-GB" dirty="0" smtClean="0"/>
              <a:t>Is it writing with feeling?</a:t>
            </a:r>
          </a:p>
          <a:p>
            <a:r>
              <a:rPr lang="en-GB" dirty="0" smtClean="0"/>
              <a:t>Is it treating the TA like a real person?</a:t>
            </a:r>
          </a:p>
          <a:p>
            <a:r>
              <a:rPr lang="en-GB" dirty="0" smtClean="0"/>
              <a:t>Is it being brave?</a:t>
            </a:r>
            <a:endParaRPr lang="en-GB" dirty="0"/>
          </a:p>
        </p:txBody>
      </p:sp>
    </p:spTree>
    <p:extLst>
      <p:ext uri="{BB962C8B-B14F-4D97-AF65-F5344CB8AC3E}">
        <p14:creationId xmlns:p14="http://schemas.microsoft.com/office/powerpoint/2010/main" val="4002575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90185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020" y="1412776"/>
            <a:ext cx="6400800" cy="685800"/>
          </a:xfrm>
        </p:spPr>
        <p:txBody>
          <a:bodyPr>
            <a:normAutofit fontScale="90000"/>
          </a:bodyPr>
          <a:lstStyle/>
          <a:p>
            <a:r>
              <a:rPr lang="en-GB" dirty="0" smtClean="0"/>
              <a:t>What can we use in our task?</a:t>
            </a:r>
            <a:endParaRPr lang="en-GB" dirty="0"/>
          </a:p>
        </p:txBody>
      </p:sp>
      <p:sp>
        <p:nvSpPr>
          <p:cNvPr id="3" name="Content Placeholder 2"/>
          <p:cNvSpPr>
            <a:spLocks noGrp="1"/>
          </p:cNvSpPr>
          <p:nvPr>
            <p:ph idx="1"/>
          </p:nvPr>
        </p:nvSpPr>
        <p:spPr/>
        <p:txBody>
          <a:bodyPr/>
          <a:lstStyle/>
          <a:p>
            <a:pPr indent="0">
              <a:buNone/>
            </a:pPr>
            <a:endParaRPr lang="en-GB" dirty="0"/>
          </a:p>
        </p:txBody>
      </p:sp>
    </p:spTree>
    <p:extLst>
      <p:ext uri="{BB962C8B-B14F-4D97-AF65-F5344CB8AC3E}">
        <p14:creationId xmlns:p14="http://schemas.microsoft.com/office/powerpoint/2010/main" val="71811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instead of…</a:t>
            </a:r>
            <a:endParaRPr lang="en-GB" dirty="0"/>
          </a:p>
        </p:txBody>
      </p:sp>
      <p:sp>
        <p:nvSpPr>
          <p:cNvPr id="6" name="Text Placeholder 5"/>
          <p:cNvSpPr>
            <a:spLocks noGrp="1"/>
          </p:cNvSpPr>
          <p:nvPr>
            <p:ph type="body" idx="1"/>
          </p:nvPr>
        </p:nvSpPr>
        <p:spPr/>
        <p:txBody>
          <a:bodyPr>
            <a:normAutofit/>
          </a:bodyPr>
          <a:lstStyle/>
          <a:p>
            <a:r>
              <a:rPr lang="en-GB" dirty="0" smtClean="0"/>
              <a:t>This…</a:t>
            </a:r>
            <a:endParaRPr lang="en-GB" dirty="0"/>
          </a:p>
        </p:txBody>
      </p:sp>
      <p:sp>
        <p:nvSpPr>
          <p:cNvPr id="8" name="Content Placeholder 7"/>
          <p:cNvSpPr>
            <a:spLocks noGrp="1"/>
          </p:cNvSpPr>
          <p:nvPr>
            <p:ph sz="half" idx="2"/>
          </p:nvPr>
        </p:nvSpPr>
        <p:spPr/>
        <p:txBody>
          <a:bodyPr>
            <a:normAutofit lnSpcReduction="10000"/>
          </a:bodyPr>
          <a:lstStyle/>
          <a:p>
            <a:r>
              <a:rPr lang="en-GB" dirty="0" smtClean="0"/>
              <a:t>Introduction</a:t>
            </a:r>
          </a:p>
          <a:p>
            <a:r>
              <a:rPr lang="en-GB" dirty="0" smtClean="0"/>
              <a:t>Reason one</a:t>
            </a:r>
          </a:p>
          <a:p>
            <a:r>
              <a:rPr lang="en-GB" dirty="0" smtClean="0"/>
              <a:t>Reason two</a:t>
            </a:r>
          </a:p>
          <a:p>
            <a:r>
              <a:rPr lang="en-GB" dirty="0" smtClean="0"/>
              <a:t>Reason three</a:t>
            </a:r>
          </a:p>
          <a:p>
            <a:r>
              <a:rPr lang="en-GB" dirty="0" smtClean="0"/>
              <a:t>Reason four</a:t>
            </a:r>
          </a:p>
          <a:p>
            <a:r>
              <a:rPr lang="en-GB" dirty="0" smtClean="0"/>
              <a:t>Conclusion</a:t>
            </a:r>
          </a:p>
        </p:txBody>
      </p:sp>
      <p:sp>
        <p:nvSpPr>
          <p:cNvPr id="7" name="Text Placeholder 6"/>
          <p:cNvSpPr>
            <a:spLocks noGrp="1"/>
          </p:cNvSpPr>
          <p:nvPr>
            <p:ph type="body" sz="quarter" idx="3"/>
          </p:nvPr>
        </p:nvSpPr>
        <p:spPr/>
        <p:txBody>
          <a:bodyPr>
            <a:normAutofit/>
          </a:bodyPr>
          <a:lstStyle/>
          <a:p>
            <a:r>
              <a:rPr lang="en-GB" dirty="0" smtClean="0"/>
              <a:t>Try this…</a:t>
            </a:r>
            <a:endParaRPr lang="en-GB" dirty="0"/>
          </a:p>
        </p:txBody>
      </p:sp>
      <p:sp>
        <p:nvSpPr>
          <p:cNvPr id="9" name="Content Placeholder 8"/>
          <p:cNvSpPr>
            <a:spLocks noGrp="1"/>
          </p:cNvSpPr>
          <p:nvPr>
            <p:ph sz="quarter" idx="4"/>
          </p:nvPr>
        </p:nvSpPr>
        <p:spPr/>
        <p:txBody>
          <a:bodyPr>
            <a:normAutofit lnSpcReduction="10000"/>
          </a:bodyPr>
          <a:lstStyle/>
          <a:p>
            <a:r>
              <a:rPr lang="en-GB" dirty="0" smtClean="0"/>
              <a:t>Challenge them</a:t>
            </a:r>
          </a:p>
          <a:p>
            <a:r>
              <a:rPr lang="en-GB" dirty="0" smtClean="0"/>
              <a:t>Focus on you</a:t>
            </a:r>
          </a:p>
          <a:p>
            <a:r>
              <a:rPr lang="en-GB" dirty="0" smtClean="0"/>
              <a:t>Focus on everyone</a:t>
            </a:r>
          </a:p>
          <a:p>
            <a:r>
              <a:rPr lang="en-GB" dirty="0" smtClean="0"/>
              <a:t>Focus on someone specific</a:t>
            </a:r>
          </a:p>
          <a:p>
            <a:r>
              <a:rPr lang="en-GB" dirty="0" smtClean="0"/>
              <a:t>Focus on them</a:t>
            </a:r>
          </a:p>
          <a:p>
            <a:r>
              <a:rPr lang="en-GB" dirty="0" smtClean="0"/>
              <a:t>Conclusion</a:t>
            </a:r>
            <a:endParaRPr lang="en-GB" dirty="0"/>
          </a:p>
        </p:txBody>
      </p:sp>
    </p:spTree>
    <p:extLst>
      <p:ext uri="{BB962C8B-B14F-4D97-AF65-F5344CB8AC3E}">
        <p14:creationId xmlns:p14="http://schemas.microsoft.com/office/powerpoint/2010/main" val="1790120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So…</a:t>
            </a:r>
            <a:endParaRPr lang="en-GB" dirty="0"/>
          </a:p>
        </p:txBody>
      </p:sp>
      <p:sp>
        <p:nvSpPr>
          <p:cNvPr id="8" name="Content Placeholder 7"/>
          <p:cNvSpPr>
            <a:spLocks noGrp="1"/>
          </p:cNvSpPr>
          <p:nvPr>
            <p:ph idx="1"/>
          </p:nvPr>
        </p:nvSpPr>
        <p:spPr/>
        <p:txBody>
          <a:bodyPr/>
          <a:lstStyle/>
          <a:p>
            <a:r>
              <a:rPr lang="en-GB" dirty="0" smtClean="0"/>
              <a:t>Now, you are going to work on a challenging introduction like the one you have seen</a:t>
            </a:r>
            <a:endParaRPr lang="en-GB" dirty="0"/>
          </a:p>
        </p:txBody>
      </p:sp>
    </p:spTree>
    <p:extLst>
      <p:ext uri="{BB962C8B-B14F-4D97-AF65-F5344CB8AC3E}">
        <p14:creationId xmlns:p14="http://schemas.microsoft.com/office/powerpoint/2010/main" val="785245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412776"/>
            <a:ext cx="6400800" cy="685800"/>
          </a:xfrm>
        </p:spPr>
        <p:txBody>
          <a:bodyPr>
            <a:normAutofit fontScale="90000"/>
          </a:bodyPr>
          <a:lstStyle/>
          <a:p>
            <a:r>
              <a:rPr lang="en-GB" dirty="0" smtClean="0"/>
              <a:t>Introduction to the unit</a:t>
            </a:r>
            <a:endParaRPr lang="en-GB" dirty="0"/>
          </a:p>
        </p:txBody>
      </p:sp>
      <p:sp>
        <p:nvSpPr>
          <p:cNvPr id="3" name="Content Placeholder 2"/>
          <p:cNvSpPr>
            <a:spLocks noGrp="1"/>
          </p:cNvSpPr>
          <p:nvPr>
            <p:ph idx="1"/>
          </p:nvPr>
        </p:nvSpPr>
        <p:spPr/>
        <p:txBody>
          <a:bodyPr/>
          <a:lstStyle/>
          <a:p>
            <a:r>
              <a:rPr lang="en-GB" dirty="0" smtClean="0"/>
              <a:t>Through your GCSE studies, your teachers will have been limited in some ways regarding how to teach writing. Often they are teaching to a broad range of abilities, and it is essential that the teacher gives information which will allow students to be able to complete the tasks which are put in front of them to a COMPETENT level.</a:t>
            </a:r>
          </a:p>
          <a:p>
            <a:r>
              <a:rPr lang="en-GB" dirty="0" smtClean="0"/>
              <a:t>However, often this limits students from being a little bit more adventurous with their writing, and stops them hitting </a:t>
            </a:r>
            <a:r>
              <a:rPr lang="en-GB" dirty="0" smtClean="0"/>
              <a:t>high </a:t>
            </a:r>
            <a:r>
              <a:rPr lang="en-GB" dirty="0" smtClean="0"/>
              <a:t>grades.</a:t>
            </a:r>
            <a:endParaRPr lang="en-GB" dirty="0"/>
          </a:p>
        </p:txBody>
      </p:sp>
    </p:spTree>
    <p:extLst>
      <p:ext uri="{BB962C8B-B14F-4D97-AF65-F5344CB8AC3E}">
        <p14:creationId xmlns:p14="http://schemas.microsoft.com/office/powerpoint/2010/main" val="2795775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412776"/>
            <a:ext cx="6400800" cy="685800"/>
          </a:xfrm>
        </p:spPr>
        <p:txBody>
          <a:bodyPr>
            <a:normAutofit fontScale="90000"/>
          </a:bodyPr>
          <a:lstStyle/>
          <a:p>
            <a:r>
              <a:rPr lang="en-GB" dirty="0"/>
              <a:t>Introduction to the unit</a:t>
            </a:r>
          </a:p>
        </p:txBody>
      </p:sp>
      <p:sp>
        <p:nvSpPr>
          <p:cNvPr id="3" name="Content Placeholder 2"/>
          <p:cNvSpPr>
            <a:spLocks noGrp="1"/>
          </p:cNvSpPr>
          <p:nvPr>
            <p:ph idx="1"/>
          </p:nvPr>
        </p:nvSpPr>
        <p:spPr/>
        <p:txBody>
          <a:bodyPr/>
          <a:lstStyle/>
          <a:p>
            <a:r>
              <a:rPr lang="en-GB" dirty="0" smtClean="0"/>
              <a:t>What I am aiming to do is to show you some of the skills which I would normally use for </a:t>
            </a:r>
            <a:r>
              <a:rPr lang="en-GB" dirty="0" smtClean="0"/>
              <a:t>Level 8/9</a:t>
            </a:r>
            <a:r>
              <a:rPr lang="en-GB" dirty="0" smtClean="0"/>
              <a:t> </a:t>
            </a:r>
            <a:r>
              <a:rPr lang="en-GB" dirty="0" smtClean="0"/>
              <a:t>GCSE students or A-Level students to give you greater scope of writing at the higher end of the mark scheme.</a:t>
            </a:r>
            <a:endParaRPr lang="en-GB" dirty="0"/>
          </a:p>
        </p:txBody>
      </p:sp>
    </p:spTree>
    <p:extLst>
      <p:ext uri="{BB962C8B-B14F-4D97-AF65-F5344CB8AC3E}">
        <p14:creationId xmlns:p14="http://schemas.microsoft.com/office/powerpoint/2010/main" val="2680432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Essential rules…</a:t>
            </a:r>
            <a:endParaRPr lang="en-GB" dirty="0"/>
          </a:p>
        </p:txBody>
      </p:sp>
      <p:sp>
        <p:nvSpPr>
          <p:cNvPr id="3" name="Content Placeholder 2"/>
          <p:cNvSpPr>
            <a:spLocks noGrp="1"/>
          </p:cNvSpPr>
          <p:nvPr>
            <p:ph idx="1"/>
          </p:nvPr>
        </p:nvSpPr>
        <p:spPr/>
        <p:txBody>
          <a:bodyPr/>
          <a:lstStyle/>
          <a:p>
            <a:r>
              <a:rPr lang="en-GB" dirty="0" smtClean="0"/>
              <a:t>At the centre of most of this work are three basic principles.</a:t>
            </a:r>
          </a:p>
          <a:p>
            <a:r>
              <a:rPr lang="en-GB" dirty="0" smtClean="0"/>
              <a:t>1. If you are willing to be BRAVE, it will help you.</a:t>
            </a:r>
          </a:p>
          <a:p>
            <a:r>
              <a:rPr lang="en-GB" dirty="0" smtClean="0"/>
              <a:t>2. If you write with genuine FEELING, it will help you.</a:t>
            </a:r>
          </a:p>
          <a:p>
            <a:r>
              <a:rPr lang="en-GB" dirty="0" smtClean="0"/>
              <a:t>3. If you treat your TARGET AUDIENCE like a real, living, breathing person, it will help you.</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65786"/>
            <a:ext cx="8001000"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2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Bravery</a:t>
            </a:r>
            <a:endParaRPr lang="en-GB" dirty="0"/>
          </a:p>
        </p:txBody>
      </p:sp>
      <p:sp>
        <p:nvSpPr>
          <p:cNvPr id="3" name="Content Placeholder 2"/>
          <p:cNvSpPr>
            <a:spLocks noGrp="1"/>
          </p:cNvSpPr>
          <p:nvPr>
            <p:ph idx="1"/>
          </p:nvPr>
        </p:nvSpPr>
        <p:spPr>
          <a:xfrm>
            <a:off x="1403648" y="2348880"/>
            <a:ext cx="6400800" cy="3600400"/>
          </a:xfrm>
        </p:spPr>
        <p:txBody>
          <a:bodyPr>
            <a:normAutofit fontScale="70000" lnSpcReduction="20000"/>
          </a:bodyPr>
          <a:lstStyle/>
          <a:p>
            <a:r>
              <a:rPr lang="en-GB" dirty="0" smtClean="0"/>
              <a:t>For a lot of people, writing is an embarrassing subject. I have had enough experience of watching students being too shy or scared to read out what they have written, even if it is really good.</a:t>
            </a:r>
          </a:p>
          <a:p>
            <a:r>
              <a:rPr lang="en-GB" dirty="0" smtClean="0"/>
              <a:t>I have also taught many classes where students have thrown away their chance of achieving a ‘C’ because they have never been able to get over the fact that their ‘mates’ might skit them if they try hard in their writing, or take pride in what they have written.</a:t>
            </a:r>
          </a:p>
          <a:p>
            <a:r>
              <a:rPr lang="en-GB" dirty="0" smtClean="0"/>
              <a:t>This is something which you need to get over for the sake of your own achievement.</a:t>
            </a:r>
          </a:p>
          <a:p>
            <a:r>
              <a:rPr lang="en-GB" dirty="0" smtClean="0"/>
              <a:t>Nobody who would ever laugh at your work will be reading it – so be brave and show off.</a:t>
            </a:r>
            <a:endParaRPr lang="en-GB" dirty="0"/>
          </a:p>
        </p:txBody>
      </p:sp>
    </p:spTree>
    <p:extLst>
      <p:ext uri="{BB962C8B-B14F-4D97-AF65-F5344CB8AC3E}">
        <p14:creationId xmlns:p14="http://schemas.microsoft.com/office/powerpoint/2010/main" val="3809141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FEELING</a:t>
            </a:r>
            <a:endParaRPr lang="en-GB" dirty="0"/>
          </a:p>
        </p:txBody>
      </p:sp>
      <p:sp>
        <p:nvSpPr>
          <p:cNvPr id="3" name="Content Placeholder 2"/>
          <p:cNvSpPr>
            <a:spLocks noGrp="1"/>
          </p:cNvSpPr>
          <p:nvPr>
            <p:ph idx="1"/>
          </p:nvPr>
        </p:nvSpPr>
        <p:spPr/>
        <p:txBody>
          <a:bodyPr>
            <a:normAutofit/>
          </a:bodyPr>
          <a:lstStyle/>
          <a:p>
            <a:r>
              <a:rPr lang="en-GB" dirty="0" smtClean="0"/>
              <a:t>Is it really that difficult to pretend that you care about something?</a:t>
            </a:r>
          </a:p>
          <a:p>
            <a:r>
              <a:rPr lang="en-GB" dirty="0" smtClean="0"/>
              <a:t>I’m pretty sure that we do this all the time in our lives. So why is it that when it comes to our qualifications, we often write boring and drab responses which make it sound like this subject is the last thing we can about?</a:t>
            </a:r>
          </a:p>
          <a:p>
            <a:r>
              <a:rPr lang="en-GB" dirty="0" smtClean="0"/>
              <a:t>If you can JUST PRETEND TO CARE for a short time, then it will pay off.</a:t>
            </a:r>
            <a:endParaRPr lang="en-GB" dirty="0"/>
          </a:p>
        </p:txBody>
      </p:sp>
    </p:spTree>
    <p:extLst>
      <p:ext uri="{BB962C8B-B14F-4D97-AF65-F5344CB8AC3E}">
        <p14:creationId xmlns:p14="http://schemas.microsoft.com/office/powerpoint/2010/main" val="219768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412776"/>
            <a:ext cx="6400800" cy="685800"/>
          </a:xfrm>
        </p:spPr>
        <p:txBody>
          <a:bodyPr>
            <a:normAutofit fontScale="90000"/>
          </a:bodyPr>
          <a:lstStyle/>
          <a:p>
            <a:r>
              <a:rPr lang="en-GB" dirty="0" smtClean="0"/>
              <a:t>Treating you T.A. like a person</a:t>
            </a:r>
            <a:endParaRPr lang="en-GB" dirty="0"/>
          </a:p>
        </p:txBody>
      </p:sp>
      <p:sp>
        <p:nvSpPr>
          <p:cNvPr id="3" name="Content Placeholder 2"/>
          <p:cNvSpPr>
            <a:spLocks noGrp="1"/>
          </p:cNvSpPr>
          <p:nvPr>
            <p:ph idx="1"/>
          </p:nvPr>
        </p:nvSpPr>
        <p:spPr/>
        <p:txBody>
          <a:bodyPr/>
          <a:lstStyle/>
          <a:p>
            <a:r>
              <a:rPr lang="en-GB" dirty="0" smtClean="0"/>
              <a:t>This is simple.</a:t>
            </a:r>
          </a:p>
          <a:p>
            <a:r>
              <a:rPr lang="en-GB" dirty="0" smtClean="0"/>
              <a:t>The second you start to think that your piece of writing is pointless, it will suffer.</a:t>
            </a:r>
          </a:p>
          <a:p>
            <a:r>
              <a:rPr lang="en-GB" dirty="0" smtClean="0"/>
              <a:t>As far as you are concerned, the person you are writing to is real, and they will really receive your letter/read your article </a:t>
            </a:r>
            <a:r>
              <a:rPr lang="en-GB" dirty="0" err="1" smtClean="0"/>
              <a:t>etc</a:t>
            </a:r>
            <a:r>
              <a:rPr lang="en-GB" dirty="0" smtClean="0"/>
              <a:t> and respond to it.</a:t>
            </a:r>
            <a:endParaRPr lang="en-GB" dirty="0"/>
          </a:p>
        </p:txBody>
      </p:sp>
    </p:spTree>
    <p:extLst>
      <p:ext uri="{BB962C8B-B14F-4D97-AF65-F5344CB8AC3E}">
        <p14:creationId xmlns:p14="http://schemas.microsoft.com/office/powerpoint/2010/main" val="518746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412776"/>
            <a:ext cx="6400800" cy="685800"/>
          </a:xfrm>
        </p:spPr>
        <p:txBody>
          <a:bodyPr>
            <a:normAutofit fontScale="90000"/>
          </a:bodyPr>
          <a:lstStyle/>
          <a:p>
            <a:r>
              <a:rPr lang="en-GB" dirty="0" smtClean="0"/>
              <a:t>For today, here is your task…</a:t>
            </a:r>
            <a:endParaRPr lang="en-GB" dirty="0"/>
          </a:p>
        </p:txBody>
      </p:sp>
      <p:sp>
        <p:nvSpPr>
          <p:cNvPr id="3" name="Content Placeholder 2"/>
          <p:cNvSpPr>
            <a:spLocks noGrp="1"/>
          </p:cNvSpPr>
          <p:nvPr>
            <p:ph idx="1"/>
          </p:nvPr>
        </p:nvSpPr>
        <p:spPr/>
        <p:txBody>
          <a:bodyPr/>
          <a:lstStyle/>
          <a:p>
            <a:r>
              <a:rPr lang="en-GB" dirty="0" smtClean="0"/>
              <a:t>Write a letter to be dropped through peoples’ letter boxes to persuade them to attend your Halloween event.</a:t>
            </a:r>
            <a:endParaRPr lang="en-GB" dirty="0"/>
          </a:p>
        </p:txBody>
      </p:sp>
    </p:spTree>
    <p:extLst>
      <p:ext uri="{BB962C8B-B14F-4D97-AF65-F5344CB8AC3E}">
        <p14:creationId xmlns:p14="http://schemas.microsoft.com/office/powerpoint/2010/main" val="2544663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340768"/>
            <a:ext cx="6400800" cy="685800"/>
          </a:xfrm>
        </p:spPr>
        <p:txBody>
          <a:bodyPr>
            <a:noAutofit/>
          </a:bodyPr>
          <a:lstStyle/>
          <a:p>
            <a:r>
              <a:rPr lang="en-GB" sz="2800" dirty="0" smtClean="0"/>
              <a:t>The way we would normally approach this…</a:t>
            </a:r>
            <a:endParaRPr lang="en-GB" sz="2800" dirty="0"/>
          </a:p>
        </p:txBody>
      </p:sp>
      <p:sp>
        <p:nvSpPr>
          <p:cNvPr id="3" name="Content Placeholder 2"/>
          <p:cNvSpPr>
            <a:spLocks noGrp="1"/>
          </p:cNvSpPr>
          <p:nvPr>
            <p:ph idx="1"/>
          </p:nvPr>
        </p:nvSpPr>
        <p:spPr/>
        <p:txBody>
          <a:bodyPr>
            <a:normAutofit/>
          </a:bodyPr>
          <a:lstStyle/>
          <a:p>
            <a:r>
              <a:rPr lang="en-GB" dirty="0" smtClean="0"/>
              <a:t>Get the formalities out of the way (address </a:t>
            </a:r>
            <a:r>
              <a:rPr lang="en-GB" dirty="0" err="1" smtClean="0"/>
              <a:t>etc</a:t>
            </a:r>
            <a:r>
              <a:rPr lang="en-GB" dirty="0" smtClean="0"/>
              <a:t>)</a:t>
            </a:r>
          </a:p>
          <a:p>
            <a:r>
              <a:rPr lang="en-GB" dirty="0" smtClean="0"/>
              <a:t>Introduce yourself</a:t>
            </a:r>
          </a:p>
          <a:p>
            <a:r>
              <a:rPr lang="en-GB" dirty="0" smtClean="0"/>
              <a:t>Say why you are writing</a:t>
            </a:r>
          </a:p>
          <a:p>
            <a:r>
              <a:rPr lang="en-GB" dirty="0" smtClean="0"/>
              <a:t>Write about five paragraphs, each with a different reason why the park should not be shut (kids will have nowhere to go, animals will suffer </a:t>
            </a:r>
            <a:r>
              <a:rPr lang="en-GB" dirty="0" err="1" smtClean="0"/>
              <a:t>etc</a:t>
            </a:r>
            <a:r>
              <a:rPr lang="en-GB" dirty="0" smtClean="0"/>
              <a:t>)</a:t>
            </a:r>
          </a:p>
          <a:p>
            <a:r>
              <a:rPr lang="en-GB" dirty="0" smtClean="0"/>
              <a:t>Try to weave in some language techniques.</a:t>
            </a:r>
          </a:p>
        </p:txBody>
      </p:sp>
    </p:spTree>
    <p:extLst>
      <p:ext uri="{BB962C8B-B14F-4D97-AF65-F5344CB8AC3E}">
        <p14:creationId xmlns:p14="http://schemas.microsoft.com/office/powerpoint/2010/main" val="4177195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Damask</Template>
  <TotalTime>66</TotalTime>
  <Words>797</Words>
  <Application>Microsoft Office PowerPoint</Application>
  <PresentationFormat>On-screen Show (4:3)</PresentationFormat>
  <Paragraphs>60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Bookman Old Style</vt:lpstr>
      <vt:lpstr>Rockwell</vt:lpstr>
      <vt:lpstr>Damask</vt:lpstr>
      <vt:lpstr>Writing a persuasive letter</vt:lpstr>
      <vt:lpstr>Introduction to the unit</vt:lpstr>
      <vt:lpstr>Introduction to the unit</vt:lpstr>
      <vt:lpstr>Essential rules…</vt:lpstr>
      <vt:lpstr>Bravery</vt:lpstr>
      <vt:lpstr>FEELING</vt:lpstr>
      <vt:lpstr>Treating you T.A. like a person</vt:lpstr>
      <vt:lpstr>For today, here is your task…</vt:lpstr>
      <vt:lpstr>The way we would normally approach this…</vt:lpstr>
      <vt:lpstr>What is the problem with this?</vt:lpstr>
      <vt:lpstr>Have a look at this example…</vt:lpstr>
      <vt:lpstr>Our rules…</vt:lpstr>
      <vt:lpstr>Feedback?</vt:lpstr>
      <vt:lpstr>What can we use in our task?</vt:lpstr>
      <vt:lpstr>So, instead of…</vt:lpstr>
      <vt:lpstr>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writing unit – session 1</dc:title>
  <dc:creator>nicholas</dc:creator>
  <cp:lastModifiedBy>Kath Hopkins</cp:lastModifiedBy>
  <cp:revision>10</cp:revision>
  <dcterms:created xsi:type="dcterms:W3CDTF">2016-03-22T12:47:54Z</dcterms:created>
  <dcterms:modified xsi:type="dcterms:W3CDTF">2018-11-05T07:58:52Z</dcterms:modified>
</cp:coreProperties>
</file>